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saveSubsetFonts="1" autoCompressPictures="0">
  <p:sldMasterIdLst>
    <p:sldMasterId id="2147483648" r:id="rId1"/>
    <p:sldMasterId id="2147483653" r:id="rId2"/>
    <p:sldMasterId id="2147483661" r:id="rId3"/>
  </p:sldMasterIdLst>
  <p:notesMasterIdLst>
    <p:notesMasterId r:id="rId30"/>
  </p:notesMasterIdLst>
  <p:sldIdLst>
    <p:sldId id="256" r:id="rId4"/>
    <p:sldId id="287" r:id="rId5"/>
    <p:sldId id="257" r:id="rId6"/>
    <p:sldId id="258" r:id="rId7"/>
    <p:sldId id="259" r:id="rId8"/>
    <p:sldId id="260" r:id="rId9"/>
    <p:sldId id="286" r:id="rId10"/>
    <p:sldId id="410" r:id="rId11"/>
    <p:sldId id="412" r:id="rId12"/>
    <p:sldId id="413" r:id="rId13"/>
    <p:sldId id="411" r:id="rId14"/>
    <p:sldId id="261" r:id="rId15"/>
    <p:sldId id="262" r:id="rId16"/>
    <p:sldId id="263" r:id="rId17"/>
    <p:sldId id="276" r:id="rId18"/>
    <p:sldId id="288" r:id="rId19"/>
    <p:sldId id="415" r:id="rId20"/>
    <p:sldId id="416" r:id="rId21"/>
    <p:sldId id="417" r:id="rId22"/>
    <p:sldId id="418" r:id="rId23"/>
    <p:sldId id="422" r:id="rId24"/>
    <p:sldId id="414" r:id="rId25"/>
    <p:sldId id="420" r:id="rId26"/>
    <p:sldId id="266" r:id="rId27"/>
    <p:sldId id="421" r:id="rId28"/>
    <p:sldId id="275" r:id="rId29"/>
  </p:sldIdLst>
  <p:sldSz cx="9144000" cy="5143500" type="screen16x9"/>
  <p:notesSz cx="6858000" cy="9144000"/>
  <p:embeddedFontLst>
    <p:embeddedFont>
      <p:font typeface="微软雅黑" panose="020B0503020204020204" pitchFamily="34" charset="-122"/>
      <p:regular r:id="rId31"/>
      <p:bold r:id="rId32"/>
    </p:embeddedFont>
    <p:embeddedFont>
      <p:font typeface="Manrope" pitchFamily="2" charset="0"/>
      <p:regular r:id="rId33"/>
      <p:bold r:id="rId34"/>
    </p:embeddedFont>
    <p:embeddedFont>
      <p:font typeface="Quattrocento Sans" panose="020B0502050000020003" pitchFamily="34" charset="0"/>
      <p:regular r:id="rId35"/>
      <p:bold r:id="rId36"/>
      <p:italic r:id="rId37"/>
      <p:boldItalic r:id="rId38"/>
    </p:embeddedFont>
    <p:embeddedFont>
      <p:font typeface="Source Sans Pro" panose="020B0503030403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jjXwxHtFjdJyWwYVeIa/4RVo7d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7D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EAECFF-A96D-458E-B99D-8BAEB2AD3BA4}">
  <a:tblStyle styleId="{E2EAECFF-A96D-458E-B99D-8BAEB2AD3B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12"/>
    <p:restoredTop sz="94558"/>
  </p:normalViewPr>
  <p:slideViewPr>
    <p:cSldViewPr snapToGrid="0">
      <p:cViewPr varScale="1">
        <p:scale>
          <a:sx n="161" d="100"/>
          <a:sy n="161" d="100"/>
        </p:scale>
        <p:origin x="5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customschemas.google.com/relationships/presentationmetadata" Target="meta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353d129ca6d_5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dirty="0"/>
          </a:p>
        </p:txBody>
      </p:sp>
      <p:sp>
        <p:nvSpPr>
          <p:cNvPr id="36" name="Google Shape;36;g353d129ca6d_5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a:extLst>
            <a:ext uri="{FF2B5EF4-FFF2-40B4-BE49-F238E27FC236}">
              <a16:creationId xmlns:a16="http://schemas.microsoft.com/office/drawing/2014/main" id="{5AF8ED5F-FA13-AB84-8F40-78CFE6471BE4}"/>
            </a:ext>
          </a:extLst>
        </p:cNvPr>
        <p:cNvGrpSpPr/>
        <p:nvPr/>
      </p:nvGrpSpPr>
      <p:grpSpPr>
        <a:xfrm>
          <a:off x="0" y="0"/>
          <a:ext cx="0" cy="0"/>
          <a:chOff x="0" y="0"/>
          <a:chExt cx="0" cy="0"/>
        </a:xfrm>
      </p:grpSpPr>
      <p:sp>
        <p:nvSpPr>
          <p:cNvPr id="949" name="Google Shape;949;gf3ed943d1e_1_28:notes">
            <a:extLst>
              <a:ext uri="{FF2B5EF4-FFF2-40B4-BE49-F238E27FC236}">
                <a16:creationId xmlns:a16="http://schemas.microsoft.com/office/drawing/2014/main" id="{6E8C3467-8622-751C-E1EB-24B7B986E1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f3ed943d1e_1_28:notes">
            <a:extLst>
              <a:ext uri="{FF2B5EF4-FFF2-40B4-BE49-F238E27FC236}">
                <a16:creationId xmlns:a16="http://schemas.microsoft.com/office/drawing/2014/main" id="{EE6ABCB2-0814-A845-90E2-3C92E8FE7D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7856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a:extLst>
            <a:ext uri="{FF2B5EF4-FFF2-40B4-BE49-F238E27FC236}">
              <a16:creationId xmlns:a16="http://schemas.microsoft.com/office/drawing/2014/main" id="{F8C1EC20-EDE4-EC04-8CC5-B5C85F81019E}"/>
            </a:ext>
          </a:extLst>
        </p:cNvPr>
        <p:cNvGrpSpPr/>
        <p:nvPr/>
      </p:nvGrpSpPr>
      <p:grpSpPr>
        <a:xfrm>
          <a:off x="0" y="0"/>
          <a:ext cx="0" cy="0"/>
          <a:chOff x="0" y="0"/>
          <a:chExt cx="0" cy="0"/>
        </a:xfrm>
      </p:grpSpPr>
      <p:sp>
        <p:nvSpPr>
          <p:cNvPr id="949" name="Google Shape;949;gf3ed943d1e_1_28:notes">
            <a:extLst>
              <a:ext uri="{FF2B5EF4-FFF2-40B4-BE49-F238E27FC236}">
                <a16:creationId xmlns:a16="http://schemas.microsoft.com/office/drawing/2014/main" id="{3801DDF9-1C07-D39D-4D57-C606B7119A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f3ed943d1e_1_28:notes">
            <a:extLst>
              <a:ext uri="{FF2B5EF4-FFF2-40B4-BE49-F238E27FC236}">
                <a16:creationId xmlns:a16="http://schemas.microsoft.com/office/drawing/2014/main" id="{6983CC82-9C0D-B9F2-72D0-26D4384D41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5452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3d129ca6d_5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353d129ca6d_5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3d129ca6d_5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353d129ca6d_5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3d129ca6d_5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353d129ca6d_5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ltLang="zh-CN" dirty="0"/>
              <a:t>75%</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B8BA23-BD00-4857-B603-DD487FFC396E}" type="slidenum">
              <a:rPr lang="zh-CN" altLang="en-US" smtClean="0"/>
              <a:t>14</a:t>
            </a:fld>
            <a:endParaRPr lang="zh-CN" altLang="en-US"/>
          </a:p>
        </p:txBody>
      </p:sp>
    </p:spTree>
    <p:extLst>
      <p:ext uri="{BB962C8B-B14F-4D97-AF65-F5344CB8AC3E}">
        <p14:creationId xmlns:p14="http://schemas.microsoft.com/office/powerpoint/2010/main" val="2654632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a:extLst>
            <a:ext uri="{FF2B5EF4-FFF2-40B4-BE49-F238E27FC236}">
              <a16:creationId xmlns:a16="http://schemas.microsoft.com/office/drawing/2014/main" id="{F3C279DA-A991-76A4-1047-2D683EE8D9B2}"/>
            </a:ext>
          </a:extLst>
        </p:cNvPr>
        <p:cNvGrpSpPr/>
        <p:nvPr/>
      </p:nvGrpSpPr>
      <p:grpSpPr>
        <a:xfrm>
          <a:off x="0" y="0"/>
          <a:ext cx="0" cy="0"/>
          <a:chOff x="0" y="0"/>
          <a:chExt cx="0" cy="0"/>
        </a:xfrm>
      </p:grpSpPr>
      <p:sp>
        <p:nvSpPr>
          <p:cNvPr id="161" name="Google Shape;161;g353d129ca6d_5_150:notes">
            <a:extLst>
              <a:ext uri="{FF2B5EF4-FFF2-40B4-BE49-F238E27FC236}">
                <a16:creationId xmlns:a16="http://schemas.microsoft.com/office/drawing/2014/main" id="{65783A08-193C-F7A6-DD75-E865E86749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353d129ca6d_5_150:notes">
            <a:extLst>
              <a:ext uri="{FF2B5EF4-FFF2-40B4-BE49-F238E27FC236}">
                <a16:creationId xmlns:a16="http://schemas.microsoft.com/office/drawing/2014/main" id="{A65075B1-5211-B988-03D7-4E5E0EE6CF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p>
        </p:txBody>
      </p:sp>
    </p:spTree>
    <p:extLst>
      <p:ext uri="{BB962C8B-B14F-4D97-AF65-F5344CB8AC3E}">
        <p14:creationId xmlns:p14="http://schemas.microsoft.com/office/powerpoint/2010/main" val="1561400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3d129ca6d_5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353d129ca6d_5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EDD157CA-6E95-76A0-541F-959E05BB670A}"/>
            </a:ext>
          </a:extLst>
        </p:cNvPr>
        <p:cNvGrpSpPr/>
        <p:nvPr/>
      </p:nvGrpSpPr>
      <p:grpSpPr>
        <a:xfrm>
          <a:off x="0" y="0"/>
          <a:ext cx="0" cy="0"/>
          <a:chOff x="0" y="0"/>
          <a:chExt cx="0" cy="0"/>
        </a:xfrm>
      </p:grpSpPr>
      <p:sp>
        <p:nvSpPr>
          <p:cNvPr id="208" name="Google Shape;208;g353d129ca6d_5_190:notes">
            <a:extLst>
              <a:ext uri="{FF2B5EF4-FFF2-40B4-BE49-F238E27FC236}">
                <a16:creationId xmlns:a16="http://schemas.microsoft.com/office/drawing/2014/main" id="{C31593D4-B54E-760E-EE8F-8348B61825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353d129ca6d_5_190:notes">
            <a:extLst>
              <a:ext uri="{FF2B5EF4-FFF2-40B4-BE49-F238E27FC236}">
                <a16:creationId xmlns:a16="http://schemas.microsoft.com/office/drawing/2014/main" id="{10404511-B5E7-BF25-52E8-4A930B83F40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dirty="0"/>
          </a:p>
        </p:txBody>
      </p:sp>
    </p:spTree>
    <p:extLst>
      <p:ext uri="{BB962C8B-B14F-4D97-AF65-F5344CB8AC3E}">
        <p14:creationId xmlns:p14="http://schemas.microsoft.com/office/powerpoint/2010/main" val="2586692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5AE17AB9-3AA4-1A09-39CD-B914DB1861E9}"/>
            </a:ext>
          </a:extLst>
        </p:cNvPr>
        <p:cNvGrpSpPr/>
        <p:nvPr/>
      </p:nvGrpSpPr>
      <p:grpSpPr>
        <a:xfrm>
          <a:off x="0" y="0"/>
          <a:ext cx="0" cy="0"/>
          <a:chOff x="0" y="0"/>
          <a:chExt cx="0" cy="0"/>
        </a:xfrm>
      </p:grpSpPr>
      <p:sp>
        <p:nvSpPr>
          <p:cNvPr id="208" name="Google Shape;208;g353d129ca6d_5_190:notes">
            <a:extLst>
              <a:ext uri="{FF2B5EF4-FFF2-40B4-BE49-F238E27FC236}">
                <a16:creationId xmlns:a16="http://schemas.microsoft.com/office/drawing/2014/main" id="{AAAF72AA-DDCF-F561-D93F-DB08FB29D5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353d129ca6d_5_190:notes">
            <a:extLst>
              <a:ext uri="{FF2B5EF4-FFF2-40B4-BE49-F238E27FC236}">
                <a16:creationId xmlns:a16="http://schemas.microsoft.com/office/drawing/2014/main" id="{070A55A5-01D0-3DBB-2FD2-D801F87578A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extLst>
      <p:ext uri="{BB962C8B-B14F-4D97-AF65-F5344CB8AC3E}">
        <p14:creationId xmlns:p14="http://schemas.microsoft.com/office/powerpoint/2010/main" val="231000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 name="Google Shape;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3d129ca6d_5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353d129ca6d_5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ECB961F6-2AB6-5FB8-11B2-44890FD98114}"/>
              </a:ext>
            </a:extLst>
          </p:cNvPr>
          <p:cNvSpPr>
            <a:spLocks noGrp="1" noRot="1" noChangeAspect="1" noTextEdit="1"/>
          </p:cNvSpPr>
          <p:nvPr>
            <p:ph type="sldImg"/>
          </p:nvPr>
        </p:nvSpPr>
        <p:spPr>
          <a:ln>
            <a:headEnd/>
            <a:tailEnd/>
          </a:ln>
        </p:spPr>
      </p:sp>
      <p:sp>
        <p:nvSpPr>
          <p:cNvPr id="60418" name="Notes Placeholder 2">
            <a:extLst>
              <a:ext uri="{FF2B5EF4-FFF2-40B4-BE49-F238E27FC236}">
                <a16:creationId xmlns:a16="http://schemas.microsoft.com/office/drawing/2014/main" id="{AAFC874F-508F-3913-4B88-D0D7A19DDE47}"/>
              </a:ext>
            </a:extLst>
          </p:cNvPr>
          <p:cNvSpPr txBox="1">
            <a:spLocks noGrp="1" noChangeArrowheads="1"/>
          </p:cNvSpPr>
          <p:nvPr>
            <p:ph type="body" idx="1"/>
          </p:nvPr>
        </p:nvSpPr>
        <p:spPr/>
        <p:txBody>
          <a:bodyPr/>
          <a:lstStyle/>
          <a:p>
            <a:r>
              <a:rPr lang="en-US" altLang="en-US">
                <a:latin typeface="Arial" panose="020B0604020202020204" pitchFamily="34" charset="0"/>
                <a:cs typeface="Arial" panose="020B0604020202020204" pitchFamily="34" charset="0"/>
              </a:rPr>
              <a:t>Note: Count numbers for each of the categories above are from last year’s audit. This analysis was done on 250 agencies only. This year’s work will be basis 1000 agencies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9D8CA-8AE4-775A-8CCB-E5F6B65972B8}"/>
            </a:ext>
          </a:extLst>
        </p:cNvPr>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D557DEF2-9D02-CE24-870B-526D45E91E40}"/>
              </a:ext>
            </a:extLst>
          </p:cNvPr>
          <p:cNvSpPr>
            <a:spLocks noGrp="1" noRot="1" noChangeAspect="1" noTextEdit="1"/>
          </p:cNvSpPr>
          <p:nvPr>
            <p:ph type="sldImg"/>
          </p:nvPr>
        </p:nvSpPr>
        <p:spPr>
          <a:ln>
            <a:headEnd/>
            <a:tailEnd/>
          </a:ln>
        </p:spPr>
      </p:sp>
      <p:sp>
        <p:nvSpPr>
          <p:cNvPr id="60418" name="Notes Placeholder 2">
            <a:extLst>
              <a:ext uri="{FF2B5EF4-FFF2-40B4-BE49-F238E27FC236}">
                <a16:creationId xmlns:a16="http://schemas.microsoft.com/office/drawing/2014/main" id="{9F8169E4-61B7-0846-B626-44677B02E918}"/>
              </a:ext>
            </a:extLst>
          </p:cNvPr>
          <p:cNvSpPr txBox="1">
            <a:spLocks noGrp="1" noChangeArrowheads="1"/>
          </p:cNvSpPr>
          <p:nvPr>
            <p:ph type="body" idx="1"/>
          </p:nvPr>
        </p:nvSpPr>
        <p:spPr/>
        <p:txBody>
          <a:bodyPr/>
          <a:lstStyle/>
          <a:p>
            <a:r>
              <a:rPr lang="en-US" altLang="en-US" dirty="0">
                <a:latin typeface="Arial" panose="020B0604020202020204" pitchFamily="34" charset="0"/>
                <a:cs typeface="Arial" panose="020B0604020202020204" pitchFamily="34" charset="0"/>
              </a:rPr>
              <a:t>Note: Count numbers for each of the categories above are from last year’s audit. This analysis was done on 250 agencies only. This year’s work will be basis 1000 agencies</a:t>
            </a:r>
          </a:p>
        </p:txBody>
      </p:sp>
    </p:spTree>
    <p:extLst>
      <p:ext uri="{BB962C8B-B14F-4D97-AF65-F5344CB8AC3E}">
        <p14:creationId xmlns:p14="http://schemas.microsoft.com/office/powerpoint/2010/main" val="415038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92CD7-88CE-5693-D6AC-3D7AE622A43F}"/>
            </a:ext>
          </a:extLst>
        </p:cNvPr>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14FDB318-5A8C-2492-A129-C0BF899D7E74}"/>
              </a:ext>
            </a:extLst>
          </p:cNvPr>
          <p:cNvSpPr>
            <a:spLocks noGrp="1" noRot="1" noChangeAspect="1" noTextEdit="1"/>
          </p:cNvSpPr>
          <p:nvPr>
            <p:ph type="sldImg"/>
          </p:nvPr>
        </p:nvSpPr>
        <p:spPr>
          <a:ln>
            <a:headEnd/>
            <a:tailEnd/>
          </a:ln>
        </p:spPr>
      </p:sp>
      <p:sp>
        <p:nvSpPr>
          <p:cNvPr id="60418" name="Notes Placeholder 2">
            <a:extLst>
              <a:ext uri="{FF2B5EF4-FFF2-40B4-BE49-F238E27FC236}">
                <a16:creationId xmlns:a16="http://schemas.microsoft.com/office/drawing/2014/main" id="{615D2E21-DA09-FC27-CE79-1FD3C2600C7F}"/>
              </a:ext>
            </a:extLst>
          </p:cNvPr>
          <p:cNvSpPr txBox="1">
            <a:spLocks noGrp="1" noChangeArrowheads="1"/>
          </p:cNvSpPr>
          <p:nvPr>
            <p:ph type="body" idx="1"/>
          </p:nvPr>
        </p:nvSpPr>
        <p:spPr/>
        <p:txBody>
          <a:bodyPr/>
          <a:lstStyle/>
          <a:p>
            <a:r>
              <a:rPr lang="en-US" altLang="en-US" dirty="0">
                <a:latin typeface="Arial" panose="020B0604020202020204" pitchFamily="34" charset="0"/>
                <a:cs typeface="Arial" panose="020B0604020202020204" pitchFamily="34" charset="0"/>
              </a:rPr>
              <a:t>Note: Count numbers for each of the categories above are from last year’s audit. This analysis was done on 250 agencies only. This year’s work will be basis 1000 agencies</a:t>
            </a:r>
          </a:p>
        </p:txBody>
      </p:sp>
    </p:spTree>
    <p:extLst>
      <p:ext uri="{BB962C8B-B14F-4D97-AF65-F5344CB8AC3E}">
        <p14:creationId xmlns:p14="http://schemas.microsoft.com/office/powerpoint/2010/main" val="802217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3d129ca6d_5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353d129ca6d_5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b="0" i="0" u="none" strike="noStrike" cap="non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Adding the def of agency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3d129ca6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353d129ca6d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3d129ca6d_5_12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 name="Google Shape;136;g353d129ca6d_5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dirty="0"/>
              <a:t>Go slow(</a:t>
            </a:r>
            <a:r>
              <a:rPr lang="en-US" sz="1100" dirty="0" err="1"/>
              <a:t>ucd</a:t>
            </a:r>
            <a:r>
              <a:rPr lang="en-US" sz="1100" dirty="0"/>
              <a:t> -&gt;list of agencies)</a:t>
            </a:r>
            <a:br>
              <a:rPr lang="en-US" sz="1100" dirty="0"/>
            </a:br>
            <a:br>
              <a:rPr lang="en-US" sz="1100" dirty="0"/>
            </a:br>
            <a:r>
              <a:rPr lang="en-US" sz="1100" dirty="0"/>
              <a:t>So, we decided to use the Custom Search API to make it easier and more accurate to find the correct webpage URLs with address information from official websites. This will help us fix the issue where our previous method struggled to pick the right address when multiple options were available.</a:t>
            </a:r>
            <a:endParaRPr sz="1100" dirty="0"/>
          </a:p>
        </p:txBody>
      </p:sp>
      <p:sp>
        <p:nvSpPr>
          <p:cNvPr id="137" name="Google Shape;137;g353d129ca6d_5_125:notes"/>
          <p:cNvSpPr txBox="1"/>
          <p:nvPr/>
        </p:nvSpPr>
        <p:spPr>
          <a:xfrm>
            <a:off x="0" y="0"/>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3d129ca6d_5_13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g353d129ca6d_5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dirty="0"/>
              <a:t>Before Applying custom search…previous:19</a:t>
            </a:r>
            <a:br>
              <a:rPr lang="en-US" sz="1100" dirty="0"/>
            </a:br>
            <a:r>
              <a:rPr lang="en-US" sz="1100" dirty="0"/>
              <a:t>-&gt; 80%</a:t>
            </a:r>
            <a:endParaRPr sz="1100" dirty="0"/>
          </a:p>
          <a:p>
            <a:pPr marL="0" lvl="0" indent="0" algn="l" rtl="0">
              <a:lnSpc>
                <a:spcPct val="100000"/>
              </a:lnSpc>
              <a:spcBef>
                <a:spcPts val="0"/>
              </a:spcBef>
              <a:spcAft>
                <a:spcPts val="0"/>
              </a:spcAft>
              <a:buSzPts val="1100"/>
              <a:buNone/>
            </a:pPr>
            <a:r>
              <a:rPr lang="en-US" sz="1100" dirty="0"/>
              <a:t>“Last </a:t>
            </a:r>
            <a:r>
              <a:rPr lang="en-US" sz="1100" dirty="0" err="1"/>
              <a:t>Quarter”is</a:t>
            </a:r>
            <a:r>
              <a:rPr lang="en-US" sz="1100" dirty="0"/>
              <a:t> confusing</a:t>
            </a:r>
            <a:br>
              <a:rPr lang="en-US" sz="1100" dirty="0"/>
            </a:br>
            <a:br>
              <a:rPr lang="en-US" sz="1100" dirty="0"/>
            </a:br>
            <a:r>
              <a:rPr lang="en-US" sz="1100" dirty="0"/>
              <a:t>So, we decided to use the Custom Search API to make it easier and more accurate to find the correct webpage URLs with address information from official websites. This will help us fix the issue where our previous method struggled to pick the right address when multiple options were available.</a:t>
            </a:r>
            <a:endParaRPr sz="1100" dirty="0"/>
          </a:p>
        </p:txBody>
      </p:sp>
      <p:sp>
        <p:nvSpPr>
          <p:cNvPr id="152" name="Google Shape;152;g353d129ca6d_5_138:notes"/>
          <p:cNvSpPr txBox="1"/>
          <p:nvPr/>
        </p:nvSpPr>
        <p:spPr>
          <a:xfrm>
            <a:off x="0" y="0"/>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a:extLst>
            <a:ext uri="{FF2B5EF4-FFF2-40B4-BE49-F238E27FC236}">
              <a16:creationId xmlns:a16="http://schemas.microsoft.com/office/drawing/2014/main" id="{BCC1DBE3-00D0-F9AC-E942-2EDBEF7F34EA}"/>
            </a:ext>
          </a:extLst>
        </p:cNvPr>
        <p:cNvGrpSpPr/>
        <p:nvPr/>
      </p:nvGrpSpPr>
      <p:grpSpPr>
        <a:xfrm>
          <a:off x="0" y="0"/>
          <a:ext cx="0" cy="0"/>
          <a:chOff x="0" y="0"/>
          <a:chExt cx="0" cy="0"/>
        </a:xfrm>
      </p:grpSpPr>
      <p:sp>
        <p:nvSpPr>
          <p:cNvPr id="949" name="Google Shape;949;gf3ed943d1e_1_28:notes">
            <a:extLst>
              <a:ext uri="{FF2B5EF4-FFF2-40B4-BE49-F238E27FC236}">
                <a16:creationId xmlns:a16="http://schemas.microsoft.com/office/drawing/2014/main" id="{759209D6-C9F3-D46A-89C9-81A3C60773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f3ed943d1e_1_28:notes">
            <a:extLst>
              <a:ext uri="{FF2B5EF4-FFF2-40B4-BE49-F238E27FC236}">
                <a16:creationId xmlns:a16="http://schemas.microsoft.com/office/drawing/2014/main" id="{C84AFB05-53B3-159A-27B5-BAD3B74619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256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a:extLst>
            <a:ext uri="{FF2B5EF4-FFF2-40B4-BE49-F238E27FC236}">
              <a16:creationId xmlns:a16="http://schemas.microsoft.com/office/drawing/2014/main" id="{E8650766-9482-2F42-F2A6-BF9F3A9932A4}"/>
            </a:ext>
          </a:extLst>
        </p:cNvPr>
        <p:cNvGrpSpPr/>
        <p:nvPr/>
      </p:nvGrpSpPr>
      <p:grpSpPr>
        <a:xfrm>
          <a:off x="0" y="0"/>
          <a:ext cx="0" cy="0"/>
          <a:chOff x="0" y="0"/>
          <a:chExt cx="0" cy="0"/>
        </a:xfrm>
      </p:grpSpPr>
      <p:sp>
        <p:nvSpPr>
          <p:cNvPr id="949" name="Google Shape;949;gf3ed943d1e_1_28:notes">
            <a:extLst>
              <a:ext uri="{FF2B5EF4-FFF2-40B4-BE49-F238E27FC236}">
                <a16:creationId xmlns:a16="http://schemas.microsoft.com/office/drawing/2014/main" id="{D1875437-685B-CBA3-9362-DB66D14A2D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f3ed943d1e_1_28:notes">
            <a:extLst>
              <a:ext uri="{FF2B5EF4-FFF2-40B4-BE49-F238E27FC236}">
                <a16:creationId xmlns:a16="http://schemas.microsoft.com/office/drawing/2014/main" id="{9E224912-BA37-E92F-DA8A-FA2CAA973C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3333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a:extLst>
            <a:ext uri="{FF2B5EF4-FFF2-40B4-BE49-F238E27FC236}">
              <a16:creationId xmlns:a16="http://schemas.microsoft.com/office/drawing/2014/main" id="{B4B38C25-EEC7-166F-F8E6-1334ED9A552A}"/>
            </a:ext>
          </a:extLst>
        </p:cNvPr>
        <p:cNvGrpSpPr/>
        <p:nvPr/>
      </p:nvGrpSpPr>
      <p:grpSpPr>
        <a:xfrm>
          <a:off x="0" y="0"/>
          <a:ext cx="0" cy="0"/>
          <a:chOff x="0" y="0"/>
          <a:chExt cx="0" cy="0"/>
        </a:xfrm>
      </p:grpSpPr>
      <p:sp>
        <p:nvSpPr>
          <p:cNvPr id="949" name="Google Shape;949;gf3ed943d1e_1_28:notes">
            <a:extLst>
              <a:ext uri="{FF2B5EF4-FFF2-40B4-BE49-F238E27FC236}">
                <a16:creationId xmlns:a16="http://schemas.microsoft.com/office/drawing/2014/main" id="{E643C083-C02F-2368-19DD-F8AA0A88BC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f3ed943d1e_1_28:notes">
            <a:extLst>
              <a:ext uri="{FF2B5EF4-FFF2-40B4-BE49-F238E27FC236}">
                <a16:creationId xmlns:a16="http://schemas.microsoft.com/office/drawing/2014/main" id="{3A1350F4-07D0-F4F7-9D75-EB62F54D6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7659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200"/>
              <a:buNone/>
              <a:defRPr>
                <a:solidFill>
                  <a:schemeClr val="lt1"/>
                </a:solidFill>
                <a:highlight>
                  <a:schemeClr val="dk2"/>
                </a:highlight>
              </a:defRPr>
            </a:lvl1pPr>
            <a:lvl2pPr lvl="1" algn="l">
              <a:lnSpc>
                <a:spcPct val="100000"/>
              </a:lnSpc>
              <a:spcBef>
                <a:spcPts val="0"/>
              </a:spcBef>
              <a:spcAft>
                <a:spcPts val="0"/>
              </a:spcAft>
              <a:buClr>
                <a:schemeClr val="lt1"/>
              </a:buClr>
              <a:buSzPts val="3200"/>
              <a:buNone/>
              <a:defRPr>
                <a:solidFill>
                  <a:schemeClr val="lt1"/>
                </a:solidFill>
                <a:highlight>
                  <a:schemeClr val="dk2"/>
                </a:highlight>
              </a:defRPr>
            </a:lvl2pPr>
            <a:lvl3pPr lvl="2" algn="l">
              <a:lnSpc>
                <a:spcPct val="100000"/>
              </a:lnSpc>
              <a:spcBef>
                <a:spcPts val="0"/>
              </a:spcBef>
              <a:spcAft>
                <a:spcPts val="0"/>
              </a:spcAft>
              <a:buClr>
                <a:schemeClr val="lt1"/>
              </a:buClr>
              <a:buSzPts val="3200"/>
              <a:buNone/>
              <a:defRPr>
                <a:solidFill>
                  <a:schemeClr val="lt1"/>
                </a:solidFill>
                <a:highlight>
                  <a:schemeClr val="dk2"/>
                </a:highlight>
              </a:defRPr>
            </a:lvl3pPr>
            <a:lvl4pPr lvl="3" algn="l">
              <a:lnSpc>
                <a:spcPct val="100000"/>
              </a:lnSpc>
              <a:spcBef>
                <a:spcPts val="0"/>
              </a:spcBef>
              <a:spcAft>
                <a:spcPts val="0"/>
              </a:spcAft>
              <a:buClr>
                <a:schemeClr val="lt1"/>
              </a:buClr>
              <a:buSzPts val="3200"/>
              <a:buNone/>
              <a:defRPr>
                <a:solidFill>
                  <a:schemeClr val="lt1"/>
                </a:solidFill>
                <a:highlight>
                  <a:schemeClr val="dk2"/>
                </a:highlight>
              </a:defRPr>
            </a:lvl4pPr>
            <a:lvl5pPr lvl="4" algn="l">
              <a:lnSpc>
                <a:spcPct val="100000"/>
              </a:lnSpc>
              <a:spcBef>
                <a:spcPts val="0"/>
              </a:spcBef>
              <a:spcAft>
                <a:spcPts val="0"/>
              </a:spcAft>
              <a:buClr>
                <a:schemeClr val="lt1"/>
              </a:buClr>
              <a:buSzPts val="3200"/>
              <a:buNone/>
              <a:defRPr>
                <a:solidFill>
                  <a:schemeClr val="lt1"/>
                </a:solidFill>
                <a:highlight>
                  <a:schemeClr val="dk2"/>
                </a:highlight>
              </a:defRPr>
            </a:lvl5pPr>
            <a:lvl6pPr lvl="5" algn="l">
              <a:lnSpc>
                <a:spcPct val="100000"/>
              </a:lnSpc>
              <a:spcBef>
                <a:spcPts val="0"/>
              </a:spcBef>
              <a:spcAft>
                <a:spcPts val="0"/>
              </a:spcAft>
              <a:buClr>
                <a:schemeClr val="lt1"/>
              </a:buClr>
              <a:buSzPts val="3200"/>
              <a:buNone/>
              <a:defRPr>
                <a:solidFill>
                  <a:schemeClr val="lt1"/>
                </a:solidFill>
                <a:highlight>
                  <a:schemeClr val="dk2"/>
                </a:highlight>
              </a:defRPr>
            </a:lvl6pPr>
            <a:lvl7pPr lvl="6" algn="l">
              <a:lnSpc>
                <a:spcPct val="100000"/>
              </a:lnSpc>
              <a:spcBef>
                <a:spcPts val="0"/>
              </a:spcBef>
              <a:spcAft>
                <a:spcPts val="0"/>
              </a:spcAft>
              <a:buClr>
                <a:schemeClr val="lt1"/>
              </a:buClr>
              <a:buSzPts val="3200"/>
              <a:buNone/>
              <a:defRPr>
                <a:solidFill>
                  <a:schemeClr val="lt1"/>
                </a:solidFill>
                <a:highlight>
                  <a:schemeClr val="dk2"/>
                </a:highlight>
              </a:defRPr>
            </a:lvl7pPr>
            <a:lvl8pPr lvl="7" algn="l">
              <a:lnSpc>
                <a:spcPct val="100000"/>
              </a:lnSpc>
              <a:spcBef>
                <a:spcPts val="0"/>
              </a:spcBef>
              <a:spcAft>
                <a:spcPts val="0"/>
              </a:spcAft>
              <a:buClr>
                <a:schemeClr val="lt1"/>
              </a:buClr>
              <a:buSzPts val="3200"/>
              <a:buNone/>
              <a:defRPr>
                <a:solidFill>
                  <a:schemeClr val="lt1"/>
                </a:solidFill>
                <a:highlight>
                  <a:schemeClr val="dk2"/>
                </a:highlight>
              </a:defRPr>
            </a:lvl8pPr>
            <a:lvl9pPr lvl="8" algn="l">
              <a:lnSpc>
                <a:spcPct val="100000"/>
              </a:lnSpc>
              <a:spcBef>
                <a:spcPts val="0"/>
              </a:spcBef>
              <a:spcAft>
                <a:spcPts val="0"/>
              </a:spcAft>
              <a:buClr>
                <a:schemeClr val="lt1"/>
              </a:buClr>
              <a:buSzPts val="3200"/>
              <a:buNone/>
              <a:defRPr>
                <a:solidFill>
                  <a:schemeClr val="lt1"/>
                </a:solidFill>
                <a:highlight>
                  <a:schemeClr val="dk2"/>
                </a:highlight>
              </a:defRPr>
            </a:lvl9pPr>
          </a:lstStyle>
          <a:p>
            <a:endParaRPr/>
          </a:p>
        </p:txBody>
      </p:sp>
      <p:sp>
        <p:nvSpPr>
          <p:cNvPr id="11" name="Google Shape;11;p12"/>
          <p:cNvSpPr txBox="1">
            <a:spLocks noGrp="1"/>
          </p:cNvSpPr>
          <p:nvPr>
            <p:ph type="subTitle" idx="1"/>
          </p:nvPr>
        </p:nvSpPr>
        <p:spPr>
          <a:xfrm>
            <a:off x="1899701" y="1912950"/>
            <a:ext cx="1386900" cy="393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12" name="Google Shape;12;p12"/>
          <p:cNvSpPr txBox="1">
            <a:spLocks noGrp="1"/>
          </p:cNvSpPr>
          <p:nvPr>
            <p:ph type="subTitle" idx="2"/>
          </p:nvPr>
        </p:nvSpPr>
        <p:spPr>
          <a:xfrm>
            <a:off x="1080882" y="2306539"/>
            <a:ext cx="2205600" cy="759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3" name="Google Shape;13;p12"/>
          <p:cNvSpPr txBox="1">
            <a:spLocks noGrp="1"/>
          </p:cNvSpPr>
          <p:nvPr>
            <p:ph type="subTitle" idx="3"/>
          </p:nvPr>
        </p:nvSpPr>
        <p:spPr>
          <a:xfrm>
            <a:off x="5858551" y="3077875"/>
            <a:ext cx="1386900" cy="39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4" name="Google Shape;14;p12"/>
          <p:cNvSpPr txBox="1">
            <a:spLocks noGrp="1"/>
          </p:cNvSpPr>
          <p:nvPr>
            <p:ph type="subTitle" idx="4"/>
          </p:nvPr>
        </p:nvSpPr>
        <p:spPr>
          <a:xfrm>
            <a:off x="5858557" y="3471475"/>
            <a:ext cx="2205600" cy="75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Google Shape;30;p16">
            <a:extLst>
              <a:ext uri="{FF2B5EF4-FFF2-40B4-BE49-F238E27FC236}">
                <a16:creationId xmlns:a16="http://schemas.microsoft.com/office/drawing/2014/main" id="{B371A885-7086-8087-0E21-037EE0E8B98B}"/>
              </a:ext>
            </a:extLst>
          </p:cNvPr>
          <p:cNvSpPr txBox="1">
            <a:spLocks noGrp="1"/>
          </p:cNvSpPr>
          <p:nvPr>
            <p:ph type="sldNum" idx="12"/>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713100"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a:endParaRPr/>
          </a:p>
        </p:txBody>
      </p:sp>
      <p:sp>
        <p:nvSpPr>
          <p:cNvPr id="133" name="Google Shape;133;p26"/>
          <p:cNvSpPr txBox="1">
            <a:spLocks noGrp="1"/>
          </p:cNvSpPr>
          <p:nvPr>
            <p:ph type="title" idx="2"/>
          </p:nvPr>
        </p:nvSpPr>
        <p:spPr>
          <a:xfrm>
            <a:off x="2272855" y="1366950"/>
            <a:ext cx="1264800" cy="364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34" name="Google Shape;134;p26"/>
          <p:cNvSpPr txBox="1">
            <a:spLocks noGrp="1"/>
          </p:cNvSpPr>
          <p:nvPr>
            <p:ph type="subTitle" idx="1"/>
          </p:nvPr>
        </p:nvSpPr>
        <p:spPr>
          <a:xfrm>
            <a:off x="2272855" y="1731038"/>
            <a:ext cx="1927800" cy="5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6"/>
          <p:cNvSpPr txBox="1">
            <a:spLocks noGrp="1"/>
          </p:cNvSpPr>
          <p:nvPr>
            <p:ph type="title" idx="3"/>
          </p:nvPr>
        </p:nvSpPr>
        <p:spPr>
          <a:xfrm>
            <a:off x="5896955" y="3588081"/>
            <a:ext cx="1264800" cy="364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36" name="Google Shape;136;p26"/>
          <p:cNvSpPr txBox="1">
            <a:spLocks noGrp="1"/>
          </p:cNvSpPr>
          <p:nvPr>
            <p:ph type="subTitle" idx="4"/>
          </p:nvPr>
        </p:nvSpPr>
        <p:spPr>
          <a:xfrm>
            <a:off x="5896955" y="3952739"/>
            <a:ext cx="1927800" cy="5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6"/>
          <p:cNvSpPr txBox="1">
            <a:spLocks noGrp="1"/>
          </p:cNvSpPr>
          <p:nvPr>
            <p:ph type="title" idx="5"/>
          </p:nvPr>
        </p:nvSpPr>
        <p:spPr>
          <a:xfrm>
            <a:off x="5896955" y="1366950"/>
            <a:ext cx="1264800" cy="364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38" name="Google Shape;138;p26"/>
          <p:cNvSpPr txBox="1">
            <a:spLocks noGrp="1"/>
          </p:cNvSpPr>
          <p:nvPr>
            <p:ph type="subTitle" idx="6"/>
          </p:nvPr>
        </p:nvSpPr>
        <p:spPr>
          <a:xfrm>
            <a:off x="5896955" y="1731038"/>
            <a:ext cx="1927800" cy="5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6"/>
          <p:cNvSpPr txBox="1">
            <a:spLocks noGrp="1"/>
          </p:cNvSpPr>
          <p:nvPr>
            <p:ph type="title" idx="7"/>
          </p:nvPr>
        </p:nvSpPr>
        <p:spPr>
          <a:xfrm>
            <a:off x="2272855" y="2477515"/>
            <a:ext cx="1264800" cy="364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40" name="Google Shape;140;p26"/>
          <p:cNvSpPr txBox="1">
            <a:spLocks noGrp="1"/>
          </p:cNvSpPr>
          <p:nvPr>
            <p:ph type="subTitle" idx="8"/>
          </p:nvPr>
        </p:nvSpPr>
        <p:spPr>
          <a:xfrm>
            <a:off x="2272855" y="2841888"/>
            <a:ext cx="1927800" cy="5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6"/>
          <p:cNvSpPr txBox="1">
            <a:spLocks noGrp="1"/>
          </p:cNvSpPr>
          <p:nvPr>
            <p:ph type="title" idx="9"/>
          </p:nvPr>
        </p:nvSpPr>
        <p:spPr>
          <a:xfrm>
            <a:off x="2272855" y="3588080"/>
            <a:ext cx="1264800" cy="364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42" name="Google Shape;142;p26"/>
          <p:cNvSpPr txBox="1">
            <a:spLocks noGrp="1"/>
          </p:cNvSpPr>
          <p:nvPr>
            <p:ph type="subTitle" idx="13"/>
          </p:nvPr>
        </p:nvSpPr>
        <p:spPr>
          <a:xfrm>
            <a:off x="2272855" y="3952739"/>
            <a:ext cx="1927800" cy="5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6"/>
          <p:cNvSpPr txBox="1">
            <a:spLocks noGrp="1"/>
          </p:cNvSpPr>
          <p:nvPr>
            <p:ph type="title" idx="14"/>
          </p:nvPr>
        </p:nvSpPr>
        <p:spPr>
          <a:xfrm>
            <a:off x="5896955" y="2477515"/>
            <a:ext cx="1264800" cy="364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44" name="Google Shape;144;p26"/>
          <p:cNvSpPr txBox="1">
            <a:spLocks noGrp="1"/>
          </p:cNvSpPr>
          <p:nvPr>
            <p:ph type="subTitle" idx="15"/>
          </p:nvPr>
        </p:nvSpPr>
        <p:spPr>
          <a:xfrm>
            <a:off x="5896955" y="2841888"/>
            <a:ext cx="1927800" cy="5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Google Shape;30;p16">
            <a:extLst>
              <a:ext uri="{FF2B5EF4-FFF2-40B4-BE49-F238E27FC236}">
                <a16:creationId xmlns:a16="http://schemas.microsoft.com/office/drawing/2014/main" id="{EF1FB3B4-CDCD-ABB1-D5CD-14F3193F8FCA}"/>
              </a:ext>
            </a:extLst>
          </p:cNvPr>
          <p:cNvSpPr txBox="1">
            <a:spLocks noGrp="1"/>
          </p:cNvSpPr>
          <p:nvPr>
            <p:ph type="sldNum" idx="12"/>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9132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100" y="1361038"/>
            <a:ext cx="5966100" cy="812242"/>
          </a:xfrm>
          <a:prstGeom prst="rect">
            <a:avLst/>
          </a:prstGeom>
        </p:spPr>
        <p:txBody>
          <a:bodyPr spcFirstLastPara="1" anchor="ctr">
            <a:noAutofit/>
          </a:bodyPr>
          <a:lstStyle>
            <a:lvl1pPr lvl="0">
              <a:spcBef>
                <a:spcPts val="0"/>
              </a:spcBef>
              <a:spcAft>
                <a:spcPts val="0"/>
              </a:spcAft>
              <a:buSzPts val="5000"/>
              <a:buNone/>
              <a:defRPr sz="5000">
                <a:solidFill>
                  <a:schemeClr val="lt1"/>
                </a:solidFill>
                <a:highlight>
                  <a:schemeClr val="dk2"/>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713100" y="543396"/>
            <a:ext cx="1373100" cy="741430"/>
          </a:xfrm>
          <a:prstGeom prst="rect">
            <a:avLst/>
          </a:prstGeom>
        </p:spPr>
        <p:txBody>
          <a:bodyPr spcFirstLastPara="1" anchor="ctr">
            <a:noAutofit/>
          </a:bodyPr>
          <a:lstStyle>
            <a:lvl1pPr lvl="0" rtl="0">
              <a:spcBef>
                <a:spcPts val="0"/>
              </a:spcBef>
              <a:spcAft>
                <a:spcPts val="0"/>
              </a:spcAft>
              <a:buSzPts val="5000"/>
              <a:buNone/>
              <a:defRPr sz="65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rPr lang="en-US"/>
              <a:t>Click to edit Master title style</a:t>
            </a:r>
          </a:p>
        </p:txBody>
      </p:sp>
      <p:sp>
        <p:nvSpPr>
          <p:cNvPr id="14" name="Google Shape;14;p3"/>
          <p:cNvSpPr txBox="1">
            <a:spLocks noGrp="1"/>
          </p:cNvSpPr>
          <p:nvPr>
            <p:ph type="subTitle" idx="1"/>
          </p:nvPr>
        </p:nvSpPr>
        <p:spPr>
          <a:xfrm>
            <a:off x="713100" y="2208886"/>
            <a:ext cx="4450200" cy="404771"/>
          </a:xfrm>
          <a:prstGeom prst="rect">
            <a:avLst/>
          </a:prstGeom>
        </p:spPr>
        <p:txBody>
          <a:bodyPr spcFirstLastPara="1" anchor="ctr">
            <a:noAutofit/>
          </a:bodyPr>
          <a:lstStyle>
            <a:lvl1pPr lvl="0" rtl="0">
              <a:lnSpc>
                <a:spcPct val="100000"/>
              </a:lnSpc>
              <a:spcBef>
                <a:spcPts val="0"/>
              </a:spcBef>
              <a:spcAft>
                <a:spcPts val="0"/>
              </a:spcAft>
              <a:buSzPts val="18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102437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a:off x="521637" y="555120"/>
            <a:ext cx="8154820" cy="45719"/>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prstTxWarp prst="textNoShape">
              <a:avLst/>
            </a:prstTxWarp>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4" name="Title 1"/>
          <p:cNvSpPr txBox="1">
            <a:spLocks/>
          </p:cNvSpPr>
          <p:nvPr userDrawn="1"/>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male-university-graduate-silhouette-with-the-cap_46143"/>
          <p:cNvSpPr>
            <a:spLocks noChangeAspect="1"/>
          </p:cNvSpPr>
          <p:nvPr userDrawn="1"/>
        </p:nvSpPr>
        <p:spPr bwMode="auto">
          <a:xfrm>
            <a:off x="100490" y="167365"/>
            <a:ext cx="388445" cy="418480"/>
          </a:xfrm>
          <a:custGeom>
            <a:avLst/>
            <a:gdLst>
              <a:gd name="T0" fmla="*/ 233 w 238"/>
              <a:gd name="T1" fmla="*/ 236 h 256"/>
              <a:gd name="T2" fmla="*/ 173 w 238"/>
              <a:gd name="T3" fmla="*/ 210 h 256"/>
              <a:gd name="T4" fmla="*/ 168 w 238"/>
              <a:gd name="T5" fmla="*/ 207 h 256"/>
              <a:gd name="T6" fmla="*/ 164 w 238"/>
              <a:gd name="T7" fmla="*/ 195 h 256"/>
              <a:gd name="T8" fmla="*/ 159 w 238"/>
              <a:gd name="T9" fmla="*/ 189 h 256"/>
              <a:gd name="T10" fmla="*/ 157 w 238"/>
              <a:gd name="T11" fmla="*/ 186 h 256"/>
              <a:gd name="T12" fmla="*/ 158 w 238"/>
              <a:gd name="T13" fmla="*/ 167 h 256"/>
              <a:gd name="T14" fmla="*/ 167 w 238"/>
              <a:gd name="T15" fmla="*/ 149 h 256"/>
              <a:gd name="T16" fmla="*/ 178 w 238"/>
              <a:gd name="T17" fmla="*/ 113 h 256"/>
              <a:gd name="T18" fmla="*/ 172 w 238"/>
              <a:gd name="T19" fmla="*/ 109 h 256"/>
              <a:gd name="T20" fmla="*/ 179 w 238"/>
              <a:gd name="T21" fmla="*/ 77 h 256"/>
              <a:gd name="T22" fmla="*/ 180 w 238"/>
              <a:gd name="T23" fmla="*/ 84 h 256"/>
              <a:gd name="T24" fmla="*/ 180 w 238"/>
              <a:gd name="T25" fmla="*/ 86 h 256"/>
              <a:gd name="T26" fmla="*/ 216 w 238"/>
              <a:gd name="T27" fmla="*/ 63 h 256"/>
              <a:gd name="T28" fmla="*/ 119 w 238"/>
              <a:gd name="T29" fmla="*/ 0 h 256"/>
              <a:gd name="T30" fmla="*/ 21 w 238"/>
              <a:gd name="T31" fmla="*/ 63 h 256"/>
              <a:gd name="T32" fmla="*/ 30 w 238"/>
              <a:gd name="T33" fmla="*/ 69 h 256"/>
              <a:gd name="T34" fmla="*/ 30 w 238"/>
              <a:gd name="T35" fmla="*/ 82 h 256"/>
              <a:gd name="T36" fmla="*/ 27 w 238"/>
              <a:gd name="T37" fmla="*/ 85 h 256"/>
              <a:gd name="T38" fmla="*/ 29 w 238"/>
              <a:gd name="T39" fmla="*/ 89 h 256"/>
              <a:gd name="T40" fmla="*/ 21 w 238"/>
              <a:gd name="T41" fmla="*/ 133 h 256"/>
              <a:gd name="T42" fmla="*/ 41 w 238"/>
              <a:gd name="T43" fmla="*/ 133 h 256"/>
              <a:gd name="T44" fmla="*/ 33 w 238"/>
              <a:gd name="T45" fmla="*/ 89 h 256"/>
              <a:gd name="T46" fmla="*/ 35 w 238"/>
              <a:gd name="T47" fmla="*/ 85 h 256"/>
              <a:gd name="T48" fmla="*/ 32 w 238"/>
              <a:gd name="T49" fmla="*/ 82 h 256"/>
              <a:gd name="T50" fmla="*/ 32 w 238"/>
              <a:gd name="T51" fmla="*/ 70 h 256"/>
              <a:gd name="T52" fmla="*/ 57 w 238"/>
              <a:gd name="T53" fmla="*/ 86 h 256"/>
              <a:gd name="T54" fmla="*/ 57 w 238"/>
              <a:gd name="T55" fmla="*/ 85 h 256"/>
              <a:gd name="T56" fmla="*/ 58 w 238"/>
              <a:gd name="T57" fmla="*/ 92 h 256"/>
              <a:gd name="T58" fmla="*/ 67 w 238"/>
              <a:gd name="T59" fmla="*/ 109 h 256"/>
              <a:gd name="T60" fmla="*/ 67 w 238"/>
              <a:gd name="T61" fmla="*/ 110 h 256"/>
              <a:gd name="T62" fmla="*/ 67 w 238"/>
              <a:gd name="T63" fmla="*/ 110 h 256"/>
              <a:gd name="T64" fmla="*/ 65 w 238"/>
              <a:gd name="T65" fmla="*/ 113 h 256"/>
              <a:gd name="T66" fmla="*/ 62 w 238"/>
              <a:gd name="T67" fmla="*/ 118 h 256"/>
              <a:gd name="T68" fmla="*/ 66 w 238"/>
              <a:gd name="T69" fmla="*/ 138 h 256"/>
              <a:gd name="T70" fmla="*/ 70 w 238"/>
              <a:gd name="T71" fmla="*/ 148 h 256"/>
              <a:gd name="T72" fmla="*/ 80 w 238"/>
              <a:gd name="T73" fmla="*/ 166 h 256"/>
              <a:gd name="T74" fmla="*/ 82 w 238"/>
              <a:gd name="T75" fmla="*/ 170 h 256"/>
              <a:gd name="T76" fmla="*/ 80 w 238"/>
              <a:gd name="T77" fmla="*/ 186 h 256"/>
              <a:gd name="T78" fmla="*/ 77 w 238"/>
              <a:gd name="T79" fmla="*/ 189 h 256"/>
              <a:gd name="T80" fmla="*/ 71 w 238"/>
              <a:gd name="T81" fmla="*/ 195 h 256"/>
              <a:gd name="T82" fmla="*/ 67 w 238"/>
              <a:gd name="T83" fmla="*/ 206 h 256"/>
              <a:gd name="T84" fmla="*/ 64 w 238"/>
              <a:gd name="T85" fmla="*/ 209 h 256"/>
              <a:gd name="T86" fmla="*/ 41 w 238"/>
              <a:gd name="T87" fmla="*/ 217 h 256"/>
              <a:gd name="T88" fmla="*/ 4 w 238"/>
              <a:gd name="T89" fmla="*/ 237 h 256"/>
              <a:gd name="T90" fmla="*/ 2 w 238"/>
              <a:gd name="T91" fmla="*/ 256 h 256"/>
              <a:gd name="T92" fmla="*/ 235 w 238"/>
              <a:gd name="T93" fmla="*/ 256 h 256"/>
              <a:gd name="T94" fmla="*/ 233 w 238"/>
              <a:gd name="T95" fmla="*/ 2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56">
                <a:moveTo>
                  <a:pt x="233" y="236"/>
                </a:moveTo>
                <a:cubicBezTo>
                  <a:pt x="210" y="226"/>
                  <a:pt x="197" y="218"/>
                  <a:pt x="173" y="210"/>
                </a:cubicBezTo>
                <a:cubicBezTo>
                  <a:pt x="171" y="209"/>
                  <a:pt x="169" y="208"/>
                  <a:pt x="168" y="207"/>
                </a:cubicBezTo>
                <a:cubicBezTo>
                  <a:pt x="166" y="203"/>
                  <a:pt x="165" y="199"/>
                  <a:pt x="164" y="195"/>
                </a:cubicBezTo>
                <a:cubicBezTo>
                  <a:pt x="163" y="193"/>
                  <a:pt x="162" y="190"/>
                  <a:pt x="159" y="189"/>
                </a:cubicBezTo>
                <a:cubicBezTo>
                  <a:pt x="158" y="189"/>
                  <a:pt x="157" y="187"/>
                  <a:pt x="157" y="186"/>
                </a:cubicBezTo>
                <a:cubicBezTo>
                  <a:pt x="157" y="177"/>
                  <a:pt x="154" y="171"/>
                  <a:pt x="158" y="167"/>
                </a:cubicBezTo>
                <a:cubicBezTo>
                  <a:pt x="165" y="161"/>
                  <a:pt x="164" y="153"/>
                  <a:pt x="167" y="149"/>
                </a:cubicBezTo>
                <a:cubicBezTo>
                  <a:pt x="171" y="145"/>
                  <a:pt x="180" y="117"/>
                  <a:pt x="178" y="113"/>
                </a:cubicBezTo>
                <a:cubicBezTo>
                  <a:pt x="176" y="109"/>
                  <a:pt x="170" y="111"/>
                  <a:pt x="172" y="109"/>
                </a:cubicBezTo>
                <a:cubicBezTo>
                  <a:pt x="177" y="102"/>
                  <a:pt x="179" y="89"/>
                  <a:pt x="179" y="77"/>
                </a:cubicBezTo>
                <a:cubicBezTo>
                  <a:pt x="180" y="79"/>
                  <a:pt x="180" y="81"/>
                  <a:pt x="180" y="84"/>
                </a:cubicBezTo>
                <a:cubicBezTo>
                  <a:pt x="180" y="86"/>
                  <a:pt x="180" y="86"/>
                  <a:pt x="180" y="86"/>
                </a:cubicBezTo>
                <a:cubicBezTo>
                  <a:pt x="216" y="63"/>
                  <a:pt x="216" y="63"/>
                  <a:pt x="216" y="63"/>
                </a:cubicBezTo>
                <a:cubicBezTo>
                  <a:pt x="119" y="0"/>
                  <a:pt x="119" y="0"/>
                  <a:pt x="119" y="0"/>
                </a:cubicBezTo>
                <a:cubicBezTo>
                  <a:pt x="21" y="63"/>
                  <a:pt x="21" y="63"/>
                  <a:pt x="21" y="63"/>
                </a:cubicBezTo>
                <a:cubicBezTo>
                  <a:pt x="30" y="69"/>
                  <a:pt x="30" y="69"/>
                  <a:pt x="30" y="69"/>
                </a:cubicBezTo>
                <a:cubicBezTo>
                  <a:pt x="30" y="82"/>
                  <a:pt x="30" y="82"/>
                  <a:pt x="30" y="82"/>
                </a:cubicBezTo>
                <a:cubicBezTo>
                  <a:pt x="29" y="82"/>
                  <a:pt x="27" y="84"/>
                  <a:pt x="27" y="85"/>
                </a:cubicBezTo>
                <a:cubicBezTo>
                  <a:pt x="27" y="87"/>
                  <a:pt x="28" y="88"/>
                  <a:pt x="29" y="89"/>
                </a:cubicBezTo>
                <a:cubicBezTo>
                  <a:pt x="21" y="133"/>
                  <a:pt x="21" y="133"/>
                  <a:pt x="21" y="133"/>
                </a:cubicBezTo>
                <a:cubicBezTo>
                  <a:pt x="41" y="133"/>
                  <a:pt x="41" y="133"/>
                  <a:pt x="41" y="133"/>
                </a:cubicBezTo>
                <a:cubicBezTo>
                  <a:pt x="33" y="89"/>
                  <a:pt x="33" y="89"/>
                  <a:pt x="33" y="89"/>
                </a:cubicBezTo>
                <a:cubicBezTo>
                  <a:pt x="34" y="88"/>
                  <a:pt x="35" y="87"/>
                  <a:pt x="35" y="85"/>
                </a:cubicBezTo>
                <a:cubicBezTo>
                  <a:pt x="35" y="84"/>
                  <a:pt x="34" y="82"/>
                  <a:pt x="32" y="82"/>
                </a:cubicBezTo>
                <a:cubicBezTo>
                  <a:pt x="32" y="70"/>
                  <a:pt x="32" y="70"/>
                  <a:pt x="32" y="70"/>
                </a:cubicBezTo>
                <a:cubicBezTo>
                  <a:pt x="57" y="86"/>
                  <a:pt x="57" y="86"/>
                  <a:pt x="57" y="86"/>
                </a:cubicBezTo>
                <a:cubicBezTo>
                  <a:pt x="57" y="85"/>
                  <a:pt x="57" y="85"/>
                  <a:pt x="57" y="85"/>
                </a:cubicBezTo>
                <a:cubicBezTo>
                  <a:pt x="57" y="87"/>
                  <a:pt x="57" y="89"/>
                  <a:pt x="58" y="92"/>
                </a:cubicBezTo>
                <a:cubicBezTo>
                  <a:pt x="60" y="100"/>
                  <a:pt x="64" y="100"/>
                  <a:pt x="67" y="109"/>
                </a:cubicBezTo>
                <a:cubicBezTo>
                  <a:pt x="67" y="109"/>
                  <a:pt x="67" y="110"/>
                  <a:pt x="67" y="110"/>
                </a:cubicBezTo>
                <a:cubicBezTo>
                  <a:pt x="67" y="110"/>
                  <a:pt x="67" y="110"/>
                  <a:pt x="67" y="110"/>
                </a:cubicBezTo>
                <a:cubicBezTo>
                  <a:pt x="66" y="111"/>
                  <a:pt x="66" y="113"/>
                  <a:pt x="65" y="113"/>
                </a:cubicBezTo>
                <a:cubicBezTo>
                  <a:pt x="61" y="114"/>
                  <a:pt x="61" y="116"/>
                  <a:pt x="62" y="118"/>
                </a:cubicBezTo>
                <a:cubicBezTo>
                  <a:pt x="62" y="120"/>
                  <a:pt x="65" y="133"/>
                  <a:pt x="66" y="138"/>
                </a:cubicBezTo>
                <a:cubicBezTo>
                  <a:pt x="67" y="141"/>
                  <a:pt x="70" y="144"/>
                  <a:pt x="70" y="148"/>
                </a:cubicBezTo>
                <a:cubicBezTo>
                  <a:pt x="72" y="155"/>
                  <a:pt x="75" y="161"/>
                  <a:pt x="80" y="166"/>
                </a:cubicBezTo>
                <a:cubicBezTo>
                  <a:pt x="81" y="167"/>
                  <a:pt x="82" y="169"/>
                  <a:pt x="82" y="170"/>
                </a:cubicBezTo>
                <a:cubicBezTo>
                  <a:pt x="81" y="175"/>
                  <a:pt x="81" y="181"/>
                  <a:pt x="80" y="186"/>
                </a:cubicBezTo>
                <a:cubicBezTo>
                  <a:pt x="80" y="187"/>
                  <a:pt x="78" y="189"/>
                  <a:pt x="77" y="189"/>
                </a:cubicBezTo>
                <a:cubicBezTo>
                  <a:pt x="73" y="190"/>
                  <a:pt x="72" y="193"/>
                  <a:pt x="71" y="195"/>
                </a:cubicBezTo>
                <a:cubicBezTo>
                  <a:pt x="70" y="199"/>
                  <a:pt x="69" y="203"/>
                  <a:pt x="67" y="206"/>
                </a:cubicBezTo>
                <a:cubicBezTo>
                  <a:pt x="67" y="207"/>
                  <a:pt x="65" y="209"/>
                  <a:pt x="64" y="209"/>
                </a:cubicBezTo>
                <a:cubicBezTo>
                  <a:pt x="56" y="212"/>
                  <a:pt x="49" y="214"/>
                  <a:pt x="41" y="217"/>
                </a:cubicBezTo>
                <a:cubicBezTo>
                  <a:pt x="33" y="220"/>
                  <a:pt x="12" y="233"/>
                  <a:pt x="4" y="237"/>
                </a:cubicBezTo>
                <a:cubicBezTo>
                  <a:pt x="0" y="239"/>
                  <a:pt x="2" y="256"/>
                  <a:pt x="2" y="256"/>
                </a:cubicBezTo>
                <a:cubicBezTo>
                  <a:pt x="235" y="256"/>
                  <a:pt x="235" y="256"/>
                  <a:pt x="235" y="256"/>
                </a:cubicBezTo>
                <a:cubicBezTo>
                  <a:pt x="235" y="256"/>
                  <a:pt x="238" y="238"/>
                  <a:pt x="233" y="236"/>
                </a:cubicBezTo>
                <a:close/>
              </a:path>
            </a:pathLst>
          </a:custGeom>
          <a:solidFill>
            <a:srgbClr val="003142"/>
          </a:solidFill>
          <a:ln>
            <a:noFill/>
          </a:ln>
        </p:spPr>
      </p:sp>
    </p:spTree>
    <p:extLst>
      <p:ext uri="{BB962C8B-B14F-4D97-AF65-F5344CB8AC3E}">
        <p14:creationId xmlns:p14="http://schemas.microsoft.com/office/powerpoint/2010/main" val="44855471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23628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8660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2025/6/3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0628324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7357165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13"/>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solidFill>
                  <a:schemeClr val="lt1"/>
                </a:solidFill>
                <a:highlight>
                  <a:schemeClr val="dk2"/>
                </a:highlight>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7" name="Google Shape;17;p13"/>
          <p:cNvSpPr txBox="1">
            <a:spLocks noGrp="1"/>
          </p:cNvSpPr>
          <p:nvPr>
            <p:ph type="sldNum" idx="12"/>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BLANK_11">
    <p:spTree>
      <p:nvGrpSpPr>
        <p:cNvPr id="1" name="Shape 18"/>
        <p:cNvGrpSpPr/>
        <p:nvPr/>
      </p:nvGrpSpPr>
      <p:grpSpPr>
        <a:xfrm>
          <a:off x="0" y="0"/>
          <a:ext cx="0" cy="0"/>
          <a:chOff x="0" y="0"/>
          <a:chExt cx="0" cy="0"/>
        </a:xfrm>
      </p:grpSpPr>
      <p:sp>
        <p:nvSpPr>
          <p:cNvPr id="19" name="Google Shape;19;p18"/>
          <p:cNvSpPr txBox="1">
            <a:spLocks noGrp="1"/>
          </p:cNvSpPr>
          <p:nvPr>
            <p:ph type="sldNum" idx="12"/>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g353d129ca6d_5_3"/>
          <p:cNvSpPr txBox="1">
            <a:spLocks noGrp="1"/>
          </p:cNvSpPr>
          <p:nvPr>
            <p:ph type="sldNum" idx="12"/>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713100" y="1201322"/>
            <a:ext cx="3787500" cy="57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solidFill>
                  <a:schemeClr val="lt1"/>
                </a:solidFill>
                <a:highlight>
                  <a:schemeClr val="dk2"/>
                </a:highlight>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31" name="Google Shape;31;p24"/>
          <p:cNvSpPr txBox="1">
            <a:spLocks noGrp="1"/>
          </p:cNvSpPr>
          <p:nvPr>
            <p:ph type="subTitle" idx="1"/>
          </p:nvPr>
        </p:nvSpPr>
        <p:spPr>
          <a:xfrm>
            <a:off x="713100" y="1841584"/>
            <a:ext cx="3425700" cy="2101568"/>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Char char="●"/>
              <a:defRPr sz="140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32" name="Google Shape;32;p24"/>
          <p:cNvSpPr txBox="1">
            <a:spLocks noGrp="1"/>
          </p:cNvSpPr>
          <p:nvPr>
            <p:ph type="sldNum" idx="12"/>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700"/>
              <a:buFont typeface="Arial" panose="020B0604020202090204"/>
              <a:buNone/>
              <a:defRPr sz="700" b="0" i="0" u="none">
                <a:solidFill>
                  <a:srgbClr val="898989"/>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898989"/>
              </a:buClr>
              <a:buSzPts val="700"/>
              <a:buFont typeface="Arial" panose="020B0604020202090204"/>
              <a:buNone/>
              <a:defRPr sz="700" b="0" i="0" u="none">
                <a:solidFill>
                  <a:srgbClr val="898989"/>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898989"/>
              </a:buClr>
              <a:buSzPts val="700"/>
              <a:buFont typeface="Arial" panose="020B0604020202090204"/>
              <a:buNone/>
              <a:defRPr sz="700" b="0" i="0" u="none">
                <a:solidFill>
                  <a:srgbClr val="898989"/>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898989"/>
              </a:buClr>
              <a:buSzPts val="700"/>
              <a:buFont typeface="Arial" panose="020B0604020202090204"/>
              <a:buNone/>
              <a:defRPr sz="700" b="0" i="0" u="none">
                <a:solidFill>
                  <a:srgbClr val="898989"/>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898989"/>
              </a:buClr>
              <a:buSzPts val="700"/>
              <a:buFont typeface="Arial" panose="020B0604020202090204"/>
              <a:buNone/>
              <a:defRPr sz="700" b="0" i="0" u="none">
                <a:solidFill>
                  <a:srgbClr val="898989"/>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898989"/>
              </a:buClr>
              <a:buSzPts val="700"/>
              <a:buFont typeface="Arial" panose="020B0604020202090204"/>
              <a:buNone/>
              <a:defRPr sz="700" b="0" i="0" u="none">
                <a:solidFill>
                  <a:srgbClr val="898989"/>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898989"/>
              </a:buClr>
              <a:buSzPts val="700"/>
              <a:buFont typeface="Arial" panose="020B0604020202090204"/>
              <a:buNone/>
              <a:defRPr sz="700" b="0" i="0" u="none">
                <a:solidFill>
                  <a:srgbClr val="898989"/>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898989"/>
              </a:buClr>
              <a:buSzPts val="700"/>
              <a:buFont typeface="Arial" panose="020B0604020202090204"/>
              <a:buNone/>
              <a:defRPr sz="700" b="0" i="0" u="none">
                <a:solidFill>
                  <a:srgbClr val="898989"/>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898989"/>
              </a:buClr>
              <a:buSzPts val="700"/>
              <a:buFont typeface="Arial" panose="020B0604020202090204"/>
              <a:buNone/>
              <a:defRPr sz="700" b="0" i="0" u="none">
                <a:solidFill>
                  <a:srgbClr val="898989"/>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3767626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100" y="1361038"/>
            <a:ext cx="5966100" cy="812242"/>
          </a:xfrm>
          <a:prstGeom prst="rect">
            <a:avLst/>
          </a:prstGeom>
        </p:spPr>
        <p:txBody>
          <a:bodyPr spcFirstLastPara="1" anchor="ctr">
            <a:noAutofit/>
          </a:bodyPr>
          <a:lstStyle>
            <a:lvl1pPr lvl="0">
              <a:spcBef>
                <a:spcPts val="0"/>
              </a:spcBef>
              <a:spcAft>
                <a:spcPts val="0"/>
              </a:spcAft>
              <a:buSzPts val="5000"/>
              <a:buNone/>
              <a:defRPr sz="5000">
                <a:solidFill>
                  <a:schemeClr val="lt1"/>
                </a:solidFill>
                <a:highlight>
                  <a:schemeClr val="dk2"/>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713100" y="543396"/>
            <a:ext cx="1373100" cy="741430"/>
          </a:xfrm>
          <a:prstGeom prst="rect">
            <a:avLst/>
          </a:prstGeom>
        </p:spPr>
        <p:txBody>
          <a:bodyPr spcFirstLastPara="1" anchor="ctr">
            <a:noAutofit/>
          </a:bodyPr>
          <a:lstStyle>
            <a:lvl1pPr lvl="0" rtl="0">
              <a:spcBef>
                <a:spcPts val="0"/>
              </a:spcBef>
              <a:spcAft>
                <a:spcPts val="0"/>
              </a:spcAft>
              <a:buSzPts val="5000"/>
              <a:buNone/>
              <a:defRPr sz="65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rPr lang="en-US"/>
              <a:t>Click to edit Master title style</a:t>
            </a:r>
          </a:p>
        </p:txBody>
      </p:sp>
      <p:sp>
        <p:nvSpPr>
          <p:cNvPr id="14" name="Google Shape;14;p3"/>
          <p:cNvSpPr txBox="1">
            <a:spLocks noGrp="1"/>
          </p:cNvSpPr>
          <p:nvPr>
            <p:ph type="subTitle" idx="1"/>
          </p:nvPr>
        </p:nvSpPr>
        <p:spPr>
          <a:xfrm>
            <a:off x="713100" y="2208886"/>
            <a:ext cx="4450200" cy="404771"/>
          </a:xfrm>
          <a:prstGeom prst="rect">
            <a:avLst/>
          </a:prstGeom>
        </p:spPr>
        <p:txBody>
          <a:bodyPr spcFirstLastPara="1" anchor="ctr">
            <a:noAutofit/>
          </a:bodyPr>
          <a:lstStyle>
            <a:lvl1pPr lvl="0" rtl="0">
              <a:lnSpc>
                <a:spcPct val="100000"/>
              </a:lnSpc>
              <a:spcBef>
                <a:spcPts val="0"/>
              </a:spcBef>
              <a:spcAft>
                <a:spcPts val="0"/>
              </a:spcAft>
              <a:buSzPts val="18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29161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15"/>
          <p:cNvSpPr txBox="1">
            <a:spLocks noGrp="1"/>
          </p:cNvSpPr>
          <p:nvPr>
            <p:ph type="ctrTitle"/>
          </p:nvPr>
        </p:nvSpPr>
        <p:spPr>
          <a:xfrm>
            <a:off x="713100" y="2177150"/>
            <a:ext cx="5728200" cy="1973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6500">
                <a:solidFill>
                  <a:schemeClr val="lt1"/>
                </a:solidFill>
                <a:highlight>
                  <a:schemeClr val="dk2"/>
                </a:highligh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7" name="Google Shape;27;p15"/>
          <p:cNvSpPr txBox="1">
            <a:spLocks noGrp="1"/>
          </p:cNvSpPr>
          <p:nvPr>
            <p:ph type="subTitle" idx="1"/>
          </p:nvPr>
        </p:nvSpPr>
        <p:spPr>
          <a:xfrm>
            <a:off x="713100" y="4218898"/>
            <a:ext cx="4514100" cy="373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 name="Google Shape;30;p16">
            <a:extLst>
              <a:ext uri="{FF2B5EF4-FFF2-40B4-BE49-F238E27FC236}">
                <a16:creationId xmlns:a16="http://schemas.microsoft.com/office/drawing/2014/main" id="{2897EF6A-0992-845A-C4A0-814407C2BC3E}"/>
              </a:ext>
            </a:extLst>
          </p:cNvPr>
          <p:cNvSpPr txBox="1">
            <a:spLocks noGrp="1"/>
          </p:cNvSpPr>
          <p:nvPr>
            <p:ph type="sldNum" idx="12"/>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16"/>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solidFill>
                  <a:schemeClr val="lt1"/>
                </a:solidFill>
                <a:highlight>
                  <a:schemeClr val="dk2"/>
                </a:highlight>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30" name="Google Shape;30;p16"/>
          <p:cNvSpPr txBox="1">
            <a:spLocks noGrp="1"/>
          </p:cNvSpPr>
          <p:nvPr>
            <p:ph type="sldNum" idx="12"/>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4699769" y="1641984"/>
            <a:ext cx="3678000" cy="99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solidFill>
                  <a:schemeClr val="lt1"/>
                </a:solidFill>
                <a:highlight>
                  <a:schemeClr val="dk2"/>
                </a:highlight>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33" name="Google Shape;33;p17"/>
          <p:cNvSpPr txBox="1">
            <a:spLocks noGrp="1"/>
          </p:cNvSpPr>
          <p:nvPr>
            <p:ph type="subTitle" idx="1"/>
          </p:nvPr>
        </p:nvSpPr>
        <p:spPr>
          <a:xfrm>
            <a:off x="4699769" y="2723659"/>
            <a:ext cx="34425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 name="Google Shape;30;p16">
            <a:extLst>
              <a:ext uri="{FF2B5EF4-FFF2-40B4-BE49-F238E27FC236}">
                <a16:creationId xmlns:a16="http://schemas.microsoft.com/office/drawing/2014/main" id="{EAA5ED20-ED5D-F0B7-B85F-DC795DC69DD7}"/>
              </a:ext>
            </a:extLst>
          </p:cNvPr>
          <p:cNvSpPr txBox="1">
            <a:spLocks noGrp="1"/>
          </p:cNvSpPr>
          <p:nvPr>
            <p:ph type="sldNum" idx="12"/>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712787" y="539750"/>
            <a:ext cx="7718425" cy="573087"/>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712787" y="1152525"/>
            <a:ext cx="7718425"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p11"/>
          <p:cNvSpPr txBox="1">
            <a:spLocks noGrp="1"/>
          </p:cNvSpPr>
          <p:nvPr>
            <p:ph type="sldNum" idx="12"/>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9" r:id="rId5"/>
    <p:sldLayoutId id="214748366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712787" y="539750"/>
            <a:ext cx="7718425" cy="573087"/>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Google Shape;24;p14"/>
          <p:cNvSpPr txBox="1">
            <a:spLocks noGrp="1"/>
          </p:cNvSpPr>
          <p:nvPr>
            <p:ph type="body" idx="1"/>
          </p:nvPr>
        </p:nvSpPr>
        <p:spPr>
          <a:xfrm>
            <a:off x="712787" y="1152525"/>
            <a:ext cx="7718425"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 name="Google Shape;30;p16">
            <a:extLst>
              <a:ext uri="{FF2B5EF4-FFF2-40B4-BE49-F238E27FC236}">
                <a16:creationId xmlns:a16="http://schemas.microsoft.com/office/drawing/2014/main" id="{3EF01910-8E3F-9A02-FD33-48931EA4DA4D}"/>
              </a:ext>
            </a:extLst>
          </p:cNvPr>
          <p:cNvSpPr txBox="1">
            <a:spLocks noGrp="1"/>
          </p:cNvSpPr>
          <p:nvPr>
            <p:ph type="sldNum" idx="4"/>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700"/>
              <a:buFont typeface="Arial"/>
              <a:buNone/>
              <a:defRPr sz="7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8" r:id="rId4"/>
    <p:sldLayoutId id="214748366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2025/6/3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a:extLst>
              <a:ext uri="{FF2B5EF4-FFF2-40B4-BE49-F238E27FC236}">
                <a16:creationId xmlns:a16="http://schemas.microsoft.com/office/drawing/2014/main" id="{05D4EAF8-E692-4947-9E0E-62257547C64A}"/>
              </a:ext>
            </a:extLst>
          </p:cNvPr>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2974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g353d129ca6d_5_16"/>
          <p:cNvSpPr txBox="1"/>
          <p:nvPr/>
        </p:nvSpPr>
        <p:spPr>
          <a:xfrm>
            <a:off x="4860925" y="1203325"/>
            <a:ext cx="3937000" cy="843915"/>
          </a:xfrm>
          <a:prstGeom prst="rect">
            <a:avLst/>
          </a:prstGeom>
          <a:solidFill>
            <a:srgbClr val="68B1F1"/>
          </a:solidFill>
          <a:ln w="25400" cap="flat" cmpd="sng">
            <a:solidFill>
              <a:schemeClr val="lt1"/>
            </a:solidFill>
            <a:prstDash val="solid"/>
            <a:round/>
            <a:headEnd type="none" w="sm" len="sm"/>
            <a:tailEnd type="none" w="sm" len="sm"/>
          </a:ln>
          <a:effectLst>
            <a:outerShdw blurRad="63500" dist="20000" dir="5400000">
              <a:srgbClr val="000000">
                <a:alpha val="3686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g353d129ca6d_5_16"/>
          <p:cNvSpPr/>
          <p:nvPr/>
        </p:nvSpPr>
        <p:spPr>
          <a:xfrm>
            <a:off x="-36512" y="0"/>
            <a:ext cx="4824412" cy="5143500"/>
          </a:xfrm>
          <a:custGeom>
            <a:avLst/>
            <a:gdLst/>
            <a:ahLst/>
            <a:cxnLst/>
            <a:rect l="l" t="t" r="r" b="b"/>
            <a:pathLst>
              <a:path w="6432594" h="6858000" extrusionOk="0">
                <a:moveTo>
                  <a:pt x="0" y="0"/>
                </a:moveTo>
                <a:lnTo>
                  <a:pt x="5868487" y="0"/>
                </a:lnTo>
                <a:lnTo>
                  <a:pt x="6183723" y="630473"/>
                </a:lnTo>
                <a:cubicBezTo>
                  <a:pt x="6515552" y="1294132"/>
                  <a:pt x="6515552" y="2073670"/>
                  <a:pt x="6183723" y="2737326"/>
                </a:cubicBezTo>
                <a:lnTo>
                  <a:pt x="4123390" y="6858000"/>
                </a:lnTo>
                <a:lnTo>
                  <a:pt x="0" y="6858000"/>
                </a:lnTo>
                <a:lnTo>
                  <a:pt x="0" y="0"/>
                </a:lnTo>
                <a:close/>
              </a:path>
            </a:pathLst>
          </a:custGeom>
          <a:solidFill>
            <a:srgbClr val="00B0F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g353d129ca6d_5_16"/>
          <p:cNvSpPr/>
          <p:nvPr/>
        </p:nvSpPr>
        <p:spPr>
          <a:xfrm>
            <a:off x="3583622" y="4028757"/>
            <a:ext cx="5532437" cy="1144587"/>
          </a:xfrm>
          <a:custGeom>
            <a:avLst/>
            <a:gdLst/>
            <a:ahLst/>
            <a:cxnLst/>
            <a:rect l="l" t="t" r="r" b="b"/>
            <a:pathLst>
              <a:path w="7375834" h="1526144" extrusionOk="0">
                <a:moveTo>
                  <a:pt x="2218875" y="0"/>
                </a:moveTo>
                <a:lnTo>
                  <a:pt x="7375834" y="0"/>
                </a:lnTo>
                <a:lnTo>
                  <a:pt x="7375834" y="1526144"/>
                </a:lnTo>
                <a:lnTo>
                  <a:pt x="0" y="1526144"/>
                </a:lnTo>
                <a:lnTo>
                  <a:pt x="112019" y="1302106"/>
                </a:lnTo>
                <a:cubicBezTo>
                  <a:pt x="511116" y="503914"/>
                  <a:pt x="1326468" y="0"/>
                  <a:pt x="2218875" y="0"/>
                </a:cubicBezTo>
                <a:close/>
              </a:path>
            </a:pathLst>
          </a:custGeom>
          <a:solidFill>
            <a:srgbClr val="68B1F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353d129ca6d_5_16"/>
          <p:cNvSpPr/>
          <p:nvPr/>
        </p:nvSpPr>
        <p:spPr>
          <a:xfrm>
            <a:off x="6580187" y="0"/>
            <a:ext cx="2563812" cy="555625"/>
          </a:xfrm>
          <a:custGeom>
            <a:avLst/>
            <a:gdLst/>
            <a:ahLst/>
            <a:cxnLst/>
            <a:rect l="l" t="t" r="r" b="b"/>
            <a:pathLst>
              <a:path w="3417695" h="739977" extrusionOk="0">
                <a:moveTo>
                  <a:pt x="0" y="0"/>
                </a:moveTo>
                <a:lnTo>
                  <a:pt x="3417695" y="0"/>
                </a:lnTo>
                <a:lnTo>
                  <a:pt x="3417695" y="739977"/>
                </a:lnTo>
                <a:lnTo>
                  <a:pt x="1242996" y="739977"/>
                </a:lnTo>
                <a:cubicBezTo>
                  <a:pt x="772564" y="739977"/>
                  <a:pt x="337675" y="507544"/>
                  <a:pt x="75228" y="127286"/>
                </a:cubicBezTo>
                <a:lnTo>
                  <a:pt x="0" y="0"/>
                </a:lnTo>
                <a:close/>
              </a:path>
            </a:pathLst>
          </a:custGeom>
          <a:solidFill>
            <a:srgbClr val="00B0F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353d129ca6d_5_16"/>
          <p:cNvSpPr/>
          <p:nvPr/>
        </p:nvSpPr>
        <p:spPr>
          <a:xfrm>
            <a:off x="3924300" y="4211637"/>
            <a:ext cx="5219700" cy="931862"/>
          </a:xfrm>
          <a:custGeom>
            <a:avLst/>
            <a:gdLst/>
            <a:ahLst/>
            <a:cxnLst/>
            <a:rect l="l" t="t" r="r" b="b"/>
            <a:pathLst>
              <a:path w="6959841" h="1244057" extrusionOk="0">
                <a:moveTo>
                  <a:pt x="2075231" y="0"/>
                </a:moveTo>
                <a:lnTo>
                  <a:pt x="6959841" y="0"/>
                </a:lnTo>
                <a:lnTo>
                  <a:pt x="6959841" y="1244057"/>
                </a:lnTo>
                <a:lnTo>
                  <a:pt x="0" y="1244057"/>
                </a:lnTo>
                <a:lnTo>
                  <a:pt x="48001" y="1155946"/>
                </a:lnTo>
                <a:cubicBezTo>
                  <a:pt x="469692" y="442894"/>
                  <a:pt x="1238599" y="0"/>
                  <a:pt x="2075231" y="0"/>
                </a:cubicBezTo>
                <a:close/>
              </a:path>
            </a:pathLst>
          </a:custGeom>
          <a:solidFill>
            <a:srgbClr val="00B0F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353d129ca6d_5_16"/>
          <p:cNvSpPr/>
          <p:nvPr/>
        </p:nvSpPr>
        <p:spPr>
          <a:xfrm>
            <a:off x="0" y="123640"/>
            <a:ext cx="4523105" cy="5048885"/>
          </a:xfrm>
          <a:custGeom>
            <a:avLst/>
            <a:gdLst/>
            <a:ahLst/>
            <a:cxnLst/>
            <a:rect l="l" t="t" r="r" b="b"/>
            <a:pathLst>
              <a:path w="5996123" h="6858000" extrusionOk="0">
                <a:moveTo>
                  <a:pt x="0" y="0"/>
                </a:moveTo>
                <a:lnTo>
                  <a:pt x="5432016" y="0"/>
                </a:lnTo>
                <a:lnTo>
                  <a:pt x="5747252" y="630473"/>
                </a:lnTo>
                <a:cubicBezTo>
                  <a:pt x="6079081" y="1294132"/>
                  <a:pt x="6079081" y="2073670"/>
                  <a:pt x="5747252" y="2737326"/>
                </a:cubicBezTo>
                <a:lnTo>
                  <a:pt x="3686919" y="6858000"/>
                </a:lnTo>
                <a:lnTo>
                  <a:pt x="0" y="6858000"/>
                </a:lnTo>
                <a:close/>
              </a:path>
            </a:pathLst>
          </a:custGeom>
          <a:blipFill rotWithShape="1">
            <a:blip r:embed="rId3">
              <a:alphaModFix/>
            </a:blip>
            <a:stretch>
              <a:fillRect l="-1122" t="-3033" r="-60645" b="-3032"/>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44" name="Google Shape;44;g353d129ca6d_5_16"/>
          <p:cNvSpPr txBox="1"/>
          <p:nvPr/>
        </p:nvSpPr>
        <p:spPr>
          <a:xfrm>
            <a:off x="4860290" y="1390131"/>
            <a:ext cx="3910330" cy="4706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2800"/>
              <a:buFont typeface="Arial"/>
              <a:buNone/>
            </a:pPr>
            <a:r>
              <a:rPr lang="en-US" sz="2800" b="1" i="0" u="none" strike="noStrike" cap="none" dirty="0">
                <a:solidFill>
                  <a:schemeClr val="accent1"/>
                </a:solidFill>
                <a:latin typeface="Manrope"/>
                <a:ea typeface="Manrope"/>
                <a:cs typeface="Manrope"/>
                <a:sym typeface="Manrope"/>
              </a:rPr>
              <a:t>End Of Quarter</a:t>
            </a:r>
            <a:endParaRPr sz="2800" b="1" i="0" u="none" strike="noStrike" cap="none" dirty="0">
              <a:solidFill>
                <a:schemeClr val="accent1"/>
              </a:solidFill>
              <a:latin typeface="Manrope"/>
              <a:ea typeface="Manrope"/>
              <a:cs typeface="Manrope"/>
              <a:sym typeface="Manrope"/>
            </a:endParaRPr>
          </a:p>
        </p:txBody>
      </p:sp>
      <p:sp>
        <p:nvSpPr>
          <p:cNvPr id="45" name="Google Shape;45;g353d129ca6d_5_16"/>
          <p:cNvSpPr/>
          <p:nvPr/>
        </p:nvSpPr>
        <p:spPr>
          <a:xfrm>
            <a:off x="4572000" y="4572000"/>
            <a:ext cx="2287587" cy="520700"/>
          </a:xfrm>
          <a:prstGeom prst="roundRect">
            <a:avLst>
              <a:gd name="adj" fmla="val 10800"/>
            </a:avLst>
          </a:prstGeom>
          <a:gradFill>
            <a:gsLst>
              <a:gs pos="0">
                <a:srgbClr val="FFFFFF"/>
              </a:gs>
              <a:gs pos="100000">
                <a:srgbClr val="FFFFFF"/>
              </a:gs>
            </a:gsLst>
            <a:lin ang="5400000" scaled="0"/>
          </a:gradFill>
          <a:ln w="31750" cap="flat" cmpd="sng">
            <a:solidFill>
              <a:schemeClr val="bg2"/>
            </a:solidFill>
            <a:prstDash val="solid"/>
            <a:miter lim="800000"/>
            <a:headEnd type="none" w="sm" len="sm"/>
            <a:tailEnd type="none" w="sm" len="sm"/>
          </a:ln>
          <a:effectLst>
            <a:outerShdw blurRad="63500" sx="100999" sy="100999">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g353d129ca6d_5_16"/>
          <p:cNvSpPr/>
          <p:nvPr/>
        </p:nvSpPr>
        <p:spPr>
          <a:xfrm>
            <a:off x="7092950" y="4572000"/>
            <a:ext cx="2022475" cy="520700"/>
          </a:xfrm>
          <a:prstGeom prst="roundRect">
            <a:avLst>
              <a:gd name="adj" fmla="val 10800"/>
            </a:avLst>
          </a:prstGeom>
          <a:gradFill>
            <a:gsLst>
              <a:gs pos="0">
                <a:srgbClr val="FFFFFF"/>
              </a:gs>
              <a:gs pos="100000">
                <a:srgbClr val="FFFFFF"/>
              </a:gs>
            </a:gsLst>
            <a:lin ang="5400000" scaled="0"/>
          </a:gradFill>
          <a:ln w="31750" cap="flat" cmpd="sng">
            <a:solidFill>
              <a:schemeClr val="bg2"/>
            </a:solidFill>
            <a:prstDash val="solid"/>
            <a:miter lim="800000"/>
            <a:headEnd type="none" w="sm" len="sm"/>
            <a:tailEnd type="none" w="sm" len="sm"/>
          </a:ln>
          <a:effectLst>
            <a:outerShdw blurRad="63500" sx="100999" sy="100999">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g353d129ca6d_5_16"/>
          <p:cNvSpPr txBox="1"/>
          <p:nvPr/>
        </p:nvSpPr>
        <p:spPr>
          <a:xfrm>
            <a:off x="4470494" y="4604402"/>
            <a:ext cx="2395537" cy="4127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A4460"/>
              </a:buClr>
              <a:buSzPts val="1200"/>
              <a:buFont typeface="Quattrocento Sans"/>
              <a:buNone/>
            </a:pPr>
            <a:r>
              <a:rPr lang="en-US" sz="1050" b="1" i="0" u="none" strike="noStrike" cap="none" dirty="0">
                <a:solidFill>
                  <a:srgbClr val="4A4460"/>
                </a:solidFill>
                <a:latin typeface="Manrope"/>
                <a:ea typeface="Manrope"/>
                <a:cs typeface="Manrope"/>
                <a:sym typeface="Manrope"/>
              </a:rPr>
              <a:t>Author:     </a:t>
            </a:r>
            <a:r>
              <a:rPr lang="en-US" sz="1050" b="1" i="0" u="none" strike="noStrike" cap="none" dirty="0" err="1">
                <a:solidFill>
                  <a:srgbClr val="4A4460"/>
                </a:solidFill>
                <a:latin typeface="Manrope"/>
                <a:ea typeface="Manrope"/>
                <a:cs typeface="Manrope"/>
                <a:sym typeface="Manrope"/>
              </a:rPr>
              <a:t>Sherya,Wenjun,Ruijie,Amit,Peilu</a:t>
            </a:r>
            <a:endParaRPr sz="1100" b="0" i="0" u="none" strike="noStrike" cap="none" dirty="0">
              <a:solidFill>
                <a:srgbClr val="000000"/>
              </a:solidFill>
              <a:latin typeface="Manrope"/>
              <a:ea typeface="Manrope"/>
              <a:cs typeface="Manrope"/>
              <a:sym typeface="Manrope"/>
            </a:endParaRPr>
          </a:p>
        </p:txBody>
      </p:sp>
      <p:sp>
        <p:nvSpPr>
          <p:cNvPr id="48" name="Google Shape;48;g353d129ca6d_5_16"/>
          <p:cNvSpPr txBox="1"/>
          <p:nvPr/>
        </p:nvSpPr>
        <p:spPr>
          <a:xfrm>
            <a:off x="7329652" y="4604402"/>
            <a:ext cx="1927807"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A4460"/>
              </a:buClr>
              <a:buSzPts val="1200"/>
              <a:buFont typeface="Quattrocento Sans"/>
              <a:buNone/>
            </a:pPr>
            <a:r>
              <a:rPr lang="en-US" sz="1050" b="1" i="0" u="none" strike="noStrike" cap="none" dirty="0">
                <a:solidFill>
                  <a:srgbClr val="4A4460"/>
                </a:solidFill>
                <a:latin typeface="Manrope"/>
                <a:ea typeface="Manrope"/>
                <a:cs typeface="Manrope"/>
                <a:sym typeface="Manrope"/>
              </a:rPr>
              <a:t>          Instructor:     </a:t>
            </a:r>
            <a:endParaRPr sz="1100" b="0" i="0" u="none" strike="noStrike" cap="none" dirty="0">
              <a:solidFill>
                <a:srgbClr val="000000"/>
              </a:solidFill>
              <a:latin typeface="Manrope"/>
              <a:ea typeface="Manrope"/>
              <a:cs typeface="Manrope"/>
              <a:sym typeface="Manrope"/>
            </a:endParaRPr>
          </a:p>
          <a:p>
            <a:pPr marL="0" marR="0" lvl="0" indent="0" algn="l" rtl="0">
              <a:lnSpc>
                <a:spcPct val="100000"/>
              </a:lnSpc>
              <a:spcBef>
                <a:spcPts val="0"/>
              </a:spcBef>
              <a:spcAft>
                <a:spcPts val="0"/>
              </a:spcAft>
              <a:buClr>
                <a:srgbClr val="4A4460"/>
              </a:buClr>
              <a:buSzPts val="1200"/>
              <a:buFont typeface="Quattrocento Sans"/>
              <a:buNone/>
            </a:pPr>
            <a:r>
              <a:rPr lang="en-US" sz="1050" b="1" i="0" u="none" strike="noStrike" cap="none" dirty="0">
                <a:solidFill>
                  <a:srgbClr val="4A4460"/>
                </a:solidFill>
                <a:latin typeface="Manrope"/>
                <a:ea typeface="Manrope"/>
                <a:cs typeface="Manrope"/>
                <a:sym typeface="Manrope"/>
              </a:rPr>
              <a:t>       Josue &amp; Carrie</a:t>
            </a:r>
            <a:endParaRPr sz="1100" b="0" i="0" u="none" strike="noStrike" cap="none" dirty="0">
              <a:solidFill>
                <a:srgbClr val="000000"/>
              </a:solidFill>
              <a:latin typeface="Manrope"/>
              <a:ea typeface="Manrope"/>
              <a:cs typeface="Manrope"/>
              <a:sym typeface="Manrope"/>
            </a:endParaRPr>
          </a:p>
        </p:txBody>
      </p:sp>
      <p:sp>
        <p:nvSpPr>
          <p:cNvPr id="49" name="Google Shape;49;g353d129ca6d_5_16"/>
          <p:cNvSpPr txBox="1"/>
          <p:nvPr/>
        </p:nvSpPr>
        <p:spPr>
          <a:xfrm>
            <a:off x="5060315" y="2616200"/>
            <a:ext cx="3510280" cy="969010"/>
          </a:xfrm>
          <a:prstGeom prst="rect">
            <a:avLst/>
          </a:prstGeom>
          <a:solidFill>
            <a:srgbClr val="68B1F1"/>
          </a:solidFill>
          <a:ln w="25400" cap="flat" cmpd="sng">
            <a:solidFill>
              <a:schemeClr val="lt1"/>
            </a:solidFill>
            <a:prstDash val="solid"/>
            <a:round/>
            <a:headEnd type="none" w="sm" len="sm"/>
            <a:tailEnd type="none" w="sm" len="sm"/>
          </a:ln>
          <a:effectLst>
            <a:outerShdw blurRad="63500" dist="20000" dir="540000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chemeClr val="accent1"/>
                </a:solidFill>
                <a:latin typeface="Manrope"/>
                <a:ea typeface="Manrope"/>
                <a:cs typeface="Manrope"/>
                <a:sym typeface="Manrope"/>
              </a:rPr>
              <a:t>From Scatter to Structure: Automating the Path to Address Accuracy</a:t>
            </a:r>
            <a:endParaRPr sz="1600" b="1" i="0" u="none" strike="noStrike" cap="none" dirty="0">
              <a:solidFill>
                <a:schemeClr val="accent1"/>
              </a:solidFill>
              <a:latin typeface="Manrope"/>
              <a:ea typeface="Manrope"/>
              <a:cs typeface="Manrope"/>
              <a:sym typeface="Manrop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1">
          <a:extLst>
            <a:ext uri="{FF2B5EF4-FFF2-40B4-BE49-F238E27FC236}">
              <a16:creationId xmlns:a16="http://schemas.microsoft.com/office/drawing/2014/main" id="{09ED21C0-0E8C-ACF5-DCFD-40773BD71672}"/>
            </a:ext>
          </a:extLst>
        </p:cNvPr>
        <p:cNvGrpSpPr/>
        <p:nvPr/>
      </p:nvGrpSpPr>
      <p:grpSpPr>
        <a:xfrm>
          <a:off x="0" y="0"/>
          <a:ext cx="0" cy="0"/>
          <a:chOff x="0" y="0"/>
          <a:chExt cx="0" cy="0"/>
        </a:xfrm>
      </p:grpSpPr>
      <p:sp>
        <p:nvSpPr>
          <p:cNvPr id="952" name="Google Shape;952;p66">
            <a:extLst>
              <a:ext uri="{FF2B5EF4-FFF2-40B4-BE49-F238E27FC236}">
                <a16:creationId xmlns:a16="http://schemas.microsoft.com/office/drawing/2014/main" id="{01407549-DEB0-84B0-A3DD-AE5434FAE486}"/>
              </a:ext>
            </a:extLst>
          </p:cNvPr>
          <p:cNvSpPr txBox="1">
            <a:spLocks noGrp="1"/>
          </p:cNvSpPr>
          <p:nvPr>
            <p:ph type="title"/>
          </p:nvPr>
        </p:nvSpPr>
        <p:spPr>
          <a:xfrm>
            <a:off x="713099" y="32989"/>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Manrope" pitchFamily="2" charset="0"/>
              </a:rPr>
              <a:t>Further Improvements in URL Extraction: </a:t>
            </a:r>
            <a:r>
              <a:rPr lang="en" sz="2000" b="1" dirty="0" err="1">
                <a:latin typeface="Manrope" pitchFamily="2" charset="0"/>
              </a:rPr>
              <a:t>Serper</a:t>
            </a:r>
            <a:r>
              <a:rPr lang="en" sz="2000" b="1" dirty="0">
                <a:latin typeface="Manrope" pitchFamily="2" charset="0"/>
              </a:rPr>
              <a:t> API</a:t>
            </a:r>
            <a:endParaRPr sz="2000" b="1" dirty="0">
              <a:latin typeface="Manrope" pitchFamily="2" charset="0"/>
            </a:endParaRPr>
          </a:p>
        </p:txBody>
      </p:sp>
      <p:sp>
        <p:nvSpPr>
          <p:cNvPr id="961" name="Google Shape;961;p66">
            <a:extLst>
              <a:ext uri="{FF2B5EF4-FFF2-40B4-BE49-F238E27FC236}">
                <a16:creationId xmlns:a16="http://schemas.microsoft.com/office/drawing/2014/main" id="{7287E372-4579-FBEA-07F1-DA139AA38E18}"/>
              </a:ext>
            </a:extLst>
          </p:cNvPr>
          <p:cNvSpPr txBox="1">
            <a:spLocks noGrp="1"/>
          </p:cNvSpPr>
          <p:nvPr>
            <p:ph type="title" idx="9"/>
          </p:nvPr>
        </p:nvSpPr>
        <p:spPr>
          <a:xfrm>
            <a:off x="899260" y="441321"/>
            <a:ext cx="5103975" cy="364200"/>
          </a:xfrm>
          <a:prstGeom prst="rect">
            <a:avLst/>
          </a:prstGeom>
        </p:spPr>
        <p:txBody>
          <a:bodyPr spcFirstLastPara="1" wrap="square" lIns="91425" tIns="91425" rIns="91425" bIns="91425" anchor="ctr" anchorCtr="0">
            <a:noAutofit/>
          </a:bodyPr>
          <a:lstStyle/>
          <a:p>
            <a:r>
              <a:rPr lang="en" altLang="zh-CN" sz="1400" dirty="0">
                <a:latin typeface="Manrope" pitchFamily="2" charset="0"/>
              </a:rPr>
              <a:t>Bonus: Deep-dive into JSON files</a:t>
            </a:r>
          </a:p>
        </p:txBody>
      </p:sp>
      <p:sp>
        <p:nvSpPr>
          <p:cNvPr id="962" name="Google Shape;962;p66">
            <a:extLst>
              <a:ext uri="{FF2B5EF4-FFF2-40B4-BE49-F238E27FC236}">
                <a16:creationId xmlns:a16="http://schemas.microsoft.com/office/drawing/2014/main" id="{610FCF5B-4551-41AF-E173-FB30EF065AD9}"/>
              </a:ext>
            </a:extLst>
          </p:cNvPr>
          <p:cNvSpPr txBox="1">
            <a:spLocks noGrp="1"/>
          </p:cNvSpPr>
          <p:nvPr>
            <p:ph type="subTitle" idx="13"/>
          </p:nvPr>
        </p:nvSpPr>
        <p:spPr>
          <a:xfrm>
            <a:off x="899260" y="630297"/>
            <a:ext cx="7345477" cy="761162"/>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 sz="1200" dirty="0">
                <a:latin typeface="Source Sans Pro" panose="020B0503030403020204" pitchFamily="34" charset="0"/>
                <a:ea typeface="Source Sans Pro" panose="020B0503030403020204" pitchFamily="34" charset="0"/>
              </a:rPr>
              <a:t>Saves top-N organic address search results. These additional URLs can be potentially sent to web-scraping step for address extraction if primary URL returns incorrect address.</a:t>
            </a:r>
          </a:p>
          <a:p>
            <a:pPr marL="285750" lvl="0" indent="-285750">
              <a:buFont typeface="Arial" panose="020B0604020202020204" pitchFamily="34" charset="0"/>
              <a:buChar char="•"/>
            </a:pPr>
            <a:r>
              <a:rPr lang="en" sz="1200" dirty="0">
                <a:latin typeface="Source Sans Pro" panose="020B0503030403020204" pitchFamily="34" charset="0"/>
                <a:ea typeface="Source Sans Pro" panose="020B0503030403020204" pitchFamily="34" charset="0"/>
              </a:rPr>
              <a:t>The reason for this being, first organic search result may not be the official URL.</a:t>
            </a:r>
          </a:p>
          <a:p>
            <a:pPr marL="285750" lvl="0" indent="-285750">
              <a:buFont typeface="Arial" panose="020B0604020202020204" pitchFamily="34" charset="0"/>
              <a:buChar char="•"/>
            </a:pPr>
            <a:r>
              <a:rPr lang="en" sz="1200" dirty="0">
                <a:latin typeface="Source Sans Pro" panose="020B0503030403020204" pitchFamily="34" charset="0"/>
                <a:ea typeface="Source Sans Pro" panose="020B0503030403020204" pitchFamily="34" charset="0"/>
              </a:rPr>
              <a:t>Additionally, sometimes, listings pages like Yelp contain addresses but official website may not. </a:t>
            </a:r>
          </a:p>
          <a:p>
            <a:pPr marL="285750" lvl="0" indent="-285750" algn="l" rtl="0">
              <a:spcBef>
                <a:spcPts val="0"/>
              </a:spcBef>
              <a:spcAft>
                <a:spcPts val="0"/>
              </a:spcAft>
              <a:buFont typeface="Arial" panose="020B0604020202020204" pitchFamily="34" charset="0"/>
              <a:buChar char="•"/>
            </a:pPr>
            <a:endParaRPr sz="1200" dirty="0">
              <a:latin typeface="Source Sans Pro" panose="020B0503030403020204" pitchFamily="34" charset="0"/>
              <a:ea typeface="Source Sans Pro" panose="020B0503030403020204" pitchFamily="34" charset="0"/>
            </a:endParaRPr>
          </a:p>
        </p:txBody>
      </p:sp>
      <p:sp>
        <p:nvSpPr>
          <p:cNvPr id="967" name="Google Shape;967;p66">
            <a:extLst>
              <a:ext uri="{FF2B5EF4-FFF2-40B4-BE49-F238E27FC236}">
                <a16:creationId xmlns:a16="http://schemas.microsoft.com/office/drawing/2014/main" id="{AE38527E-727C-229E-B571-B39EAEEAFC7A}"/>
              </a:ext>
            </a:extLst>
          </p:cNvPr>
          <p:cNvSpPr/>
          <p:nvPr/>
        </p:nvSpPr>
        <p:spPr>
          <a:xfrm>
            <a:off x="171760" y="417737"/>
            <a:ext cx="727500" cy="727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nvGrpSpPr>
          <p:cNvPr id="971" name="Google Shape;971;p66">
            <a:extLst>
              <a:ext uri="{FF2B5EF4-FFF2-40B4-BE49-F238E27FC236}">
                <a16:creationId xmlns:a16="http://schemas.microsoft.com/office/drawing/2014/main" id="{506D7410-704F-DBE3-8F2A-DEC32C585861}"/>
              </a:ext>
            </a:extLst>
          </p:cNvPr>
          <p:cNvGrpSpPr/>
          <p:nvPr/>
        </p:nvGrpSpPr>
        <p:grpSpPr>
          <a:xfrm>
            <a:off x="301458" y="2048090"/>
            <a:ext cx="429509" cy="338716"/>
            <a:chOff x="1993346" y="2131754"/>
            <a:chExt cx="429509" cy="338716"/>
          </a:xfrm>
        </p:grpSpPr>
        <p:sp>
          <p:nvSpPr>
            <p:cNvPr id="972" name="Google Shape;972;p66">
              <a:extLst>
                <a:ext uri="{FF2B5EF4-FFF2-40B4-BE49-F238E27FC236}">
                  <a16:creationId xmlns:a16="http://schemas.microsoft.com/office/drawing/2014/main" id="{98849445-5026-9E4F-995D-9611C57407D6}"/>
                </a:ext>
              </a:extLst>
            </p:cNvPr>
            <p:cNvSpPr/>
            <p:nvPr/>
          </p:nvSpPr>
          <p:spPr>
            <a:xfrm>
              <a:off x="2107877" y="2184932"/>
              <a:ext cx="67090" cy="12298"/>
            </a:xfrm>
            <a:custGeom>
              <a:avLst/>
              <a:gdLst/>
              <a:ahLst/>
              <a:cxnLst/>
              <a:rect l="l" t="t" r="r" b="b"/>
              <a:pathLst>
                <a:path w="1953" h="358" extrusionOk="0">
                  <a:moveTo>
                    <a:pt x="191" y="0"/>
                  </a:moveTo>
                  <a:cubicBezTo>
                    <a:pt x="95" y="0"/>
                    <a:pt x="0" y="71"/>
                    <a:pt x="0" y="167"/>
                  </a:cubicBezTo>
                  <a:cubicBezTo>
                    <a:pt x="0" y="286"/>
                    <a:pt x="95" y="357"/>
                    <a:pt x="191" y="357"/>
                  </a:cubicBezTo>
                  <a:lnTo>
                    <a:pt x="1786" y="357"/>
                  </a:lnTo>
                  <a:cubicBezTo>
                    <a:pt x="1881" y="357"/>
                    <a:pt x="1953" y="286"/>
                    <a:pt x="1953" y="167"/>
                  </a:cubicBezTo>
                  <a:cubicBezTo>
                    <a:pt x="1953" y="71"/>
                    <a:pt x="1881"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a:extLst>
                <a:ext uri="{FF2B5EF4-FFF2-40B4-BE49-F238E27FC236}">
                  <a16:creationId xmlns:a16="http://schemas.microsoft.com/office/drawing/2014/main" id="{4A1AED26-9B17-E652-11A2-6001BA27A2FE}"/>
                </a:ext>
              </a:extLst>
            </p:cNvPr>
            <p:cNvSpPr/>
            <p:nvPr/>
          </p:nvSpPr>
          <p:spPr>
            <a:xfrm>
              <a:off x="2052226" y="2391906"/>
              <a:ext cx="18035" cy="13123"/>
            </a:xfrm>
            <a:custGeom>
              <a:avLst/>
              <a:gdLst/>
              <a:ahLst/>
              <a:cxnLst/>
              <a:rect l="l" t="t" r="r" b="b"/>
              <a:pathLst>
                <a:path w="525" h="382" extrusionOk="0">
                  <a:moveTo>
                    <a:pt x="191" y="0"/>
                  </a:moveTo>
                  <a:cubicBezTo>
                    <a:pt x="96" y="0"/>
                    <a:pt x="1" y="95"/>
                    <a:pt x="1" y="191"/>
                  </a:cubicBezTo>
                  <a:cubicBezTo>
                    <a:pt x="1" y="286"/>
                    <a:pt x="96" y="381"/>
                    <a:pt x="191" y="381"/>
                  </a:cubicBezTo>
                  <a:lnTo>
                    <a:pt x="334" y="381"/>
                  </a:lnTo>
                  <a:cubicBezTo>
                    <a:pt x="453" y="381"/>
                    <a:pt x="525" y="286"/>
                    <a:pt x="525" y="191"/>
                  </a:cubicBezTo>
                  <a:cubicBezTo>
                    <a:pt x="525" y="95"/>
                    <a:pt x="453"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a:extLst>
                <a:ext uri="{FF2B5EF4-FFF2-40B4-BE49-F238E27FC236}">
                  <a16:creationId xmlns:a16="http://schemas.microsoft.com/office/drawing/2014/main" id="{92D19B5C-D3B5-48B7-EB5F-A6E36BBD9C17}"/>
                </a:ext>
              </a:extLst>
            </p:cNvPr>
            <p:cNvSpPr/>
            <p:nvPr/>
          </p:nvSpPr>
          <p:spPr>
            <a:xfrm>
              <a:off x="1993346" y="2131754"/>
              <a:ext cx="429509" cy="338716"/>
            </a:xfrm>
            <a:custGeom>
              <a:avLst/>
              <a:gdLst/>
              <a:ahLst/>
              <a:cxnLst/>
              <a:rect l="l" t="t" r="r" b="b"/>
              <a:pathLst>
                <a:path w="12503" h="9860" extrusionOk="0">
                  <a:moveTo>
                    <a:pt x="3620" y="381"/>
                  </a:moveTo>
                  <a:lnTo>
                    <a:pt x="3620" y="572"/>
                  </a:lnTo>
                  <a:lnTo>
                    <a:pt x="2953" y="572"/>
                  </a:lnTo>
                  <a:lnTo>
                    <a:pt x="2953" y="381"/>
                  </a:lnTo>
                  <a:close/>
                  <a:moveTo>
                    <a:pt x="4644" y="381"/>
                  </a:moveTo>
                  <a:lnTo>
                    <a:pt x="4644" y="572"/>
                  </a:lnTo>
                  <a:lnTo>
                    <a:pt x="3977" y="572"/>
                  </a:lnTo>
                  <a:lnTo>
                    <a:pt x="3977" y="381"/>
                  </a:lnTo>
                  <a:close/>
                  <a:moveTo>
                    <a:pt x="5692" y="381"/>
                  </a:moveTo>
                  <a:lnTo>
                    <a:pt x="5692" y="572"/>
                  </a:lnTo>
                  <a:lnTo>
                    <a:pt x="5025" y="572"/>
                  </a:lnTo>
                  <a:lnTo>
                    <a:pt x="5025" y="381"/>
                  </a:lnTo>
                  <a:close/>
                  <a:moveTo>
                    <a:pt x="7263" y="2310"/>
                  </a:moveTo>
                  <a:lnTo>
                    <a:pt x="7573" y="2524"/>
                  </a:lnTo>
                  <a:lnTo>
                    <a:pt x="7573" y="2739"/>
                  </a:lnTo>
                  <a:lnTo>
                    <a:pt x="7263" y="2524"/>
                  </a:lnTo>
                  <a:lnTo>
                    <a:pt x="7263" y="2310"/>
                  </a:lnTo>
                  <a:close/>
                  <a:moveTo>
                    <a:pt x="7930" y="2786"/>
                  </a:moveTo>
                  <a:lnTo>
                    <a:pt x="8240" y="3001"/>
                  </a:lnTo>
                  <a:lnTo>
                    <a:pt x="8240" y="3215"/>
                  </a:lnTo>
                  <a:lnTo>
                    <a:pt x="7930" y="3001"/>
                  </a:lnTo>
                  <a:lnTo>
                    <a:pt x="7930" y="2786"/>
                  </a:lnTo>
                  <a:close/>
                  <a:moveTo>
                    <a:pt x="929" y="1215"/>
                  </a:moveTo>
                  <a:lnTo>
                    <a:pt x="929" y="3310"/>
                  </a:lnTo>
                  <a:lnTo>
                    <a:pt x="810" y="3310"/>
                  </a:lnTo>
                  <a:lnTo>
                    <a:pt x="810" y="1215"/>
                  </a:lnTo>
                  <a:close/>
                  <a:moveTo>
                    <a:pt x="1477" y="1215"/>
                  </a:moveTo>
                  <a:lnTo>
                    <a:pt x="1477" y="3310"/>
                  </a:lnTo>
                  <a:lnTo>
                    <a:pt x="1286" y="3310"/>
                  </a:lnTo>
                  <a:lnTo>
                    <a:pt x="1286" y="1215"/>
                  </a:lnTo>
                  <a:close/>
                  <a:moveTo>
                    <a:pt x="1953" y="1215"/>
                  </a:moveTo>
                  <a:lnTo>
                    <a:pt x="1953" y="3310"/>
                  </a:lnTo>
                  <a:lnTo>
                    <a:pt x="1834" y="3310"/>
                  </a:lnTo>
                  <a:lnTo>
                    <a:pt x="1834" y="1215"/>
                  </a:lnTo>
                  <a:close/>
                  <a:moveTo>
                    <a:pt x="8597" y="3263"/>
                  </a:moveTo>
                  <a:lnTo>
                    <a:pt x="8883" y="3477"/>
                  </a:lnTo>
                  <a:lnTo>
                    <a:pt x="8883" y="3691"/>
                  </a:lnTo>
                  <a:lnTo>
                    <a:pt x="8597" y="3477"/>
                  </a:lnTo>
                  <a:lnTo>
                    <a:pt x="8597" y="3263"/>
                  </a:lnTo>
                  <a:close/>
                  <a:moveTo>
                    <a:pt x="9264" y="3739"/>
                  </a:moveTo>
                  <a:lnTo>
                    <a:pt x="9550" y="3953"/>
                  </a:lnTo>
                  <a:lnTo>
                    <a:pt x="9550" y="4168"/>
                  </a:lnTo>
                  <a:lnTo>
                    <a:pt x="9264" y="3953"/>
                  </a:lnTo>
                  <a:lnTo>
                    <a:pt x="9264" y="3739"/>
                  </a:lnTo>
                  <a:close/>
                  <a:moveTo>
                    <a:pt x="4620" y="3953"/>
                  </a:moveTo>
                  <a:lnTo>
                    <a:pt x="4620" y="4215"/>
                  </a:lnTo>
                  <a:lnTo>
                    <a:pt x="4025" y="4215"/>
                  </a:lnTo>
                  <a:lnTo>
                    <a:pt x="4025" y="3953"/>
                  </a:lnTo>
                  <a:close/>
                  <a:moveTo>
                    <a:pt x="9907" y="4215"/>
                  </a:moveTo>
                  <a:lnTo>
                    <a:pt x="10216" y="4430"/>
                  </a:lnTo>
                  <a:lnTo>
                    <a:pt x="10216" y="4644"/>
                  </a:lnTo>
                  <a:lnTo>
                    <a:pt x="9907" y="4430"/>
                  </a:lnTo>
                  <a:lnTo>
                    <a:pt x="9907" y="4215"/>
                  </a:lnTo>
                  <a:close/>
                  <a:moveTo>
                    <a:pt x="10574" y="4692"/>
                  </a:moveTo>
                  <a:lnTo>
                    <a:pt x="10859" y="4906"/>
                  </a:lnTo>
                  <a:lnTo>
                    <a:pt x="10859" y="5120"/>
                  </a:lnTo>
                  <a:lnTo>
                    <a:pt x="10574" y="4906"/>
                  </a:lnTo>
                  <a:lnTo>
                    <a:pt x="10574" y="4692"/>
                  </a:lnTo>
                  <a:close/>
                  <a:moveTo>
                    <a:pt x="11240" y="5168"/>
                  </a:moveTo>
                  <a:lnTo>
                    <a:pt x="11526" y="5382"/>
                  </a:lnTo>
                  <a:lnTo>
                    <a:pt x="11526" y="5596"/>
                  </a:lnTo>
                  <a:lnTo>
                    <a:pt x="11240" y="5382"/>
                  </a:lnTo>
                  <a:lnTo>
                    <a:pt x="11240" y="5168"/>
                  </a:lnTo>
                  <a:close/>
                  <a:moveTo>
                    <a:pt x="1667" y="5739"/>
                  </a:moveTo>
                  <a:cubicBezTo>
                    <a:pt x="1691" y="5739"/>
                    <a:pt x="1715" y="5763"/>
                    <a:pt x="1715" y="5811"/>
                  </a:cubicBezTo>
                  <a:lnTo>
                    <a:pt x="1715" y="7025"/>
                  </a:lnTo>
                  <a:cubicBezTo>
                    <a:pt x="1715" y="7049"/>
                    <a:pt x="1691" y="7073"/>
                    <a:pt x="1667" y="7073"/>
                  </a:cubicBezTo>
                  <a:lnTo>
                    <a:pt x="381" y="7073"/>
                  </a:lnTo>
                  <a:lnTo>
                    <a:pt x="381" y="6549"/>
                  </a:lnTo>
                  <a:cubicBezTo>
                    <a:pt x="381" y="6501"/>
                    <a:pt x="405" y="6454"/>
                    <a:pt x="429" y="6406"/>
                  </a:cubicBezTo>
                  <a:lnTo>
                    <a:pt x="953" y="5739"/>
                  </a:lnTo>
                  <a:close/>
                  <a:moveTo>
                    <a:pt x="6859" y="5144"/>
                  </a:moveTo>
                  <a:lnTo>
                    <a:pt x="7621" y="5692"/>
                  </a:lnTo>
                  <a:lnTo>
                    <a:pt x="7621" y="7073"/>
                  </a:lnTo>
                  <a:lnTo>
                    <a:pt x="6859" y="7073"/>
                  </a:lnTo>
                  <a:lnTo>
                    <a:pt x="6859" y="5144"/>
                  </a:lnTo>
                  <a:close/>
                  <a:moveTo>
                    <a:pt x="6692" y="2548"/>
                  </a:moveTo>
                  <a:lnTo>
                    <a:pt x="12145" y="6501"/>
                  </a:lnTo>
                  <a:lnTo>
                    <a:pt x="12145" y="7311"/>
                  </a:lnTo>
                  <a:lnTo>
                    <a:pt x="6692" y="3358"/>
                  </a:lnTo>
                  <a:lnTo>
                    <a:pt x="6692" y="2548"/>
                  </a:lnTo>
                  <a:close/>
                  <a:moveTo>
                    <a:pt x="5215" y="3953"/>
                  </a:moveTo>
                  <a:lnTo>
                    <a:pt x="6478" y="4882"/>
                  </a:lnTo>
                  <a:lnTo>
                    <a:pt x="6478" y="7073"/>
                  </a:lnTo>
                  <a:lnTo>
                    <a:pt x="6287" y="7073"/>
                  </a:lnTo>
                  <a:cubicBezTo>
                    <a:pt x="6097" y="7073"/>
                    <a:pt x="5930" y="7240"/>
                    <a:pt x="5930" y="7430"/>
                  </a:cubicBezTo>
                  <a:lnTo>
                    <a:pt x="5930" y="7716"/>
                  </a:lnTo>
                  <a:lnTo>
                    <a:pt x="4501" y="7716"/>
                  </a:lnTo>
                  <a:lnTo>
                    <a:pt x="4501" y="4572"/>
                  </a:lnTo>
                  <a:lnTo>
                    <a:pt x="4691" y="4572"/>
                  </a:lnTo>
                  <a:cubicBezTo>
                    <a:pt x="4858" y="4572"/>
                    <a:pt x="4977" y="4453"/>
                    <a:pt x="4977" y="4287"/>
                  </a:cubicBezTo>
                  <a:lnTo>
                    <a:pt x="4977" y="3953"/>
                  </a:lnTo>
                  <a:close/>
                  <a:moveTo>
                    <a:pt x="8168" y="7430"/>
                  </a:moveTo>
                  <a:lnTo>
                    <a:pt x="8168" y="7716"/>
                  </a:lnTo>
                  <a:lnTo>
                    <a:pt x="6287" y="7716"/>
                  </a:lnTo>
                  <a:lnTo>
                    <a:pt x="6287" y="7430"/>
                  </a:lnTo>
                  <a:close/>
                  <a:moveTo>
                    <a:pt x="6620" y="3763"/>
                  </a:moveTo>
                  <a:lnTo>
                    <a:pt x="12145" y="7764"/>
                  </a:lnTo>
                  <a:lnTo>
                    <a:pt x="12145" y="8526"/>
                  </a:lnTo>
                  <a:lnTo>
                    <a:pt x="9883" y="6906"/>
                  </a:lnTo>
                  <a:cubicBezTo>
                    <a:pt x="9853" y="6876"/>
                    <a:pt x="9815" y="6863"/>
                    <a:pt x="9777" y="6863"/>
                  </a:cubicBezTo>
                  <a:cubicBezTo>
                    <a:pt x="9724" y="6863"/>
                    <a:pt x="9673" y="6889"/>
                    <a:pt x="9645" y="6930"/>
                  </a:cubicBezTo>
                  <a:cubicBezTo>
                    <a:pt x="9573" y="7025"/>
                    <a:pt x="9597" y="7144"/>
                    <a:pt x="9669" y="7192"/>
                  </a:cubicBezTo>
                  <a:lnTo>
                    <a:pt x="10383" y="7716"/>
                  </a:lnTo>
                  <a:lnTo>
                    <a:pt x="8549" y="7716"/>
                  </a:lnTo>
                  <a:lnTo>
                    <a:pt x="8549" y="7430"/>
                  </a:lnTo>
                  <a:cubicBezTo>
                    <a:pt x="8549" y="7240"/>
                    <a:pt x="8383" y="7073"/>
                    <a:pt x="8168" y="7073"/>
                  </a:cubicBezTo>
                  <a:lnTo>
                    <a:pt x="7978" y="7073"/>
                  </a:lnTo>
                  <a:lnTo>
                    <a:pt x="7978" y="5954"/>
                  </a:lnTo>
                  <a:lnTo>
                    <a:pt x="8954" y="6668"/>
                  </a:lnTo>
                  <a:cubicBezTo>
                    <a:pt x="8978" y="6692"/>
                    <a:pt x="9026" y="6692"/>
                    <a:pt x="9050" y="6692"/>
                  </a:cubicBezTo>
                  <a:cubicBezTo>
                    <a:pt x="9097" y="6692"/>
                    <a:pt x="9169" y="6668"/>
                    <a:pt x="9192" y="6620"/>
                  </a:cubicBezTo>
                  <a:cubicBezTo>
                    <a:pt x="9264" y="6549"/>
                    <a:pt x="9240" y="6430"/>
                    <a:pt x="9169" y="6359"/>
                  </a:cubicBezTo>
                  <a:lnTo>
                    <a:pt x="5835" y="3953"/>
                  </a:lnTo>
                  <a:lnTo>
                    <a:pt x="6287" y="3953"/>
                  </a:lnTo>
                  <a:cubicBezTo>
                    <a:pt x="6430" y="3953"/>
                    <a:pt x="6549" y="3882"/>
                    <a:pt x="6620" y="3763"/>
                  </a:cubicBezTo>
                  <a:close/>
                  <a:moveTo>
                    <a:pt x="10764" y="8073"/>
                  </a:moveTo>
                  <a:lnTo>
                    <a:pt x="10764" y="8526"/>
                  </a:lnTo>
                  <a:cubicBezTo>
                    <a:pt x="10764" y="8645"/>
                    <a:pt x="10669" y="8740"/>
                    <a:pt x="10550" y="8740"/>
                  </a:cubicBezTo>
                  <a:lnTo>
                    <a:pt x="10502" y="8740"/>
                  </a:lnTo>
                  <a:cubicBezTo>
                    <a:pt x="10383" y="8430"/>
                    <a:pt x="10097" y="8240"/>
                    <a:pt x="9764" y="8240"/>
                  </a:cubicBezTo>
                  <a:cubicBezTo>
                    <a:pt x="9407" y="8240"/>
                    <a:pt x="9121" y="8430"/>
                    <a:pt x="9002" y="8740"/>
                  </a:cubicBezTo>
                  <a:lnTo>
                    <a:pt x="8764" y="8740"/>
                  </a:lnTo>
                  <a:cubicBezTo>
                    <a:pt x="8645" y="8430"/>
                    <a:pt x="8359" y="8240"/>
                    <a:pt x="8002" y="8240"/>
                  </a:cubicBezTo>
                  <a:cubicBezTo>
                    <a:pt x="7668" y="8240"/>
                    <a:pt x="7383" y="8430"/>
                    <a:pt x="7263" y="8740"/>
                  </a:cubicBezTo>
                  <a:lnTo>
                    <a:pt x="5692" y="8740"/>
                  </a:lnTo>
                  <a:cubicBezTo>
                    <a:pt x="5573" y="8430"/>
                    <a:pt x="5287" y="8240"/>
                    <a:pt x="4930" y="8240"/>
                  </a:cubicBezTo>
                  <a:cubicBezTo>
                    <a:pt x="4596" y="8240"/>
                    <a:pt x="4287" y="8430"/>
                    <a:pt x="4168" y="8740"/>
                  </a:cubicBezTo>
                  <a:lnTo>
                    <a:pt x="3525" y="8740"/>
                  </a:lnTo>
                  <a:lnTo>
                    <a:pt x="3525" y="8073"/>
                  </a:lnTo>
                  <a:close/>
                  <a:moveTo>
                    <a:pt x="1905" y="8597"/>
                  </a:moveTo>
                  <a:cubicBezTo>
                    <a:pt x="2143" y="8597"/>
                    <a:pt x="2358" y="8788"/>
                    <a:pt x="2358" y="9050"/>
                  </a:cubicBezTo>
                  <a:cubicBezTo>
                    <a:pt x="2358" y="9288"/>
                    <a:pt x="2143" y="9478"/>
                    <a:pt x="1905" y="9478"/>
                  </a:cubicBezTo>
                  <a:cubicBezTo>
                    <a:pt x="1667" y="9478"/>
                    <a:pt x="1453" y="9288"/>
                    <a:pt x="1453" y="9050"/>
                  </a:cubicBezTo>
                  <a:cubicBezTo>
                    <a:pt x="1453" y="8788"/>
                    <a:pt x="1667" y="8597"/>
                    <a:pt x="1905" y="8597"/>
                  </a:cubicBezTo>
                  <a:close/>
                  <a:moveTo>
                    <a:pt x="4930" y="8597"/>
                  </a:moveTo>
                  <a:cubicBezTo>
                    <a:pt x="5168" y="8597"/>
                    <a:pt x="5382" y="8788"/>
                    <a:pt x="5382" y="9050"/>
                  </a:cubicBezTo>
                  <a:cubicBezTo>
                    <a:pt x="5382" y="9288"/>
                    <a:pt x="5168" y="9478"/>
                    <a:pt x="4930" y="9478"/>
                  </a:cubicBezTo>
                  <a:cubicBezTo>
                    <a:pt x="4691" y="9478"/>
                    <a:pt x="4477" y="9288"/>
                    <a:pt x="4477" y="9050"/>
                  </a:cubicBezTo>
                  <a:cubicBezTo>
                    <a:pt x="4477" y="8788"/>
                    <a:pt x="4691" y="8597"/>
                    <a:pt x="4930" y="8597"/>
                  </a:cubicBezTo>
                  <a:close/>
                  <a:moveTo>
                    <a:pt x="8002" y="8597"/>
                  </a:moveTo>
                  <a:cubicBezTo>
                    <a:pt x="8264" y="8597"/>
                    <a:pt x="8454" y="8788"/>
                    <a:pt x="8454" y="9050"/>
                  </a:cubicBezTo>
                  <a:cubicBezTo>
                    <a:pt x="8454" y="9288"/>
                    <a:pt x="8264" y="9478"/>
                    <a:pt x="8002" y="9478"/>
                  </a:cubicBezTo>
                  <a:cubicBezTo>
                    <a:pt x="7764" y="9478"/>
                    <a:pt x="7573" y="9288"/>
                    <a:pt x="7573" y="9050"/>
                  </a:cubicBezTo>
                  <a:cubicBezTo>
                    <a:pt x="7573" y="8788"/>
                    <a:pt x="7764" y="8597"/>
                    <a:pt x="8002" y="8597"/>
                  </a:cubicBezTo>
                  <a:close/>
                  <a:moveTo>
                    <a:pt x="9764" y="8597"/>
                  </a:moveTo>
                  <a:cubicBezTo>
                    <a:pt x="10002" y="8597"/>
                    <a:pt x="10193" y="8788"/>
                    <a:pt x="10193" y="9050"/>
                  </a:cubicBezTo>
                  <a:cubicBezTo>
                    <a:pt x="10193" y="9288"/>
                    <a:pt x="10002" y="9478"/>
                    <a:pt x="9764" y="9478"/>
                  </a:cubicBezTo>
                  <a:cubicBezTo>
                    <a:pt x="9502" y="9478"/>
                    <a:pt x="9311" y="9288"/>
                    <a:pt x="9311" y="9050"/>
                  </a:cubicBezTo>
                  <a:cubicBezTo>
                    <a:pt x="9311" y="8788"/>
                    <a:pt x="9502" y="8597"/>
                    <a:pt x="9764" y="8597"/>
                  </a:cubicBezTo>
                  <a:close/>
                  <a:moveTo>
                    <a:pt x="2381" y="0"/>
                  </a:moveTo>
                  <a:cubicBezTo>
                    <a:pt x="2286" y="0"/>
                    <a:pt x="2215" y="95"/>
                    <a:pt x="2215" y="191"/>
                  </a:cubicBezTo>
                  <a:cubicBezTo>
                    <a:pt x="2215" y="286"/>
                    <a:pt x="2286" y="381"/>
                    <a:pt x="2381" y="381"/>
                  </a:cubicBezTo>
                  <a:lnTo>
                    <a:pt x="2596" y="381"/>
                  </a:lnTo>
                  <a:lnTo>
                    <a:pt x="2596" y="572"/>
                  </a:lnTo>
                  <a:lnTo>
                    <a:pt x="2358" y="572"/>
                  </a:lnTo>
                  <a:cubicBezTo>
                    <a:pt x="2191" y="572"/>
                    <a:pt x="2024" y="691"/>
                    <a:pt x="1977" y="857"/>
                  </a:cubicBezTo>
                  <a:lnTo>
                    <a:pt x="1834" y="857"/>
                  </a:lnTo>
                  <a:lnTo>
                    <a:pt x="1834" y="786"/>
                  </a:lnTo>
                  <a:cubicBezTo>
                    <a:pt x="1834" y="691"/>
                    <a:pt x="1738" y="619"/>
                    <a:pt x="1643" y="619"/>
                  </a:cubicBezTo>
                  <a:cubicBezTo>
                    <a:pt x="1548" y="619"/>
                    <a:pt x="1477" y="691"/>
                    <a:pt x="1477" y="786"/>
                  </a:cubicBezTo>
                  <a:lnTo>
                    <a:pt x="1477" y="857"/>
                  </a:lnTo>
                  <a:lnTo>
                    <a:pt x="1286" y="857"/>
                  </a:lnTo>
                  <a:lnTo>
                    <a:pt x="1286" y="786"/>
                  </a:lnTo>
                  <a:cubicBezTo>
                    <a:pt x="1286" y="691"/>
                    <a:pt x="1215" y="619"/>
                    <a:pt x="1095" y="619"/>
                  </a:cubicBezTo>
                  <a:cubicBezTo>
                    <a:pt x="1000" y="619"/>
                    <a:pt x="929" y="691"/>
                    <a:pt x="929" y="786"/>
                  </a:cubicBezTo>
                  <a:lnTo>
                    <a:pt x="929" y="857"/>
                  </a:lnTo>
                  <a:lnTo>
                    <a:pt x="619" y="857"/>
                  </a:lnTo>
                  <a:cubicBezTo>
                    <a:pt x="524" y="857"/>
                    <a:pt x="429" y="929"/>
                    <a:pt x="429" y="1024"/>
                  </a:cubicBezTo>
                  <a:lnTo>
                    <a:pt x="429" y="3501"/>
                  </a:lnTo>
                  <a:cubicBezTo>
                    <a:pt x="429" y="3596"/>
                    <a:pt x="524" y="3691"/>
                    <a:pt x="619" y="3691"/>
                  </a:cubicBezTo>
                  <a:lnTo>
                    <a:pt x="929" y="3691"/>
                  </a:lnTo>
                  <a:lnTo>
                    <a:pt x="929" y="3739"/>
                  </a:lnTo>
                  <a:cubicBezTo>
                    <a:pt x="929" y="3834"/>
                    <a:pt x="1000" y="3929"/>
                    <a:pt x="1095" y="3929"/>
                  </a:cubicBezTo>
                  <a:cubicBezTo>
                    <a:pt x="1215" y="3929"/>
                    <a:pt x="1286" y="3834"/>
                    <a:pt x="1286" y="3739"/>
                  </a:cubicBezTo>
                  <a:lnTo>
                    <a:pt x="1286" y="3691"/>
                  </a:lnTo>
                  <a:lnTo>
                    <a:pt x="1477" y="3691"/>
                  </a:lnTo>
                  <a:lnTo>
                    <a:pt x="1477" y="3739"/>
                  </a:lnTo>
                  <a:cubicBezTo>
                    <a:pt x="1477" y="3834"/>
                    <a:pt x="1548" y="3929"/>
                    <a:pt x="1643" y="3929"/>
                  </a:cubicBezTo>
                  <a:cubicBezTo>
                    <a:pt x="1738" y="3929"/>
                    <a:pt x="1834" y="3834"/>
                    <a:pt x="1834" y="3739"/>
                  </a:cubicBezTo>
                  <a:lnTo>
                    <a:pt x="1834" y="3691"/>
                  </a:lnTo>
                  <a:lnTo>
                    <a:pt x="1977" y="3691"/>
                  </a:lnTo>
                  <a:cubicBezTo>
                    <a:pt x="2024" y="3834"/>
                    <a:pt x="2191" y="3953"/>
                    <a:pt x="2358" y="3953"/>
                  </a:cubicBezTo>
                  <a:lnTo>
                    <a:pt x="2620" y="3953"/>
                  </a:lnTo>
                  <a:cubicBezTo>
                    <a:pt x="2715" y="3953"/>
                    <a:pt x="2810" y="3882"/>
                    <a:pt x="2810" y="3787"/>
                  </a:cubicBezTo>
                  <a:cubicBezTo>
                    <a:pt x="2810" y="3668"/>
                    <a:pt x="2715" y="3596"/>
                    <a:pt x="2620" y="3596"/>
                  </a:cubicBezTo>
                  <a:lnTo>
                    <a:pt x="2358" y="3596"/>
                  </a:lnTo>
                  <a:cubicBezTo>
                    <a:pt x="2334" y="3596"/>
                    <a:pt x="2310" y="3572"/>
                    <a:pt x="2310" y="3548"/>
                  </a:cubicBezTo>
                  <a:lnTo>
                    <a:pt x="2310" y="976"/>
                  </a:lnTo>
                  <a:cubicBezTo>
                    <a:pt x="2310" y="953"/>
                    <a:pt x="2334" y="929"/>
                    <a:pt x="2358" y="929"/>
                  </a:cubicBezTo>
                  <a:lnTo>
                    <a:pt x="6287" y="929"/>
                  </a:lnTo>
                  <a:cubicBezTo>
                    <a:pt x="6311" y="929"/>
                    <a:pt x="6311" y="953"/>
                    <a:pt x="6311" y="976"/>
                  </a:cubicBezTo>
                  <a:lnTo>
                    <a:pt x="6311" y="3548"/>
                  </a:lnTo>
                  <a:cubicBezTo>
                    <a:pt x="6311" y="3572"/>
                    <a:pt x="6311" y="3596"/>
                    <a:pt x="6287" y="3596"/>
                  </a:cubicBezTo>
                  <a:lnTo>
                    <a:pt x="3358" y="3596"/>
                  </a:lnTo>
                  <a:cubicBezTo>
                    <a:pt x="3263" y="3596"/>
                    <a:pt x="3167" y="3668"/>
                    <a:pt x="3167" y="3787"/>
                  </a:cubicBezTo>
                  <a:cubicBezTo>
                    <a:pt x="3167" y="3882"/>
                    <a:pt x="3263" y="3953"/>
                    <a:pt x="3358" y="3953"/>
                  </a:cubicBezTo>
                  <a:lnTo>
                    <a:pt x="3667" y="3953"/>
                  </a:lnTo>
                  <a:lnTo>
                    <a:pt x="3667" y="4287"/>
                  </a:lnTo>
                  <a:cubicBezTo>
                    <a:pt x="3667" y="4453"/>
                    <a:pt x="3787" y="4572"/>
                    <a:pt x="3953" y="4572"/>
                  </a:cubicBezTo>
                  <a:lnTo>
                    <a:pt x="4144" y="4572"/>
                  </a:lnTo>
                  <a:lnTo>
                    <a:pt x="4144" y="7716"/>
                  </a:lnTo>
                  <a:lnTo>
                    <a:pt x="3525" y="7716"/>
                  </a:lnTo>
                  <a:lnTo>
                    <a:pt x="3525" y="5287"/>
                  </a:lnTo>
                  <a:cubicBezTo>
                    <a:pt x="3525" y="5025"/>
                    <a:pt x="3310" y="4834"/>
                    <a:pt x="3072" y="4834"/>
                  </a:cubicBezTo>
                  <a:lnTo>
                    <a:pt x="1500" y="4834"/>
                  </a:lnTo>
                  <a:cubicBezTo>
                    <a:pt x="1310" y="4834"/>
                    <a:pt x="1167" y="4906"/>
                    <a:pt x="1048" y="5049"/>
                  </a:cubicBezTo>
                  <a:lnTo>
                    <a:pt x="143" y="6192"/>
                  </a:lnTo>
                  <a:cubicBezTo>
                    <a:pt x="48" y="6287"/>
                    <a:pt x="0" y="6406"/>
                    <a:pt x="0" y="6549"/>
                  </a:cubicBezTo>
                  <a:lnTo>
                    <a:pt x="0" y="8216"/>
                  </a:lnTo>
                  <a:cubicBezTo>
                    <a:pt x="0" y="8335"/>
                    <a:pt x="95" y="8407"/>
                    <a:pt x="191" y="8407"/>
                  </a:cubicBezTo>
                  <a:cubicBezTo>
                    <a:pt x="286" y="8407"/>
                    <a:pt x="381" y="8335"/>
                    <a:pt x="381" y="8216"/>
                  </a:cubicBezTo>
                  <a:lnTo>
                    <a:pt x="381" y="7430"/>
                  </a:lnTo>
                  <a:lnTo>
                    <a:pt x="1667" y="7430"/>
                  </a:lnTo>
                  <a:cubicBezTo>
                    <a:pt x="1905" y="7430"/>
                    <a:pt x="2096" y="7240"/>
                    <a:pt x="2096" y="7025"/>
                  </a:cubicBezTo>
                  <a:lnTo>
                    <a:pt x="2096" y="5811"/>
                  </a:lnTo>
                  <a:cubicBezTo>
                    <a:pt x="2096" y="5573"/>
                    <a:pt x="1905" y="5382"/>
                    <a:pt x="1667" y="5382"/>
                  </a:cubicBezTo>
                  <a:lnTo>
                    <a:pt x="1262" y="5382"/>
                  </a:lnTo>
                  <a:lnTo>
                    <a:pt x="1334" y="5287"/>
                  </a:lnTo>
                  <a:cubicBezTo>
                    <a:pt x="1381" y="5239"/>
                    <a:pt x="1429" y="5215"/>
                    <a:pt x="1500" y="5215"/>
                  </a:cubicBezTo>
                  <a:lnTo>
                    <a:pt x="3072" y="5215"/>
                  </a:lnTo>
                  <a:cubicBezTo>
                    <a:pt x="3120" y="5215"/>
                    <a:pt x="3144" y="5239"/>
                    <a:pt x="3144" y="5287"/>
                  </a:cubicBezTo>
                  <a:lnTo>
                    <a:pt x="3144" y="8740"/>
                  </a:lnTo>
                  <a:lnTo>
                    <a:pt x="2667" y="8740"/>
                  </a:lnTo>
                  <a:cubicBezTo>
                    <a:pt x="2548" y="8430"/>
                    <a:pt x="2239" y="8240"/>
                    <a:pt x="1905" y="8240"/>
                  </a:cubicBezTo>
                  <a:cubicBezTo>
                    <a:pt x="1572" y="8240"/>
                    <a:pt x="1262" y="8430"/>
                    <a:pt x="1143" y="8740"/>
                  </a:cubicBezTo>
                  <a:lnTo>
                    <a:pt x="524" y="8740"/>
                  </a:lnTo>
                  <a:cubicBezTo>
                    <a:pt x="508" y="8736"/>
                    <a:pt x="491" y="8734"/>
                    <a:pt x="475" y="8734"/>
                  </a:cubicBezTo>
                  <a:cubicBezTo>
                    <a:pt x="398" y="8734"/>
                    <a:pt x="329" y="8780"/>
                    <a:pt x="310" y="8859"/>
                  </a:cubicBezTo>
                  <a:cubicBezTo>
                    <a:pt x="286" y="8954"/>
                    <a:pt x="333" y="9073"/>
                    <a:pt x="429" y="9097"/>
                  </a:cubicBezTo>
                  <a:lnTo>
                    <a:pt x="1095" y="9097"/>
                  </a:lnTo>
                  <a:cubicBezTo>
                    <a:pt x="1119" y="9526"/>
                    <a:pt x="1477" y="9859"/>
                    <a:pt x="1905" y="9859"/>
                  </a:cubicBezTo>
                  <a:cubicBezTo>
                    <a:pt x="2334" y="9859"/>
                    <a:pt x="2691" y="9526"/>
                    <a:pt x="2715" y="9097"/>
                  </a:cubicBezTo>
                  <a:lnTo>
                    <a:pt x="4120" y="9097"/>
                  </a:lnTo>
                  <a:cubicBezTo>
                    <a:pt x="4168" y="9526"/>
                    <a:pt x="4501" y="9859"/>
                    <a:pt x="4930" y="9859"/>
                  </a:cubicBezTo>
                  <a:cubicBezTo>
                    <a:pt x="5358" y="9859"/>
                    <a:pt x="5715" y="9526"/>
                    <a:pt x="5739" y="9097"/>
                  </a:cubicBezTo>
                  <a:lnTo>
                    <a:pt x="7192" y="9097"/>
                  </a:lnTo>
                  <a:cubicBezTo>
                    <a:pt x="7240" y="9526"/>
                    <a:pt x="7597" y="9859"/>
                    <a:pt x="8002" y="9859"/>
                  </a:cubicBezTo>
                  <a:cubicBezTo>
                    <a:pt x="8430" y="9859"/>
                    <a:pt x="8788" y="9526"/>
                    <a:pt x="8811" y="9097"/>
                  </a:cubicBezTo>
                  <a:lnTo>
                    <a:pt x="8954" y="9097"/>
                  </a:lnTo>
                  <a:cubicBezTo>
                    <a:pt x="8978" y="9526"/>
                    <a:pt x="9335" y="9859"/>
                    <a:pt x="9764" y="9859"/>
                  </a:cubicBezTo>
                  <a:cubicBezTo>
                    <a:pt x="10193" y="9859"/>
                    <a:pt x="10526" y="9526"/>
                    <a:pt x="10574" y="9097"/>
                  </a:cubicBezTo>
                  <a:cubicBezTo>
                    <a:pt x="10883" y="9097"/>
                    <a:pt x="11121" y="8835"/>
                    <a:pt x="11121" y="8526"/>
                  </a:cubicBezTo>
                  <a:lnTo>
                    <a:pt x="11121" y="8240"/>
                  </a:lnTo>
                  <a:lnTo>
                    <a:pt x="12217" y="9050"/>
                  </a:lnTo>
                  <a:cubicBezTo>
                    <a:pt x="12264" y="9073"/>
                    <a:pt x="12288" y="9073"/>
                    <a:pt x="12336" y="9073"/>
                  </a:cubicBezTo>
                  <a:cubicBezTo>
                    <a:pt x="12360" y="9073"/>
                    <a:pt x="12384" y="9073"/>
                    <a:pt x="12407" y="9050"/>
                  </a:cubicBezTo>
                  <a:cubicBezTo>
                    <a:pt x="12479" y="9026"/>
                    <a:pt x="12503" y="8954"/>
                    <a:pt x="12503" y="8883"/>
                  </a:cubicBezTo>
                  <a:lnTo>
                    <a:pt x="12503" y="6406"/>
                  </a:lnTo>
                  <a:cubicBezTo>
                    <a:pt x="12503" y="6359"/>
                    <a:pt x="12479" y="6287"/>
                    <a:pt x="12431" y="6263"/>
                  </a:cubicBezTo>
                  <a:lnTo>
                    <a:pt x="11883" y="5858"/>
                  </a:lnTo>
                  <a:lnTo>
                    <a:pt x="11883" y="5644"/>
                  </a:lnTo>
                  <a:lnTo>
                    <a:pt x="11979" y="5716"/>
                  </a:lnTo>
                  <a:cubicBezTo>
                    <a:pt x="12003" y="5739"/>
                    <a:pt x="12050" y="5739"/>
                    <a:pt x="12098" y="5739"/>
                  </a:cubicBezTo>
                  <a:cubicBezTo>
                    <a:pt x="12145" y="5739"/>
                    <a:pt x="12193" y="5716"/>
                    <a:pt x="12241" y="5668"/>
                  </a:cubicBezTo>
                  <a:cubicBezTo>
                    <a:pt x="12288" y="5596"/>
                    <a:pt x="12288" y="5477"/>
                    <a:pt x="12193" y="5430"/>
                  </a:cubicBezTo>
                  <a:lnTo>
                    <a:pt x="7073" y="1715"/>
                  </a:lnTo>
                  <a:cubicBezTo>
                    <a:pt x="7043" y="1685"/>
                    <a:pt x="7005" y="1672"/>
                    <a:pt x="6965" y="1672"/>
                  </a:cubicBezTo>
                  <a:cubicBezTo>
                    <a:pt x="6910" y="1672"/>
                    <a:pt x="6852" y="1697"/>
                    <a:pt x="6811" y="1739"/>
                  </a:cubicBezTo>
                  <a:cubicBezTo>
                    <a:pt x="6763" y="1834"/>
                    <a:pt x="6787" y="1953"/>
                    <a:pt x="6859" y="2001"/>
                  </a:cubicBezTo>
                  <a:lnTo>
                    <a:pt x="6906" y="2048"/>
                  </a:lnTo>
                  <a:lnTo>
                    <a:pt x="6906" y="2262"/>
                  </a:lnTo>
                  <a:lnTo>
                    <a:pt x="6692" y="2096"/>
                  </a:lnTo>
                  <a:lnTo>
                    <a:pt x="6692" y="976"/>
                  </a:lnTo>
                  <a:cubicBezTo>
                    <a:pt x="6692" y="762"/>
                    <a:pt x="6501" y="572"/>
                    <a:pt x="6287" y="572"/>
                  </a:cubicBezTo>
                  <a:lnTo>
                    <a:pt x="6049" y="572"/>
                  </a:lnTo>
                  <a:lnTo>
                    <a:pt x="6049" y="381"/>
                  </a:lnTo>
                  <a:lnTo>
                    <a:pt x="6263" y="381"/>
                  </a:lnTo>
                  <a:cubicBezTo>
                    <a:pt x="6358" y="381"/>
                    <a:pt x="6430" y="286"/>
                    <a:pt x="6430" y="191"/>
                  </a:cubicBezTo>
                  <a:cubicBezTo>
                    <a:pt x="6430" y="95"/>
                    <a:pt x="6358" y="0"/>
                    <a:pt x="6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灯片编号占位符 3">
            <a:extLst>
              <a:ext uri="{FF2B5EF4-FFF2-40B4-BE49-F238E27FC236}">
                <a16:creationId xmlns:a16="http://schemas.microsoft.com/office/drawing/2014/main" id="{2C123323-5E84-154F-A1D4-883774DB8B16}"/>
              </a:ext>
            </a:extLst>
          </p:cNvPr>
          <p:cNvSpPr>
            <a:spLocks noGrp="1"/>
          </p:cNvSpPr>
          <p:nvPr>
            <p:ph type="sldNum" idx="12"/>
          </p:nvPr>
        </p:nvSpPr>
        <p:spPr>
          <a:xfrm>
            <a:off x="6807807" y="4737100"/>
            <a:ext cx="2025650" cy="236537"/>
          </a:xfrm>
        </p:spPr>
        <p:txBody>
          <a:bodyPr/>
          <a:lstStyle/>
          <a:p>
            <a:pPr marL="0" lvl="0" indent="0" algn="r" rtl="0">
              <a:spcBef>
                <a:spcPts val="0"/>
              </a:spcBef>
              <a:spcAft>
                <a:spcPts val="0"/>
              </a:spcAft>
              <a:buNone/>
            </a:pPr>
            <a:fld id="{00000000-1234-1234-1234-123412341234}" type="slidenum">
              <a:rPr lang="en-US" smtClean="0"/>
              <a:t>9</a:t>
            </a:fld>
            <a:endParaRPr lang="en-US"/>
          </a:p>
        </p:txBody>
      </p:sp>
      <p:grpSp>
        <p:nvGrpSpPr>
          <p:cNvPr id="12" name="Google Shape;971;p66">
            <a:extLst>
              <a:ext uri="{FF2B5EF4-FFF2-40B4-BE49-F238E27FC236}">
                <a16:creationId xmlns:a16="http://schemas.microsoft.com/office/drawing/2014/main" id="{C1710D26-C096-65FD-C0E2-C9AD2CFF8E5D}"/>
              </a:ext>
            </a:extLst>
          </p:cNvPr>
          <p:cNvGrpSpPr/>
          <p:nvPr/>
        </p:nvGrpSpPr>
        <p:grpSpPr>
          <a:xfrm>
            <a:off x="320757" y="671300"/>
            <a:ext cx="429509" cy="338716"/>
            <a:chOff x="1993346" y="2131754"/>
            <a:chExt cx="429509" cy="338716"/>
          </a:xfrm>
        </p:grpSpPr>
        <p:sp>
          <p:nvSpPr>
            <p:cNvPr id="13" name="Google Shape;972;p66">
              <a:extLst>
                <a:ext uri="{FF2B5EF4-FFF2-40B4-BE49-F238E27FC236}">
                  <a16:creationId xmlns:a16="http://schemas.microsoft.com/office/drawing/2014/main" id="{EF5684B4-3605-F8CF-D404-AB1108CC6909}"/>
                </a:ext>
              </a:extLst>
            </p:cNvPr>
            <p:cNvSpPr/>
            <p:nvPr/>
          </p:nvSpPr>
          <p:spPr>
            <a:xfrm>
              <a:off x="2107877" y="2184932"/>
              <a:ext cx="67090" cy="12298"/>
            </a:xfrm>
            <a:custGeom>
              <a:avLst/>
              <a:gdLst/>
              <a:ahLst/>
              <a:cxnLst/>
              <a:rect l="l" t="t" r="r" b="b"/>
              <a:pathLst>
                <a:path w="1953" h="358" extrusionOk="0">
                  <a:moveTo>
                    <a:pt x="191" y="0"/>
                  </a:moveTo>
                  <a:cubicBezTo>
                    <a:pt x="95" y="0"/>
                    <a:pt x="0" y="71"/>
                    <a:pt x="0" y="167"/>
                  </a:cubicBezTo>
                  <a:cubicBezTo>
                    <a:pt x="0" y="286"/>
                    <a:pt x="95" y="357"/>
                    <a:pt x="191" y="357"/>
                  </a:cubicBezTo>
                  <a:lnTo>
                    <a:pt x="1786" y="357"/>
                  </a:lnTo>
                  <a:cubicBezTo>
                    <a:pt x="1881" y="357"/>
                    <a:pt x="1953" y="286"/>
                    <a:pt x="1953" y="167"/>
                  </a:cubicBezTo>
                  <a:cubicBezTo>
                    <a:pt x="1953" y="71"/>
                    <a:pt x="1881"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73;p66">
              <a:extLst>
                <a:ext uri="{FF2B5EF4-FFF2-40B4-BE49-F238E27FC236}">
                  <a16:creationId xmlns:a16="http://schemas.microsoft.com/office/drawing/2014/main" id="{49974287-AAF4-B425-BBF0-24C98202746F}"/>
                </a:ext>
              </a:extLst>
            </p:cNvPr>
            <p:cNvSpPr/>
            <p:nvPr/>
          </p:nvSpPr>
          <p:spPr>
            <a:xfrm>
              <a:off x="2052226" y="2391906"/>
              <a:ext cx="18035" cy="13123"/>
            </a:xfrm>
            <a:custGeom>
              <a:avLst/>
              <a:gdLst/>
              <a:ahLst/>
              <a:cxnLst/>
              <a:rect l="l" t="t" r="r" b="b"/>
              <a:pathLst>
                <a:path w="525" h="382" extrusionOk="0">
                  <a:moveTo>
                    <a:pt x="191" y="0"/>
                  </a:moveTo>
                  <a:cubicBezTo>
                    <a:pt x="96" y="0"/>
                    <a:pt x="1" y="95"/>
                    <a:pt x="1" y="191"/>
                  </a:cubicBezTo>
                  <a:cubicBezTo>
                    <a:pt x="1" y="286"/>
                    <a:pt x="96" y="381"/>
                    <a:pt x="191" y="381"/>
                  </a:cubicBezTo>
                  <a:lnTo>
                    <a:pt x="334" y="381"/>
                  </a:lnTo>
                  <a:cubicBezTo>
                    <a:pt x="453" y="381"/>
                    <a:pt x="525" y="286"/>
                    <a:pt x="525" y="191"/>
                  </a:cubicBezTo>
                  <a:cubicBezTo>
                    <a:pt x="525" y="95"/>
                    <a:pt x="453"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74;p66">
              <a:extLst>
                <a:ext uri="{FF2B5EF4-FFF2-40B4-BE49-F238E27FC236}">
                  <a16:creationId xmlns:a16="http://schemas.microsoft.com/office/drawing/2014/main" id="{F1C6CA7D-967F-55FE-7D06-A4E6A246551F}"/>
                </a:ext>
              </a:extLst>
            </p:cNvPr>
            <p:cNvSpPr/>
            <p:nvPr/>
          </p:nvSpPr>
          <p:spPr>
            <a:xfrm>
              <a:off x="1993346" y="2131754"/>
              <a:ext cx="429509" cy="338716"/>
            </a:xfrm>
            <a:custGeom>
              <a:avLst/>
              <a:gdLst/>
              <a:ahLst/>
              <a:cxnLst/>
              <a:rect l="l" t="t" r="r" b="b"/>
              <a:pathLst>
                <a:path w="12503" h="9860" extrusionOk="0">
                  <a:moveTo>
                    <a:pt x="3620" y="381"/>
                  </a:moveTo>
                  <a:lnTo>
                    <a:pt x="3620" y="572"/>
                  </a:lnTo>
                  <a:lnTo>
                    <a:pt x="2953" y="572"/>
                  </a:lnTo>
                  <a:lnTo>
                    <a:pt x="2953" y="381"/>
                  </a:lnTo>
                  <a:close/>
                  <a:moveTo>
                    <a:pt x="4644" y="381"/>
                  </a:moveTo>
                  <a:lnTo>
                    <a:pt x="4644" y="572"/>
                  </a:lnTo>
                  <a:lnTo>
                    <a:pt x="3977" y="572"/>
                  </a:lnTo>
                  <a:lnTo>
                    <a:pt x="3977" y="381"/>
                  </a:lnTo>
                  <a:close/>
                  <a:moveTo>
                    <a:pt x="5692" y="381"/>
                  </a:moveTo>
                  <a:lnTo>
                    <a:pt x="5692" y="572"/>
                  </a:lnTo>
                  <a:lnTo>
                    <a:pt x="5025" y="572"/>
                  </a:lnTo>
                  <a:lnTo>
                    <a:pt x="5025" y="381"/>
                  </a:lnTo>
                  <a:close/>
                  <a:moveTo>
                    <a:pt x="7263" y="2310"/>
                  </a:moveTo>
                  <a:lnTo>
                    <a:pt x="7573" y="2524"/>
                  </a:lnTo>
                  <a:lnTo>
                    <a:pt x="7573" y="2739"/>
                  </a:lnTo>
                  <a:lnTo>
                    <a:pt x="7263" y="2524"/>
                  </a:lnTo>
                  <a:lnTo>
                    <a:pt x="7263" y="2310"/>
                  </a:lnTo>
                  <a:close/>
                  <a:moveTo>
                    <a:pt x="7930" y="2786"/>
                  </a:moveTo>
                  <a:lnTo>
                    <a:pt x="8240" y="3001"/>
                  </a:lnTo>
                  <a:lnTo>
                    <a:pt x="8240" y="3215"/>
                  </a:lnTo>
                  <a:lnTo>
                    <a:pt x="7930" y="3001"/>
                  </a:lnTo>
                  <a:lnTo>
                    <a:pt x="7930" y="2786"/>
                  </a:lnTo>
                  <a:close/>
                  <a:moveTo>
                    <a:pt x="929" y="1215"/>
                  </a:moveTo>
                  <a:lnTo>
                    <a:pt x="929" y="3310"/>
                  </a:lnTo>
                  <a:lnTo>
                    <a:pt x="810" y="3310"/>
                  </a:lnTo>
                  <a:lnTo>
                    <a:pt x="810" y="1215"/>
                  </a:lnTo>
                  <a:close/>
                  <a:moveTo>
                    <a:pt x="1477" y="1215"/>
                  </a:moveTo>
                  <a:lnTo>
                    <a:pt x="1477" y="3310"/>
                  </a:lnTo>
                  <a:lnTo>
                    <a:pt x="1286" y="3310"/>
                  </a:lnTo>
                  <a:lnTo>
                    <a:pt x="1286" y="1215"/>
                  </a:lnTo>
                  <a:close/>
                  <a:moveTo>
                    <a:pt x="1953" y="1215"/>
                  </a:moveTo>
                  <a:lnTo>
                    <a:pt x="1953" y="3310"/>
                  </a:lnTo>
                  <a:lnTo>
                    <a:pt x="1834" y="3310"/>
                  </a:lnTo>
                  <a:lnTo>
                    <a:pt x="1834" y="1215"/>
                  </a:lnTo>
                  <a:close/>
                  <a:moveTo>
                    <a:pt x="8597" y="3263"/>
                  </a:moveTo>
                  <a:lnTo>
                    <a:pt x="8883" y="3477"/>
                  </a:lnTo>
                  <a:lnTo>
                    <a:pt x="8883" y="3691"/>
                  </a:lnTo>
                  <a:lnTo>
                    <a:pt x="8597" y="3477"/>
                  </a:lnTo>
                  <a:lnTo>
                    <a:pt x="8597" y="3263"/>
                  </a:lnTo>
                  <a:close/>
                  <a:moveTo>
                    <a:pt x="9264" y="3739"/>
                  </a:moveTo>
                  <a:lnTo>
                    <a:pt x="9550" y="3953"/>
                  </a:lnTo>
                  <a:lnTo>
                    <a:pt x="9550" y="4168"/>
                  </a:lnTo>
                  <a:lnTo>
                    <a:pt x="9264" y="3953"/>
                  </a:lnTo>
                  <a:lnTo>
                    <a:pt x="9264" y="3739"/>
                  </a:lnTo>
                  <a:close/>
                  <a:moveTo>
                    <a:pt x="4620" y="3953"/>
                  </a:moveTo>
                  <a:lnTo>
                    <a:pt x="4620" y="4215"/>
                  </a:lnTo>
                  <a:lnTo>
                    <a:pt x="4025" y="4215"/>
                  </a:lnTo>
                  <a:lnTo>
                    <a:pt x="4025" y="3953"/>
                  </a:lnTo>
                  <a:close/>
                  <a:moveTo>
                    <a:pt x="9907" y="4215"/>
                  </a:moveTo>
                  <a:lnTo>
                    <a:pt x="10216" y="4430"/>
                  </a:lnTo>
                  <a:lnTo>
                    <a:pt x="10216" y="4644"/>
                  </a:lnTo>
                  <a:lnTo>
                    <a:pt x="9907" y="4430"/>
                  </a:lnTo>
                  <a:lnTo>
                    <a:pt x="9907" y="4215"/>
                  </a:lnTo>
                  <a:close/>
                  <a:moveTo>
                    <a:pt x="10574" y="4692"/>
                  </a:moveTo>
                  <a:lnTo>
                    <a:pt x="10859" y="4906"/>
                  </a:lnTo>
                  <a:lnTo>
                    <a:pt x="10859" y="5120"/>
                  </a:lnTo>
                  <a:lnTo>
                    <a:pt x="10574" y="4906"/>
                  </a:lnTo>
                  <a:lnTo>
                    <a:pt x="10574" y="4692"/>
                  </a:lnTo>
                  <a:close/>
                  <a:moveTo>
                    <a:pt x="11240" y="5168"/>
                  </a:moveTo>
                  <a:lnTo>
                    <a:pt x="11526" y="5382"/>
                  </a:lnTo>
                  <a:lnTo>
                    <a:pt x="11526" y="5596"/>
                  </a:lnTo>
                  <a:lnTo>
                    <a:pt x="11240" y="5382"/>
                  </a:lnTo>
                  <a:lnTo>
                    <a:pt x="11240" y="5168"/>
                  </a:lnTo>
                  <a:close/>
                  <a:moveTo>
                    <a:pt x="1667" y="5739"/>
                  </a:moveTo>
                  <a:cubicBezTo>
                    <a:pt x="1691" y="5739"/>
                    <a:pt x="1715" y="5763"/>
                    <a:pt x="1715" y="5811"/>
                  </a:cubicBezTo>
                  <a:lnTo>
                    <a:pt x="1715" y="7025"/>
                  </a:lnTo>
                  <a:cubicBezTo>
                    <a:pt x="1715" y="7049"/>
                    <a:pt x="1691" y="7073"/>
                    <a:pt x="1667" y="7073"/>
                  </a:cubicBezTo>
                  <a:lnTo>
                    <a:pt x="381" y="7073"/>
                  </a:lnTo>
                  <a:lnTo>
                    <a:pt x="381" y="6549"/>
                  </a:lnTo>
                  <a:cubicBezTo>
                    <a:pt x="381" y="6501"/>
                    <a:pt x="405" y="6454"/>
                    <a:pt x="429" y="6406"/>
                  </a:cubicBezTo>
                  <a:lnTo>
                    <a:pt x="953" y="5739"/>
                  </a:lnTo>
                  <a:close/>
                  <a:moveTo>
                    <a:pt x="6859" y="5144"/>
                  </a:moveTo>
                  <a:lnTo>
                    <a:pt x="7621" y="5692"/>
                  </a:lnTo>
                  <a:lnTo>
                    <a:pt x="7621" y="7073"/>
                  </a:lnTo>
                  <a:lnTo>
                    <a:pt x="6859" y="7073"/>
                  </a:lnTo>
                  <a:lnTo>
                    <a:pt x="6859" y="5144"/>
                  </a:lnTo>
                  <a:close/>
                  <a:moveTo>
                    <a:pt x="6692" y="2548"/>
                  </a:moveTo>
                  <a:lnTo>
                    <a:pt x="12145" y="6501"/>
                  </a:lnTo>
                  <a:lnTo>
                    <a:pt x="12145" y="7311"/>
                  </a:lnTo>
                  <a:lnTo>
                    <a:pt x="6692" y="3358"/>
                  </a:lnTo>
                  <a:lnTo>
                    <a:pt x="6692" y="2548"/>
                  </a:lnTo>
                  <a:close/>
                  <a:moveTo>
                    <a:pt x="5215" y="3953"/>
                  </a:moveTo>
                  <a:lnTo>
                    <a:pt x="6478" y="4882"/>
                  </a:lnTo>
                  <a:lnTo>
                    <a:pt x="6478" y="7073"/>
                  </a:lnTo>
                  <a:lnTo>
                    <a:pt x="6287" y="7073"/>
                  </a:lnTo>
                  <a:cubicBezTo>
                    <a:pt x="6097" y="7073"/>
                    <a:pt x="5930" y="7240"/>
                    <a:pt x="5930" y="7430"/>
                  </a:cubicBezTo>
                  <a:lnTo>
                    <a:pt x="5930" y="7716"/>
                  </a:lnTo>
                  <a:lnTo>
                    <a:pt x="4501" y="7716"/>
                  </a:lnTo>
                  <a:lnTo>
                    <a:pt x="4501" y="4572"/>
                  </a:lnTo>
                  <a:lnTo>
                    <a:pt x="4691" y="4572"/>
                  </a:lnTo>
                  <a:cubicBezTo>
                    <a:pt x="4858" y="4572"/>
                    <a:pt x="4977" y="4453"/>
                    <a:pt x="4977" y="4287"/>
                  </a:cubicBezTo>
                  <a:lnTo>
                    <a:pt x="4977" y="3953"/>
                  </a:lnTo>
                  <a:close/>
                  <a:moveTo>
                    <a:pt x="8168" y="7430"/>
                  </a:moveTo>
                  <a:lnTo>
                    <a:pt x="8168" y="7716"/>
                  </a:lnTo>
                  <a:lnTo>
                    <a:pt x="6287" y="7716"/>
                  </a:lnTo>
                  <a:lnTo>
                    <a:pt x="6287" y="7430"/>
                  </a:lnTo>
                  <a:close/>
                  <a:moveTo>
                    <a:pt x="6620" y="3763"/>
                  </a:moveTo>
                  <a:lnTo>
                    <a:pt x="12145" y="7764"/>
                  </a:lnTo>
                  <a:lnTo>
                    <a:pt x="12145" y="8526"/>
                  </a:lnTo>
                  <a:lnTo>
                    <a:pt x="9883" y="6906"/>
                  </a:lnTo>
                  <a:cubicBezTo>
                    <a:pt x="9853" y="6876"/>
                    <a:pt x="9815" y="6863"/>
                    <a:pt x="9777" y="6863"/>
                  </a:cubicBezTo>
                  <a:cubicBezTo>
                    <a:pt x="9724" y="6863"/>
                    <a:pt x="9673" y="6889"/>
                    <a:pt x="9645" y="6930"/>
                  </a:cubicBezTo>
                  <a:cubicBezTo>
                    <a:pt x="9573" y="7025"/>
                    <a:pt x="9597" y="7144"/>
                    <a:pt x="9669" y="7192"/>
                  </a:cubicBezTo>
                  <a:lnTo>
                    <a:pt x="10383" y="7716"/>
                  </a:lnTo>
                  <a:lnTo>
                    <a:pt x="8549" y="7716"/>
                  </a:lnTo>
                  <a:lnTo>
                    <a:pt x="8549" y="7430"/>
                  </a:lnTo>
                  <a:cubicBezTo>
                    <a:pt x="8549" y="7240"/>
                    <a:pt x="8383" y="7073"/>
                    <a:pt x="8168" y="7073"/>
                  </a:cubicBezTo>
                  <a:lnTo>
                    <a:pt x="7978" y="7073"/>
                  </a:lnTo>
                  <a:lnTo>
                    <a:pt x="7978" y="5954"/>
                  </a:lnTo>
                  <a:lnTo>
                    <a:pt x="8954" y="6668"/>
                  </a:lnTo>
                  <a:cubicBezTo>
                    <a:pt x="8978" y="6692"/>
                    <a:pt x="9026" y="6692"/>
                    <a:pt x="9050" y="6692"/>
                  </a:cubicBezTo>
                  <a:cubicBezTo>
                    <a:pt x="9097" y="6692"/>
                    <a:pt x="9169" y="6668"/>
                    <a:pt x="9192" y="6620"/>
                  </a:cubicBezTo>
                  <a:cubicBezTo>
                    <a:pt x="9264" y="6549"/>
                    <a:pt x="9240" y="6430"/>
                    <a:pt x="9169" y="6359"/>
                  </a:cubicBezTo>
                  <a:lnTo>
                    <a:pt x="5835" y="3953"/>
                  </a:lnTo>
                  <a:lnTo>
                    <a:pt x="6287" y="3953"/>
                  </a:lnTo>
                  <a:cubicBezTo>
                    <a:pt x="6430" y="3953"/>
                    <a:pt x="6549" y="3882"/>
                    <a:pt x="6620" y="3763"/>
                  </a:cubicBezTo>
                  <a:close/>
                  <a:moveTo>
                    <a:pt x="10764" y="8073"/>
                  </a:moveTo>
                  <a:lnTo>
                    <a:pt x="10764" y="8526"/>
                  </a:lnTo>
                  <a:cubicBezTo>
                    <a:pt x="10764" y="8645"/>
                    <a:pt x="10669" y="8740"/>
                    <a:pt x="10550" y="8740"/>
                  </a:cubicBezTo>
                  <a:lnTo>
                    <a:pt x="10502" y="8740"/>
                  </a:lnTo>
                  <a:cubicBezTo>
                    <a:pt x="10383" y="8430"/>
                    <a:pt x="10097" y="8240"/>
                    <a:pt x="9764" y="8240"/>
                  </a:cubicBezTo>
                  <a:cubicBezTo>
                    <a:pt x="9407" y="8240"/>
                    <a:pt x="9121" y="8430"/>
                    <a:pt x="9002" y="8740"/>
                  </a:cubicBezTo>
                  <a:lnTo>
                    <a:pt x="8764" y="8740"/>
                  </a:lnTo>
                  <a:cubicBezTo>
                    <a:pt x="8645" y="8430"/>
                    <a:pt x="8359" y="8240"/>
                    <a:pt x="8002" y="8240"/>
                  </a:cubicBezTo>
                  <a:cubicBezTo>
                    <a:pt x="7668" y="8240"/>
                    <a:pt x="7383" y="8430"/>
                    <a:pt x="7263" y="8740"/>
                  </a:cubicBezTo>
                  <a:lnTo>
                    <a:pt x="5692" y="8740"/>
                  </a:lnTo>
                  <a:cubicBezTo>
                    <a:pt x="5573" y="8430"/>
                    <a:pt x="5287" y="8240"/>
                    <a:pt x="4930" y="8240"/>
                  </a:cubicBezTo>
                  <a:cubicBezTo>
                    <a:pt x="4596" y="8240"/>
                    <a:pt x="4287" y="8430"/>
                    <a:pt x="4168" y="8740"/>
                  </a:cubicBezTo>
                  <a:lnTo>
                    <a:pt x="3525" y="8740"/>
                  </a:lnTo>
                  <a:lnTo>
                    <a:pt x="3525" y="8073"/>
                  </a:lnTo>
                  <a:close/>
                  <a:moveTo>
                    <a:pt x="1905" y="8597"/>
                  </a:moveTo>
                  <a:cubicBezTo>
                    <a:pt x="2143" y="8597"/>
                    <a:pt x="2358" y="8788"/>
                    <a:pt x="2358" y="9050"/>
                  </a:cubicBezTo>
                  <a:cubicBezTo>
                    <a:pt x="2358" y="9288"/>
                    <a:pt x="2143" y="9478"/>
                    <a:pt x="1905" y="9478"/>
                  </a:cubicBezTo>
                  <a:cubicBezTo>
                    <a:pt x="1667" y="9478"/>
                    <a:pt x="1453" y="9288"/>
                    <a:pt x="1453" y="9050"/>
                  </a:cubicBezTo>
                  <a:cubicBezTo>
                    <a:pt x="1453" y="8788"/>
                    <a:pt x="1667" y="8597"/>
                    <a:pt x="1905" y="8597"/>
                  </a:cubicBezTo>
                  <a:close/>
                  <a:moveTo>
                    <a:pt x="4930" y="8597"/>
                  </a:moveTo>
                  <a:cubicBezTo>
                    <a:pt x="5168" y="8597"/>
                    <a:pt x="5382" y="8788"/>
                    <a:pt x="5382" y="9050"/>
                  </a:cubicBezTo>
                  <a:cubicBezTo>
                    <a:pt x="5382" y="9288"/>
                    <a:pt x="5168" y="9478"/>
                    <a:pt x="4930" y="9478"/>
                  </a:cubicBezTo>
                  <a:cubicBezTo>
                    <a:pt x="4691" y="9478"/>
                    <a:pt x="4477" y="9288"/>
                    <a:pt x="4477" y="9050"/>
                  </a:cubicBezTo>
                  <a:cubicBezTo>
                    <a:pt x="4477" y="8788"/>
                    <a:pt x="4691" y="8597"/>
                    <a:pt x="4930" y="8597"/>
                  </a:cubicBezTo>
                  <a:close/>
                  <a:moveTo>
                    <a:pt x="8002" y="8597"/>
                  </a:moveTo>
                  <a:cubicBezTo>
                    <a:pt x="8264" y="8597"/>
                    <a:pt x="8454" y="8788"/>
                    <a:pt x="8454" y="9050"/>
                  </a:cubicBezTo>
                  <a:cubicBezTo>
                    <a:pt x="8454" y="9288"/>
                    <a:pt x="8264" y="9478"/>
                    <a:pt x="8002" y="9478"/>
                  </a:cubicBezTo>
                  <a:cubicBezTo>
                    <a:pt x="7764" y="9478"/>
                    <a:pt x="7573" y="9288"/>
                    <a:pt x="7573" y="9050"/>
                  </a:cubicBezTo>
                  <a:cubicBezTo>
                    <a:pt x="7573" y="8788"/>
                    <a:pt x="7764" y="8597"/>
                    <a:pt x="8002" y="8597"/>
                  </a:cubicBezTo>
                  <a:close/>
                  <a:moveTo>
                    <a:pt x="9764" y="8597"/>
                  </a:moveTo>
                  <a:cubicBezTo>
                    <a:pt x="10002" y="8597"/>
                    <a:pt x="10193" y="8788"/>
                    <a:pt x="10193" y="9050"/>
                  </a:cubicBezTo>
                  <a:cubicBezTo>
                    <a:pt x="10193" y="9288"/>
                    <a:pt x="10002" y="9478"/>
                    <a:pt x="9764" y="9478"/>
                  </a:cubicBezTo>
                  <a:cubicBezTo>
                    <a:pt x="9502" y="9478"/>
                    <a:pt x="9311" y="9288"/>
                    <a:pt x="9311" y="9050"/>
                  </a:cubicBezTo>
                  <a:cubicBezTo>
                    <a:pt x="9311" y="8788"/>
                    <a:pt x="9502" y="8597"/>
                    <a:pt x="9764" y="8597"/>
                  </a:cubicBezTo>
                  <a:close/>
                  <a:moveTo>
                    <a:pt x="2381" y="0"/>
                  </a:moveTo>
                  <a:cubicBezTo>
                    <a:pt x="2286" y="0"/>
                    <a:pt x="2215" y="95"/>
                    <a:pt x="2215" y="191"/>
                  </a:cubicBezTo>
                  <a:cubicBezTo>
                    <a:pt x="2215" y="286"/>
                    <a:pt x="2286" y="381"/>
                    <a:pt x="2381" y="381"/>
                  </a:cubicBezTo>
                  <a:lnTo>
                    <a:pt x="2596" y="381"/>
                  </a:lnTo>
                  <a:lnTo>
                    <a:pt x="2596" y="572"/>
                  </a:lnTo>
                  <a:lnTo>
                    <a:pt x="2358" y="572"/>
                  </a:lnTo>
                  <a:cubicBezTo>
                    <a:pt x="2191" y="572"/>
                    <a:pt x="2024" y="691"/>
                    <a:pt x="1977" y="857"/>
                  </a:cubicBezTo>
                  <a:lnTo>
                    <a:pt x="1834" y="857"/>
                  </a:lnTo>
                  <a:lnTo>
                    <a:pt x="1834" y="786"/>
                  </a:lnTo>
                  <a:cubicBezTo>
                    <a:pt x="1834" y="691"/>
                    <a:pt x="1738" y="619"/>
                    <a:pt x="1643" y="619"/>
                  </a:cubicBezTo>
                  <a:cubicBezTo>
                    <a:pt x="1548" y="619"/>
                    <a:pt x="1477" y="691"/>
                    <a:pt x="1477" y="786"/>
                  </a:cubicBezTo>
                  <a:lnTo>
                    <a:pt x="1477" y="857"/>
                  </a:lnTo>
                  <a:lnTo>
                    <a:pt x="1286" y="857"/>
                  </a:lnTo>
                  <a:lnTo>
                    <a:pt x="1286" y="786"/>
                  </a:lnTo>
                  <a:cubicBezTo>
                    <a:pt x="1286" y="691"/>
                    <a:pt x="1215" y="619"/>
                    <a:pt x="1095" y="619"/>
                  </a:cubicBezTo>
                  <a:cubicBezTo>
                    <a:pt x="1000" y="619"/>
                    <a:pt x="929" y="691"/>
                    <a:pt x="929" y="786"/>
                  </a:cubicBezTo>
                  <a:lnTo>
                    <a:pt x="929" y="857"/>
                  </a:lnTo>
                  <a:lnTo>
                    <a:pt x="619" y="857"/>
                  </a:lnTo>
                  <a:cubicBezTo>
                    <a:pt x="524" y="857"/>
                    <a:pt x="429" y="929"/>
                    <a:pt x="429" y="1024"/>
                  </a:cubicBezTo>
                  <a:lnTo>
                    <a:pt x="429" y="3501"/>
                  </a:lnTo>
                  <a:cubicBezTo>
                    <a:pt x="429" y="3596"/>
                    <a:pt x="524" y="3691"/>
                    <a:pt x="619" y="3691"/>
                  </a:cubicBezTo>
                  <a:lnTo>
                    <a:pt x="929" y="3691"/>
                  </a:lnTo>
                  <a:lnTo>
                    <a:pt x="929" y="3739"/>
                  </a:lnTo>
                  <a:cubicBezTo>
                    <a:pt x="929" y="3834"/>
                    <a:pt x="1000" y="3929"/>
                    <a:pt x="1095" y="3929"/>
                  </a:cubicBezTo>
                  <a:cubicBezTo>
                    <a:pt x="1215" y="3929"/>
                    <a:pt x="1286" y="3834"/>
                    <a:pt x="1286" y="3739"/>
                  </a:cubicBezTo>
                  <a:lnTo>
                    <a:pt x="1286" y="3691"/>
                  </a:lnTo>
                  <a:lnTo>
                    <a:pt x="1477" y="3691"/>
                  </a:lnTo>
                  <a:lnTo>
                    <a:pt x="1477" y="3739"/>
                  </a:lnTo>
                  <a:cubicBezTo>
                    <a:pt x="1477" y="3834"/>
                    <a:pt x="1548" y="3929"/>
                    <a:pt x="1643" y="3929"/>
                  </a:cubicBezTo>
                  <a:cubicBezTo>
                    <a:pt x="1738" y="3929"/>
                    <a:pt x="1834" y="3834"/>
                    <a:pt x="1834" y="3739"/>
                  </a:cubicBezTo>
                  <a:lnTo>
                    <a:pt x="1834" y="3691"/>
                  </a:lnTo>
                  <a:lnTo>
                    <a:pt x="1977" y="3691"/>
                  </a:lnTo>
                  <a:cubicBezTo>
                    <a:pt x="2024" y="3834"/>
                    <a:pt x="2191" y="3953"/>
                    <a:pt x="2358" y="3953"/>
                  </a:cubicBezTo>
                  <a:lnTo>
                    <a:pt x="2620" y="3953"/>
                  </a:lnTo>
                  <a:cubicBezTo>
                    <a:pt x="2715" y="3953"/>
                    <a:pt x="2810" y="3882"/>
                    <a:pt x="2810" y="3787"/>
                  </a:cubicBezTo>
                  <a:cubicBezTo>
                    <a:pt x="2810" y="3668"/>
                    <a:pt x="2715" y="3596"/>
                    <a:pt x="2620" y="3596"/>
                  </a:cubicBezTo>
                  <a:lnTo>
                    <a:pt x="2358" y="3596"/>
                  </a:lnTo>
                  <a:cubicBezTo>
                    <a:pt x="2334" y="3596"/>
                    <a:pt x="2310" y="3572"/>
                    <a:pt x="2310" y="3548"/>
                  </a:cubicBezTo>
                  <a:lnTo>
                    <a:pt x="2310" y="976"/>
                  </a:lnTo>
                  <a:cubicBezTo>
                    <a:pt x="2310" y="953"/>
                    <a:pt x="2334" y="929"/>
                    <a:pt x="2358" y="929"/>
                  </a:cubicBezTo>
                  <a:lnTo>
                    <a:pt x="6287" y="929"/>
                  </a:lnTo>
                  <a:cubicBezTo>
                    <a:pt x="6311" y="929"/>
                    <a:pt x="6311" y="953"/>
                    <a:pt x="6311" y="976"/>
                  </a:cubicBezTo>
                  <a:lnTo>
                    <a:pt x="6311" y="3548"/>
                  </a:lnTo>
                  <a:cubicBezTo>
                    <a:pt x="6311" y="3572"/>
                    <a:pt x="6311" y="3596"/>
                    <a:pt x="6287" y="3596"/>
                  </a:cubicBezTo>
                  <a:lnTo>
                    <a:pt x="3358" y="3596"/>
                  </a:lnTo>
                  <a:cubicBezTo>
                    <a:pt x="3263" y="3596"/>
                    <a:pt x="3167" y="3668"/>
                    <a:pt x="3167" y="3787"/>
                  </a:cubicBezTo>
                  <a:cubicBezTo>
                    <a:pt x="3167" y="3882"/>
                    <a:pt x="3263" y="3953"/>
                    <a:pt x="3358" y="3953"/>
                  </a:cubicBezTo>
                  <a:lnTo>
                    <a:pt x="3667" y="3953"/>
                  </a:lnTo>
                  <a:lnTo>
                    <a:pt x="3667" y="4287"/>
                  </a:lnTo>
                  <a:cubicBezTo>
                    <a:pt x="3667" y="4453"/>
                    <a:pt x="3787" y="4572"/>
                    <a:pt x="3953" y="4572"/>
                  </a:cubicBezTo>
                  <a:lnTo>
                    <a:pt x="4144" y="4572"/>
                  </a:lnTo>
                  <a:lnTo>
                    <a:pt x="4144" y="7716"/>
                  </a:lnTo>
                  <a:lnTo>
                    <a:pt x="3525" y="7716"/>
                  </a:lnTo>
                  <a:lnTo>
                    <a:pt x="3525" y="5287"/>
                  </a:lnTo>
                  <a:cubicBezTo>
                    <a:pt x="3525" y="5025"/>
                    <a:pt x="3310" y="4834"/>
                    <a:pt x="3072" y="4834"/>
                  </a:cubicBezTo>
                  <a:lnTo>
                    <a:pt x="1500" y="4834"/>
                  </a:lnTo>
                  <a:cubicBezTo>
                    <a:pt x="1310" y="4834"/>
                    <a:pt x="1167" y="4906"/>
                    <a:pt x="1048" y="5049"/>
                  </a:cubicBezTo>
                  <a:lnTo>
                    <a:pt x="143" y="6192"/>
                  </a:lnTo>
                  <a:cubicBezTo>
                    <a:pt x="48" y="6287"/>
                    <a:pt x="0" y="6406"/>
                    <a:pt x="0" y="6549"/>
                  </a:cubicBezTo>
                  <a:lnTo>
                    <a:pt x="0" y="8216"/>
                  </a:lnTo>
                  <a:cubicBezTo>
                    <a:pt x="0" y="8335"/>
                    <a:pt x="95" y="8407"/>
                    <a:pt x="191" y="8407"/>
                  </a:cubicBezTo>
                  <a:cubicBezTo>
                    <a:pt x="286" y="8407"/>
                    <a:pt x="381" y="8335"/>
                    <a:pt x="381" y="8216"/>
                  </a:cubicBezTo>
                  <a:lnTo>
                    <a:pt x="381" y="7430"/>
                  </a:lnTo>
                  <a:lnTo>
                    <a:pt x="1667" y="7430"/>
                  </a:lnTo>
                  <a:cubicBezTo>
                    <a:pt x="1905" y="7430"/>
                    <a:pt x="2096" y="7240"/>
                    <a:pt x="2096" y="7025"/>
                  </a:cubicBezTo>
                  <a:lnTo>
                    <a:pt x="2096" y="5811"/>
                  </a:lnTo>
                  <a:cubicBezTo>
                    <a:pt x="2096" y="5573"/>
                    <a:pt x="1905" y="5382"/>
                    <a:pt x="1667" y="5382"/>
                  </a:cubicBezTo>
                  <a:lnTo>
                    <a:pt x="1262" y="5382"/>
                  </a:lnTo>
                  <a:lnTo>
                    <a:pt x="1334" y="5287"/>
                  </a:lnTo>
                  <a:cubicBezTo>
                    <a:pt x="1381" y="5239"/>
                    <a:pt x="1429" y="5215"/>
                    <a:pt x="1500" y="5215"/>
                  </a:cubicBezTo>
                  <a:lnTo>
                    <a:pt x="3072" y="5215"/>
                  </a:lnTo>
                  <a:cubicBezTo>
                    <a:pt x="3120" y="5215"/>
                    <a:pt x="3144" y="5239"/>
                    <a:pt x="3144" y="5287"/>
                  </a:cubicBezTo>
                  <a:lnTo>
                    <a:pt x="3144" y="8740"/>
                  </a:lnTo>
                  <a:lnTo>
                    <a:pt x="2667" y="8740"/>
                  </a:lnTo>
                  <a:cubicBezTo>
                    <a:pt x="2548" y="8430"/>
                    <a:pt x="2239" y="8240"/>
                    <a:pt x="1905" y="8240"/>
                  </a:cubicBezTo>
                  <a:cubicBezTo>
                    <a:pt x="1572" y="8240"/>
                    <a:pt x="1262" y="8430"/>
                    <a:pt x="1143" y="8740"/>
                  </a:cubicBezTo>
                  <a:lnTo>
                    <a:pt x="524" y="8740"/>
                  </a:lnTo>
                  <a:cubicBezTo>
                    <a:pt x="508" y="8736"/>
                    <a:pt x="491" y="8734"/>
                    <a:pt x="475" y="8734"/>
                  </a:cubicBezTo>
                  <a:cubicBezTo>
                    <a:pt x="398" y="8734"/>
                    <a:pt x="329" y="8780"/>
                    <a:pt x="310" y="8859"/>
                  </a:cubicBezTo>
                  <a:cubicBezTo>
                    <a:pt x="286" y="8954"/>
                    <a:pt x="333" y="9073"/>
                    <a:pt x="429" y="9097"/>
                  </a:cubicBezTo>
                  <a:lnTo>
                    <a:pt x="1095" y="9097"/>
                  </a:lnTo>
                  <a:cubicBezTo>
                    <a:pt x="1119" y="9526"/>
                    <a:pt x="1477" y="9859"/>
                    <a:pt x="1905" y="9859"/>
                  </a:cubicBezTo>
                  <a:cubicBezTo>
                    <a:pt x="2334" y="9859"/>
                    <a:pt x="2691" y="9526"/>
                    <a:pt x="2715" y="9097"/>
                  </a:cubicBezTo>
                  <a:lnTo>
                    <a:pt x="4120" y="9097"/>
                  </a:lnTo>
                  <a:cubicBezTo>
                    <a:pt x="4168" y="9526"/>
                    <a:pt x="4501" y="9859"/>
                    <a:pt x="4930" y="9859"/>
                  </a:cubicBezTo>
                  <a:cubicBezTo>
                    <a:pt x="5358" y="9859"/>
                    <a:pt x="5715" y="9526"/>
                    <a:pt x="5739" y="9097"/>
                  </a:cubicBezTo>
                  <a:lnTo>
                    <a:pt x="7192" y="9097"/>
                  </a:lnTo>
                  <a:cubicBezTo>
                    <a:pt x="7240" y="9526"/>
                    <a:pt x="7597" y="9859"/>
                    <a:pt x="8002" y="9859"/>
                  </a:cubicBezTo>
                  <a:cubicBezTo>
                    <a:pt x="8430" y="9859"/>
                    <a:pt x="8788" y="9526"/>
                    <a:pt x="8811" y="9097"/>
                  </a:cubicBezTo>
                  <a:lnTo>
                    <a:pt x="8954" y="9097"/>
                  </a:lnTo>
                  <a:cubicBezTo>
                    <a:pt x="8978" y="9526"/>
                    <a:pt x="9335" y="9859"/>
                    <a:pt x="9764" y="9859"/>
                  </a:cubicBezTo>
                  <a:cubicBezTo>
                    <a:pt x="10193" y="9859"/>
                    <a:pt x="10526" y="9526"/>
                    <a:pt x="10574" y="9097"/>
                  </a:cubicBezTo>
                  <a:cubicBezTo>
                    <a:pt x="10883" y="9097"/>
                    <a:pt x="11121" y="8835"/>
                    <a:pt x="11121" y="8526"/>
                  </a:cubicBezTo>
                  <a:lnTo>
                    <a:pt x="11121" y="8240"/>
                  </a:lnTo>
                  <a:lnTo>
                    <a:pt x="12217" y="9050"/>
                  </a:lnTo>
                  <a:cubicBezTo>
                    <a:pt x="12264" y="9073"/>
                    <a:pt x="12288" y="9073"/>
                    <a:pt x="12336" y="9073"/>
                  </a:cubicBezTo>
                  <a:cubicBezTo>
                    <a:pt x="12360" y="9073"/>
                    <a:pt x="12384" y="9073"/>
                    <a:pt x="12407" y="9050"/>
                  </a:cubicBezTo>
                  <a:cubicBezTo>
                    <a:pt x="12479" y="9026"/>
                    <a:pt x="12503" y="8954"/>
                    <a:pt x="12503" y="8883"/>
                  </a:cubicBezTo>
                  <a:lnTo>
                    <a:pt x="12503" y="6406"/>
                  </a:lnTo>
                  <a:cubicBezTo>
                    <a:pt x="12503" y="6359"/>
                    <a:pt x="12479" y="6287"/>
                    <a:pt x="12431" y="6263"/>
                  </a:cubicBezTo>
                  <a:lnTo>
                    <a:pt x="11883" y="5858"/>
                  </a:lnTo>
                  <a:lnTo>
                    <a:pt x="11883" y="5644"/>
                  </a:lnTo>
                  <a:lnTo>
                    <a:pt x="11979" y="5716"/>
                  </a:lnTo>
                  <a:cubicBezTo>
                    <a:pt x="12003" y="5739"/>
                    <a:pt x="12050" y="5739"/>
                    <a:pt x="12098" y="5739"/>
                  </a:cubicBezTo>
                  <a:cubicBezTo>
                    <a:pt x="12145" y="5739"/>
                    <a:pt x="12193" y="5716"/>
                    <a:pt x="12241" y="5668"/>
                  </a:cubicBezTo>
                  <a:cubicBezTo>
                    <a:pt x="12288" y="5596"/>
                    <a:pt x="12288" y="5477"/>
                    <a:pt x="12193" y="5430"/>
                  </a:cubicBezTo>
                  <a:lnTo>
                    <a:pt x="7073" y="1715"/>
                  </a:lnTo>
                  <a:cubicBezTo>
                    <a:pt x="7043" y="1685"/>
                    <a:pt x="7005" y="1672"/>
                    <a:pt x="6965" y="1672"/>
                  </a:cubicBezTo>
                  <a:cubicBezTo>
                    <a:pt x="6910" y="1672"/>
                    <a:pt x="6852" y="1697"/>
                    <a:pt x="6811" y="1739"/>
                  </a:cubicBezTo>
                  <a:cubicBezTo>
                    <a:pt x="6763" y="1834"/>
                    <a:pt x="6787" y="1953"/>
                    <a:pt x="6859" y="2001"/>
                  </a:cubicBezTo>
                  <a:lnTo>
                    <a:pt x="6906" y="2048"/>
                  </a:lnTo>
                  <a:lnTo>
                    <a:pt x="6906" y="2262"/>
                  </a:lnTo>
                  <a:lnTo>
                    <a:pt x="6692" y="2096"/>
                  </a:lnTo>
                  <a:lnTo>
                    <a:pt x="6692" y="976"/>
                  </a:lnTo>
                  <a:cubicBezTo>
                    <a:pt x="6692" y="762"/>
                    <a:pt x="6501" y="572"/>
                    <a:pt x="6287" y="572"/>
                  </a:cubicBezTo>
                  <a:lnTo>
                    <a:pt x="6049" y="572"/>
                  </a:lnTo>
                  <a:lnTo>
                    <a:pt x="6049" y="381"/>
                  </a:lnTo>
                  <a:lnTo>
                    <a:pt x="6263" y="381"/>
                  </a:lnTo>
                  <a:cubicBezTo>
                    <a:pt x="6358" y="381"/>
                    <a:pt x="6430" y="286"/>
                    <a:pt x="6430" y="191"/>
                  </a:cubicBezTo>
                  <a:cubicBezTo>
                    <a:pt x="6430" y="95"/>
                    <a:pt x="6358" y="0"/>
                    <a:pt x="6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19403E0F-EC28-5EDC-D941-A22D6942576E}"/>
              </a:ext>
            </a:extLst>
          </p:cNvPr>
          <p:cNvSpPr txBox="1"/>
          <p:nvPr/>
        </p:nvSpPr>
        <p:spPr>
          <a:xfrm>
            <a:off x="53874" y="1505933"/>
            <a:ext cx="2302750" cy="246221"/>
          </a:xfrm>
          <a:prstGeom prst="rect">
            <a:avLst/>
          </a:prstGeom>
          <a:solidFill>
            <a:srgbClr val="0070C0"/>
          </a:solidFill>
        </p:spPr>
        <p:txBody>
          <a:bodyPr wrap="square" rtlCol="0">
            <a:spAutoFit/>
          </a:bodyPr>
          <a:lstStyle/>
          <a:p>
            <a:r>
              <a:rPr lang="en-US" sz="1000" dirty="0">
                <a:solidFill>
                  <a:schemeClr val="bg1"/>
                </a:solidFill>
              </a:rPr>
              <a:t>Screenshot of Google Search JSON</a:t>
            </a:r>
          </a:p>
        </p:txBody>
      </p:sp>
      <p:pic>
        <p:nvPicPr>
          <p:cNvPr id="5" name="Picture 4" descr="A screenshot of a computer&#10;&#10;AI-generated content may be incorrect.">
            <a:extLst>
              <a:ext uri="{FF2B5EF4-FFF2-40B4-BE49-F238E27FC236}">
                <a16:creationId xmlns:a16="http://schemas.microsoft.com/office/drawing/2014/main" id="{38AA3DDC-8B80-D10F-C816-7E6F12B2AECC}"/>
              </a:ext>
            </a:extLst>
          </p:cNvPr>
          <p:cNvPicPr>
            <a:picLocks noChangeAspect="1"/>
          </p:cNvPicPr>
          <p:nvPr/>
        </p:nvPicPr>
        <p:blipFill>
          <a:blip r:embed="rId3"/>
          <a:stretch>
            <a:fillRect/>
          </a:stretch>
        </p:blipFill>
        <p:spPr>
          <a:xfrm>
            <a:off x="53874" y="1776761"/>
            <a:ext cx="4210081" cy="3313561"/>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6FB6933-0302-A830-23A8-121D0478BEDE}"/>
              </a:ext>
            </a:extLst>
          </p:cNvPr>
          <p:cNvPicPr>
            <a:picLocks noChangeAspect="1"/>
          </p:cNvPicPr>
          <p:nvPr/>
        </p:nvPicPr>
        <p:blipFill>
          <a:blip r:embed="rId4"/>
          <a:stretch>
            <a:fillRect/>
          </a:stretch>
        </p:blipFill>
        <p:spPr>
          <a:xfrm>
            <a:off x="4448253" y="1776760"/>
            <a:ext cx="4615119" cy="3313561"/>
          </a:xfrm>
          <a:prstGeom prst="rect">
            <a:avLst/>
          </a:prstGeom>
        </p:spPr>
      </p:pic>
      <p:sp>
        <p:nvSpPr>
          <p:cNvPr id="10" name="TextBox 9">
            <a:extLst>
              <a:ext uri="{FF2B5EF4-FFF2-40B4-BE49-F238E27FC236}">
                <a16:creationId xmlns:a16="http://schemas.microsoft.com/office/drawing/2014/main" id="{0E3D7B1E-85ED-ED34-ED74-0CF8E2DD1894}"/>
              </a:ext>
            </a:extLst>
          </p:cNvPr>
          <p:cNvSpPr txBox="1"/>
          <p:nvPr/>
        </p:nvSpPr>
        <p:spPr>
          <a:xfrm>
            <a:off x="4448253" y="1524707"/>
            <a:ext cx="3016319" cy="246221"/>
          </a:xfrm>
          <a:prstGeom prst="rect">
            <a:avLst/>
          </a:prstGeom>
          <a:solidFill>
            <a:srgbClr val="0070C0"/>
          </a:solidFill>
        </p:spPr>
        <p:txBody>
          <a:bodyPr wrap="square" rtlCol="0">
            <a:spAutoFit/>
          </a:bodyPr>
          <a:lstStyle/>
          <a:p>
            <a:r>
              <a:rPr lang="en-US" sz="1000" dirty="0">
                <a:solidFill>
                  <a:schemeClr val="bg1"/>
                </a:solidFill>
              </a:rPr>
              <a:t>Screenshot of Google answer box JSON</a:t>
            </a:r>
          </a:p>
        </p:txBody>
      </p:sp>
    </p:spTree>
    <p:extLst>
      <p:ext uri="{BB962C8B-B14F-4D97-AF65-F5344CB8AC3E}">
        <p14:creationId xmlns:p14="http://schemas.microsoft.com/office/powerpoint/2010/main" val="3778287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1">
          <a:extLst>
            <a:ext uri="{FF2B5EF4-FFF2-40B4-BE49-F238E27FC236}">
              <a16:creationId xmlns:a16="http://schemas.microsoft.com/office/drawing/2014/main" id="{A7F55B80-0DC6-08E4-7F6C-E6B4741D415B}"/>
            </a:ext>
          </a:extLst>
        </p:cNvPr>
        <p:cNvGrpSpPr/>
        <p:nvPr/>
      </p:nvGrpSpPr>
      <p:grpSpPr>
        <a:xfrm>
          <a:off x="0" y="0"/>
          <a:ext cx="0" cy="0"/>
          <a:chOff x="0" y="0"/>
          <a:chExt cx="0" cy="0"/>
        </a:xfrm>
      </p:grpSpPr>
      <p:sp>
        <p:nvSpPr>
          <p:cNvPr id="952" name="Google Shape;952;p66">
            <a:extLst>
              <a:ext uri="{FF2B5EF4-FFF2-40B4-BE49-F238E27FC236}">
                <a16:creationId xmlns:a16="http://schemas.microsoft.com/office/drawing/2014/main" id="{09B5A700-90CE-0808-7FE4-17449A15D1BE}"/>
              </a:ext>
            </a:extLst>
          </p:cNvPr>
          <p:cNvSpPr txBox="1">
            <a:spLocks noGrp="1"/>
          </p:cNvSpPr>
          <p:nvPr>
            <p:ph type="title"/>
          </p:nvPr>
        </p:nvSpPr>
        <p:spPr>
          <a:xfrm>
            <a:off x="713100" y="2268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Manrope" pitchFamily="2" charset="0"/>
              </a:rPr>
              <a:t>Further Improvements in URL Extraction: </a:t>
            </a:r>
            <a:r>
              <a:rPr lang="en" sz="2000" b="1" dirty="0" err="1">
                <a:latin typeface="Manrope" pitchFamily="2" charset="0"/>
              </a:rPr>
              <a:t>Serper</a:t>
            </a:r>
            <a:r>
              <a:rPr lang="en" sz="2000" b="1" dirty="0">
                <a:latin typeface="Manrope" pitchFamily="2" charset="0"/>
              </a:rPr>
              <a:t> API</a:t>
            </a:r>
            <a:endParaRPr sz="2000" b="1" dirty="0">
              <a:latin typeface="Manrope" pitchFamily="2" charset="0"/>
            </a:endParaRPr>
          </a:p>
        </p:txBody>
      </p:sp>
      <p:sp>
        <p:nvSpPr>
          <p:cNvPr id="961" name="Google Shape;961;p66">
            <a:extLst>
              <a:ext uri="{FF2B5EF4-FFF2-40B4-BE49-F238E27FC236}">
                <a16:creationId xmlns:a16="http://schemas.microsoft.com/office/drawing/2014/main" id="{D2D4993C-9F3D-569E-4068-50256C7F4334}"/>
              </a:ext>
            </a:extLst>
          </p:cNvPr>
          <p:cNvSpPr txBox="1">
            <a:spLocks noGrp="1"/>
          </p:cNvSpPr>
          <p:nvPr>
            <p:ph type="title" idx="9"/>
          </p:nvPr>
        </p:nvSpPr>
        <p:spPr>
          <a:xfrm>
            <a:off x="675644" y="883727"/>
            <a:ext cx="3364693" cy="364200"/>
          </a:xfrm>
          <a:prstGeom prst="rect">
            <a:avLst/>
          </a:prstGeom>
        </p:spPr>
        <p:txBody>
          <a:bodyPr spcFirstLastPara="1" wrap="square" lIns="91425" tIns="91425" rIns="91425" bIns="91425" anchor="ctr" anchorCtr="0">
            <a:noAutofit/>
          </a:bodyPr>
          <a:lstStyle/>
          <a:p>
            <a:r>
              <a:rPr lang="en" altLang="zh-CN" sz="1600" dirty="0">
                <a:latin typeface="Manrope" pitchFamily="2" charset="0"/>
              </a:rPr>
              <a:t>Bonus: Deep-dive into JSON files</a:t>
            </a:r>
          </a:p>
        </p:txBody>
      </p:sp>
      <p:sp>
        <p:nvSpPr>
          <p:cNvPr id="962" name="Google Shape;962;p66">
            <a:extLst>
              <a:ext uri="{FF2B5EF4-FFF2-40B4-BE49-F238E27FC236}">
                <a16:creationId xmlns:a16="http://schemas.microsoft.com/office/drawing/2014/main" id="{2863C170-78D6-54A0-2291-4F7559A9B336}"/>
              </a:ext>
            </a:extLst>
          </p:cNvPr>
          <p:cNvSpPr txBox="1">
            <a:spLocks noGrp="1"/>
          </p:cNvSpPr>
          <p:nvPr>
            <p:ph type="subTitle" idx="13"/>
          </p:nvPr>
        </p:nvSpPr>
        <p:spPr>
          <a:xfrm>
            <a:off x="867698" y="1237939"/>
            <a:ext cx="2478996" cy="159885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latin typeface="Source Sans Pro" panose="020B0503030403020204" pitchFamily="34" charset="0"/>
                <a:ea typeface="Source Sans Pro" panose="020B0503030403020204" pitchFamily="34" charset="0"/>
              </a:rPr>
              <a:t>Saves Latitude, Longitude of the agency address</a:t>
            </a:r>
          </a:p>
          <a:p>
            <a:pPr marL="285750" lvl="0" indent="-285750" algn="l" rtl="0">
              <a:spcBef>
                <a:spcPts val="0"/>
              </a:spcBef>
              <a:spcAft>
                <a:spcPts val="0"/>
              </a:spcAft>
              <a:buFont typeface="Arial" panose="020B0604020202020204" pitchFamily="34" charset="0"/>
              <a:buChar char="•"/>
            </a:pPr>
            <a:r>
              <a:rPr lang="en" dirty="0">
                <a:latin typeface="Source Sans Pro" panose="020B0503030403020204" pitchFamily="34" charset="0"/>
                <a:ea typeface="Source Sans Pro" panose="020B0503030403020204" pitchFamily="34" charset="0"/>
              </a:rPr>
              <a:t>Additionally, retrieves </a:t>
            </a:r>
            <a:r>
              <a:rPr lang="en" b="1" dirty="0">
                <a:latin typeface="Source Sans Pro" panose="020B0503030403020204" pitchFamily="34" charset="0"/>
                <a:ea typeface="Source Sans Pro" panose="020B0503030403020204" pitchFamily="34" charset="0"/>
              </a:rPr>
              <a:t>Google Maps Places ID</a:t>
            </a:r>
            <a:r>
              <a:rPr lang="en" dirty="0">
                <a:latin typeface="Source Sans Pro" panose="020B0503030403020204" pitchFamily="34" charset="0"/>
                <a:ea typeface="Source Sans Pro" panose="020B0503030403020204" pitchFamily="34" charset="0"/>
              </a:rPr>
              <a:t>, potentially serving as healthcare facility </a:t>
            </a:r>
            <a:r>
              <a:rPr lang="en" b="1" dirty="0">
                <a:latin typeface="Source Sans Pro" panose="020B0503030403020204" pitchFamily="34" charset="0"/>
                <a:ea typeface="Source Sans Pro" panose="020B0503030403020204" pitchFamily="34" charset="0"/>
              </a:rPr>
              <a:t>identifier</a:t>
            </a:r>
            <a:r>
              <a:rPr lang="en" dirty="0">
                <a:latin typeface="Source Sans Pro" panose="020B0503030403020204" pitchFamily="34" charset="0"/>
                <a:ea typeface="Source Sans Pro" panose="020B0503030403020204" pitchFamily="34" charset="0"/>
              </a:rPr>
              <a:t> in future.</a:t>
            </a:r>
          </a:p>
          <a:p>
            <a:pPr marL="285750" lvl="0" indent="-285750" algn="l" rtl="0">
              <a:spcBef>
                <a:spcPts val="0"/>
              </a:spcBef>
              <a:spcAft>
                <a:spcPts val="0"/>
              </a:spcAft>
              <a:buFont typeface="Arial" panose="020B0604020202020204" pitchFamily="34" charset="0"/>
              <a:buChar char="•"/>
            </a:pPr>
            <a:endParaRPr lang="en" dirty="0">
              <a:latin typeface="Source Sans Pro" panose="020B0503030403020204" pitchFamily="34" charset="0"/>
              <a:ea typeface="Source Sans Pro" panose="020B0503030403020204" pitchFamily="34" charset="0"/>
            </a:endParaRPr>
          </a:p>
          <a:p>
            <a:pPr marL="285750" lvl="0" indent="-285750" algn="l" rtl="0">
              <a:spcBef>
                <a:spcPts val="0"/>
              </a:spcBef>
              <a:spcAft>
                <a:spcPts val="0"/>
              </a:spcAft>
              <a:buFont typeface="Arial" panose="020B0604020202020204" pitchFamily="34" charset="0"/>
              <a:buChar char="•"/>
            </a:pPr>
            <a:endParaRPr dirty="0">
              <a:latin typeface="Source Sans Pro" panose="020B0503030403020204" pitchFamily="34" charset="0"/>
              <a:ea typeface="Source Sans Pro" panose="020B0503030403020204" pitchFamily="34" charset="0"/>
            </a:endParaRPr>
          </a:p>
        </p:txBody>
      </p:sp>
      <p:sp>
        <p:nvSpPr>
          <p:cNvPr id="967" name="Google Shape;967;p66">
            <a:extLst>
              <a:ext uri="{FF2B5EF4-FFF2-40B4-BE49-F238E27FC236}">
                <a16:creationId xmlns:a16="http://schemas.microsoft.com/office/drawing/2014/main" id="{F6E82C78-534F-65B4-33A6-FFFCE6ADB402}"/>
              </a:ext>
            </a:extLst>
          </p:cNvPr>
          <p:cNvSpPr/>
          <p:nvPr/>
        </p:nvSpPr>
        <p:spPr>
          <a:xfrm>
            <a:off x="152462" y="1056218"/>
            <a:ext cx="727500" cy="727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nvGrpSpPr>
          <p:cNvPr id="971" name="Google Shape;971;p66">
            <a:extLst>
              <a:ext uri="{FF2B5EF4-FFF2-40B4-BE49-F238E27FC236}">
                <a16:creationId xmlns:a16="http://schemas.microsoft.com/office/drawing/2014/main" id="{E2D270B5-A781-38B9-9656-8B7E09E901C0}"/>
              </a:ext>
            </a:extLst>
          </p:cNvPr>
          <p:cNvGrpSpPr/>
          <p:nvPr/>
        </p:nvGrpSpPr>
        <p:grpSpPr>
          <a:xfrm>
            <a:off x="301458" y="2048090"/>
            <a:ext cx="429509" cy="338716"/>
            <a:chOff x="1993346" y="2131754"/>
            <a:chExt cx="429509" cy="338716"/>
          </a:xfrm>
        </p:grpSpPr>
        <p:sp>
          <p:nvSpPr>
            <p:cNvPr id="972" name="Google Shape;972;p66">
              <a:extLst>
                <a:ext uri="{FF2B5EF4-FFF2-40B4-BE49-F238E27FC236}">
                  <a16:creationId xmlns:a16="http://schemas.microsoft.com/office/drawing/2014/main" id="{621BC92D-226B-CB23-F059-F5B84B196C03}"/>
                </a:ext>
              </a:extLst>
            </p:cNvPr>
            <p:cNvSpPr/>
            <p:nvPr/>
          </p:nvSpPr>
          <p:spPr>
            <a:xfrm>
              <a:off x="2107877" y="2184932"/>
              <a:ext cx="67090" cy="12298"/>
            </a:xfrm>
            <a:custGeom>
              <a:avLst/>
              <a:gdLst/>
              <a:ahLst/>
              <a:cxnLst/>
              <a:rect l="l" t="t" r="r" b="b"/>
              <a:pathLst>
                <a:path w="1953" h="358" extrusionOk="0">
                  <a:moveTo>
                    <a:pt x="191" y="0"/>
                  </a:moveTo>
                  <a:cubicBezTo>
                    <a:pt x="95" y="0"/>
                    <a:pt x="0" y="71"/>
                    <a:pt x="0" y="167"/>
                  </a:cubicBezTo>
                  <a:cubicBezTo>
                    <a:pt x="0" y="286"/>
                    <a:pt x="95" y="357"/>
                    <a:pt x="191" y="357"/>
                  </a:cubicBezTo>
                  <a:lnTo>
                    <a:pt x="1786" y="357"/>
                  </a:lnTo>
                  <a:cubicBezTo>
                    <a:pt x="1881" y="357"/>
                    <a:pt x="1953" y="286"/>
                    <a:pt x="1953" y="167"/>
                  </a:cubicBezTo>
                  <a:cubicBezTo>
                    <a:pt x="1953" y="71"/>
                    <a:pt x="1881"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a:extLst>
                <a:ext uri="{FF2B5EF4-FFF2-40B4-BE49-F238E27FC236}">
                  <a16:creationId xmlns:a16="http://schemas.microsoft.com/office/drawing/2014/main" id="{2A47AB12-9447-5E8E-22D8-847B90A4B903}"/>
                </a:ext>
              </a:extLst>
            </p:cNvPr>
            <p:cNvSpPr/>
            <p:nvPr/>
          </p:nvSpPr>
          <p:spPr>
            <a:xfrm>
              <a:off x="2052226" y="2391906"/>
              <a:ext cx="18035" cy="13123"/>
            </a:xfrm>
            <a:custGeom>
              <a:avLst/>
              <a:gdLst/>
              <a:ahLst/>
              <a:cxnLst/>
              <a:rect l="l" t="t" r="r" b="b"/>
              <a:pathLst>
                <a:path w="525" h="382" extrusionOk="0">
                  <a:moveTo>
                    <a:pt x="191" y="0"/>
                  </a:moveTo>
                  <a:cubicBezTo>
                    <a:pt x="96" y="0"/>
                    <a:pt x="1" y="95"/>
                    <a:pt x="1" y="191"/>
                  </a:cubicBezTo>
                  <a:cubicBezTo>
                    <a:pt x="1" y="286"/>
                    <a:pt x="96" y="381"/>
                    <a:pt x="191" y="381"/>
                  </a:cubicBezTo>
                  <a:lnTo>
                    <a:pt x="334" y="381"/>
                  </a:lnTo>
                  <a:cubicBezTo>
                    <a:pt x="453" y="381"/>
                    <a:pt x="525" y="286"/>
                    <a:pt x="525" y="191"/>
                  </a:cubicBezTo>
                  <a:cubicBezTo>
                    <a:pt x="525" y="95"/>
                    <a:pt x="453"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a:extLst>
                <a:ext uri="{FF2B5EF4-FFF2-40B4-BE49-F238E27FC236}">
                  <a16:creationId xmlns:a16="http://schemas.microsoft.com/office/drawing/2014/main" id="{B171A3B3-439F-400D-F62F-096ACC0C017A}"/>
                </a:ext>
              </a:extLst>
            </p:cNvPr>
            <p:cNvSpPr/>
            <p:nvPr/>
          </p:nvSpPr>
          <p:spPr>
            <a:xfrm>
              <a:off x="1993346" y="2131754"/>
              <a:ext cx="429509" cy="338716"/>
            </a:xfrm>
            <a:custGeom>
              <a:avLst/>
              <a:gdLst/>
              <a:ahLst/>
              <a:cxnLst/>
              <a:rect l="l" t="t" r="r" b="b"/>
              <a:pathLst>
                <a:path w="12503" h="9860" extrusionOk="0">
                  <a:moveTo>
                    <a:pt x="3620" y="381"/>
                  </a:moveTo>
                  <a:lnTo>
                    <a:pt x="3620" y="572"/>
                  </a:lnTo>
                  <a:lnTo>
                    <a:pt x="2953" y="572"/>
                  </a:lnTo>
                  <a:lnTo>
                    <a:pt x="2953" y="381"/>
                  </a:lnTo>
                  <a:close/>
                  <a:moveTo>
                    <a:pt x="4644" y="381"/>
                  </a:moveTo>
                  <a:lnTo>
                    <a:pt x="4644" y="572"/>
                  </a:lnTo>
                  <a:lnTo>
                    <a:pt x="3977" y="572"/>
                  </a:lnTo>
                  <a:lnTo>
                    <a:pt x="3977" y="381"/>
                  </a:lnTo>
                  <a:close/>
                  <a:moveTo>
                    <a:pt x="5692" y="381"/>
                  </a:moveTo>
                  <a:lnTo>
                    <a:pt x="5692" y="572"/>
                  </a:lnTo>
                  <a:lnTo>
                    <a:pt x="5025" y="572"/>
                  </a:lnTo>
                  <a:lnTo>
                    <a:pt x="5025" y="381"/>
                  </a:lnTo>
                  <a:close/>
                  <a:moveTo>
                    <a:pt x="7263" y="2310"/>
                  </a:moveTo>
                  <a:lnTo>
                    <a:pt x="7573" y="2524"/>
                  </a:lnTo>
                  <a:lnTo>
                    <a:pt x="7573" y="2739"/>
                  </a:lnTo>
                  <a:lnTo>
                    <a:pt x="7263" y="2524"/>
                  </a:lnTo>
                  <a:lnTo>
                    <a:pt x="7263" y="2310"/>
                  </a:lnTo>
                  <a:close/>
                  <a:moveTo>
                    <a:pt x="7930" y="2786"/>
                  </a:moveTo>
                  <a:lnTo>
                    <a:pt x="8240" y="3001"/>
                  </a:lnTo>
                  <a:lnTo>
                    <a:pt x="8240" y="3215"/>
                  </a:lnTo>
                  <a:lnTo>
                    <a:pt x="7930" y="3001"/>
                  </a:lnTo>
                  <a:lnTo>
                    <a:pt x="7930" y="2786"/>
                  </a:lnTo>
                  <a:close/>
                  <a:moveTo>
                    <a:pt x="929" y="1215"/>
                  </a:moveTo>
                  <a:lnTo>
                    <a:pt x="929" y="3310"/>
                  </a:lnTo>
                  <a:lnTo>
                    <a:pt x="810" y="3310"/>
                  </a:lnTo>
                  <a:lnTo>
                    <a:pt x="810" y="1215"/>
                  </a:lnTo>
                  <a:close/>
                  <a:moveTo>
                    <a:pt x="1477" y="1215"/>
                  </a:moveTo>
                  <a:lnTo>
                    <a:pt x="1477" y="3310"/>
                  </a:lnTo>
                  <a:lnTo>
                    <a:pt x="1286" y="3310"/>
                  </a:lnTo>
                  <a:lnTo>
                    <a:pt x="1286" y="1215"/>
                  </a:lnTo>
                  <a:close/>
                  <a:moveTo>
                    <a:pt x="1953" y="1215"/>
                  </a:moveTo>
                  <a:lnTo>
                    <a:pt x="1953" y="3310"/>
                  </a:lnTo>
                  <a:lnTo>
                    <a:pt x="1834" y="3310"/>
                  </a:lnTo>
                  <a:lnTo>
                    <a:pt x="1834" y="1215"/>
                  </a:lnTo>
                  <a:close/>
                  <a:moveTo>
                    <a:pt x="8597" y="3263"/>
                  </a:moveTo>
                  <a:lnTo>
                    <a:pt x="8883" y="3477"/>
                  </a:lnTo>
                  <a:lnTo>
                    <a:pt x="8883" y="3691"/>
                  </a:lnTo>
                  <a:lnTo>
                    <a:pt x="8597" y="3477"/>
                  </a:lnTo>
                  <a:lnTo>
                    <a:pt x="8597" y="3263"/>
                  </a:lnTo>
                  <a:close/>
                  <a:moveTo>
                    <a:pt x="9264" y="3739"/>
                  </a:moveTo>
                  <a:lnTo>
                    <a:pt x="9550" y="3953"/>
                  </a:lnTo>
                  <a:lnTo>
                    <a:pt x="9550" y="4168"/>
                  </a:lnTo>
                  <a:lnTo>
                    <a:pt x="9264" y="3953"/>
                  </a:lnTo>
                  <a:lnTo>
                    <a:pt x="9264" y="3739"/>
                  </a:lnTo>
                  <a:close/>
                  <a:moveTo>
                    <a:pt x="4620" y="3953"/>
                  </a:moveTo>
                  <a:lnTo>
                    <a:pt x="4620" y="4215"/>
                  </a:lnTo>
                  <a:lnTo>
                    <a:pt x="4025" y="4215"/>
                  </a:lnTo>
                  <a:lnTo>
                    <a:pt x="4025" y="3953"/>
                  </a:lnTo>
                  <a:close/>
                  <a:moveTo>
                    <a:pt x="9907" y="4215"/>
                  </a:moveTo>
                  <a:lnTo>
                    <a:pt x="10216" y="4430"/>
                  </a:lnTo>
                  <a:lnTo>
                    <a:pt x="10216" y="4644"/>
                  </a:lnTo>
                  <a:lnTo>
                    <a:pt x="9907" y="4430"/>
                  </a:lnTo>
                  <a:lnTo>
                    <a:pt x="9907" y="4215"/>
                  </a:lnTo>
                  <a:close/>
                  <a:moveTo>
                    <a:pt x="10574" y="4692"/>
                  </a:moveTo>
                  <a:lnTo>
                    <a:pt x="10859" y="4906"/>
                  </a:lnTo>
                  <a:lnTo>
                    <a:pt x="10859" y="5120"/>
                  </a:lnTo>
                  <a:lnTo>
                    <a:pt x="10574" y="4906"/>
                  </a:lnTo>
                  <a:lnTo>
                    <a:pt x="10574" y="4692"/>
                  </a:lnTo>
                  <a:close/>
                  <a:moveTo>
                    <a:pt x="11240" y="5168"/>
                  </a:moveTo>
                  <a:lnTo>
                    <a:pt x="11526" y="5382"/>
                  </a:lnTo>
                  <a:lnTo>
                    <a:pt x="11526" y="5596"/>
                  </a:lnTo>
                  <a:lnTo>
                    <a:pt x="11240" y="5382"/>
                  </a:lnTo>
                  <a:lnTo>
                    <a:pt x="11240" y="5168"/>
                  </a:lnTo>
                  <a:close/>
                  <a:moveTo>
                    <a:pt x="1667" y="5739"/>
                  </a:moveTo>
                  <a:cubicBezTo>
                    <a:pt x="1691" y="5739"/>
                    <a:pt x="1715" y="5763"/>
                    <a:pt x="1715" y="5811"/>
                  </a:cubicBezTo>
                  <a:lnTo>
                    <a:pt x="1715" y="7025"/>
                  </a:lnTo>
                  <a:cubicBezTo>
                    <a:pt x="1715" y="7049"/>
                    <a:pt x="1691" y="7073"/>
                    <a:pt x="1667" y="7073"/>
                  </a:cubicBezTo>
                  <a:lnTo>
                    <a:pt x="381" y="7073"/>
                  </a:lnTo>
                  <a:lnTo>
                    <a:pt x="381" y="6549"/>
                  </a:lnTo>
                  <a:cubicBezTo>
                    <a:pt x="381" y="6501"/>
                    <a:pt x="405" y="6454"/>
                    <a:pt x="429" y="6406"/>
                  </a:cubicBezTo>
                  <a:lnTo>
                    <a:pt x="953" y="5739"/>
                  </a:lnTo>
                  <a:close/>
                  <a:moveTo>
                    <a:pt x="6859" y="5144"/>
                  </a:moveTo>
                  <a:lnTo>
                    <a:pt x="7621" y="5692"/>
                  </a:lnTo>
                  <a:lnTo>
                    <a:pt x="7621" y="7073"/>
                  </a:lnTo>
                  <a:lnTo>
                    <a:pt x="6859" y="7073"/>
                  </a:lnTo>
                  <a:lnTo>
                    <a:pt x="6859" y="5144"/>
                  </a:lnTo>
                  <a:close/>
                  <a:moveTo>
                    <a:pt x="6692" y="2548"/>
                  </a:moveTo>
                  <a:lnTo>
                    <a:pt x="12145" y="6501"/>
                  </a:lnTo>
                  <a:lnTo>
                    <a:pt x="12145" y="7311"/>
                  </a:lnTo>
                  <a:lnTo>
                    <a:pt x="6692" y="3358"/>
                  </a:lnTo>
                  <a:lnTo>
                    <a:pt x="6692" y="2548"/>
                  </a:lnTo>
                  <a:close/>
                  <a:moveTo>
                    <a:pt x="5215" y="3953"/>
                  </a:moveTo>
                  <a:lnTo>
                    <a:pt x="6478" y="4882"/>
                  </a:lnTo>
                  <a:lnTo>
                    <a:pt x="6478" y="7073"/>
                  </a:lnTo>
                  <a:lnTo>
                    <a:pt x="6287" y="7073"/>
                  </a:lnTo>
                  <a:cubicBezTo>
                    <a:pt x="6097" y="7073"/>
                    <a:pt x="5930" y="7240"/>
                    <a:pt x="5930" y="7430"/>
                  </a:cubicBezTo>
                  <a:lnTo>
                    <a:pt x="5930" y="7716"/>
                  </a:lnTo>
                  <a:lnTo>
                    <a:pt x="4501" y="7716"/>
                  </a:lnTo>
                  <a:lnTo>
                    <a:pt x="4501" y="4572"/>
                  </a:lnTo>
                  <a:lnTo>
                    <a:pt x="4691" y="4572"/>
                  </a:lnTo>
                  <a:cubicBezTo>
                    <a:pt x="4858" y="4572"/>
                    <a:pt x="4977" y="4453"/>
                    <a:pt x="4977" y="4287"/>
                  </a:cubicBezTo>
                  <a:lnTo>
                    <a:pt x="4977" y="3953"/>
                  </a:lnTo>
                  <a:close/>
                  <a:moveTo>
                    <a:pt x="8168" y="7430"/>
                  </a:moveTo>
                  <a:lnTo>
                    <a:pt x="8168" y="7716"/>
                  </a:lnTo>
                  <a:lnTo>
                    <a:pt x="6287" y="7716"/>
                  </a:lnTo>
                  <a:lnTo>
                    <a:pt x="6287" y="7430"/>
                  </a:lnTo>
                  <a:close/>
                  <a:moveTo>
                    <a:pt x="6620" y="3763"/>
                  </a:moveTo>
                  <a:lnTo>
                    <a:pt x="12145" y="7764"/>
                  </a:lnTo>
                  <a:lnTo>
                    <a:pt x="12145" y="8526"/>
                  </a:lnTo>
                  <a:lnTo>
                    <a:pt x="9883" y="6906"/>
                  </a:lnTo>
                  <a:cubicBezTo>
                    <a:pt x="9853" y="6876"/>
                    <a:pt x="9815" y="6863"/>
                    <a:pt x="9777" y="6863"/>
                  </a:cubicBezTo>
                  <a:cubicBezTo>
                    <a:pt x="9724" y="6863"/>
                    <a:pt x="9673" y="6889"/>
                    <a:pt x="9645" y="6930"/>
                  </a:cubicBezTo>
                  <a:cubicBezTo>
                    <a:pt x="9573" y="7025"/>
                    <a:pt x="9597" y="7144"/>
                    <a:pt x="9669" y="7192"/>
                  </a:cubicBezTo>
                  <a:lnTo>
                    <a:pt x="10383" y="7716"/>
                  </a:lnTo>
                  <a:lnTo>
                    <a:pt x="8549" y="7716"/>
                  </a:lnTo>
                  <a:lnTo>
                    <a:pt x="8549" y="7430"/>
                  </a:lnTo>
                  <a:cubicBezTo>
                    <a:pt x="8549" y="7240"/>
                    <a:pt x="8383" y="7073"/>
                    <a:pt x="8168" y="7073"/>
                  </a:cubicBezTo>
                  <a:lnTo>
                    <a:pt x="7978" y="7073"/>
                  </a:lnTo>
                  <a:lnTo>
                    <a:pt x="7978" y="5954"/>
                  </a:lnTo>
                  <a:lnTo>
                    <a:pt x="8954" y="6668"/>
                  </a:lnTo>
                  <a:cubicBezTo>
                    <a:pt x="8978" y="6692"/>
                    <a:pt x="9026" y="6692"/>
                    <a:pt x="9050" y="6692"/>
                  </a:cubicBezTo>
                  <a:cubicBezTo>
                    <a:pt x="9097" y="6692"/>
                    <a:pt x="9169" y="6668"/>
                    <a:pt x="9192" y="6620"/>
                  </a:cubicBezTo>
                  <a:cubicBezTo>
                    <a:pt x="9264" y="6549"/>
                    <a:pt x="9240" y="6430"/>
                    <a:pt x="9169" y="6359"/>
                  </a:cubicBezTo>
                  <a:lnTo>
                    <a:pt x="5835" y="3953"/>
                  </a:lnTo>
                  <a:lnTo>
                    <a:pt x="6287" y="3953"/>
                  </a:lnTo>
                  <a:cubicBezTo>
                    <a:pt x="6430" y="3953"/>
                    <a:pt x="6549" y="3882"/>
                    <a:pt x="6620" y="3763"/>
                  </a:cubicBezTo>
                  <a:close/>
                  <a:moveTo>
                    <a:pt x="10764" y="8073"/>
                  </a:moveTo>
                  <a:lnTo>
                    <a:pt x="10764" y="8526"/>
                  </a:lnTo>
                  <a:cubicBezTo>
                    <a:pt x="10764" y="8645"/>
                    <a:pt x="10669" y="8740"/>
                    <a:pt x="10550" y="8740"/>
                  </a:cubicBezTo>
                  <a:lnTo>
                    <a:pt x="10502" y="8740"/>
                  </a:lnTo>
                  <a:cubicBezTo>
                    <a:pt x="10383" y="8430"/>
                    <a:pt x="10097" y="8240"/>
                    <a:pt x="9764" y="8240"/>
                  </a:cubicBezTo>
                  <a:cubicBezTo>
                    <a:pt x="9407" y="8240"/>
                    <a:pt x="9121" y="8430"/>
                    <a:pt x="9002" y="8740"/>
                  </a:cubicBezTo>
                  <a:lnTo>
                    <a:pt x="8764" y="8740"/>
                  </a:lnTo>
                  <a:cubicBezTo>
                    <a:pt x="8645" y="8430"/>
                    <a:pt x="8359" y="8240"/>
                    <a:pt x="8002" y="8240"/>
                  </a:cubicBezTo>
                  <a:cubicBezTo>
                    <a:pt x="7668" y="8240"/>
                    <a:pt x="7383" y="8430"/>
                    <a:pt x="7263" y="8740"/>
                  </a:cubicBezTo>
                  <a:lnTo>
                    <a:pt x="5692" y="8740"/>
                  </a:lnTo>
                  <a:cubicBezTo>
                    <a:pt x="5573" y="8430"/>
                    <a:pt x="5287" y="8240"/>
                    <a:pt x="4930" y="8240"/>
                  </a:cubicBezTo>
                  <a:cubicBezTo>
                    <a:pt x="4596" y="8240"/>
                    <a:pt x="4287" y="8430"/>
                    <a:pt x="4168" y="8740"/>
                  </a:cubicBezTo>
                  <a:lnTo>
                    <a:pt x="3525" y="8740"/>
                  </a:lnTo>
                  <a:lnTo>
                    <a:pt x="3525" y="8073"/>
                  </a:lnTo>
                  <a:close/>
                  <a:moveTo>
                    <a:pt x="1905" y="8597"/>
                  </a:moveTo>
                  <a:cubicBezTo>
                    <a:pt x="2143" y="8597"/>
                    <a:pt x="2358" y="8788"/>
                    <a:pt x="2358" y="9050"/>
                  </a:cubicBezTo>
                  <a:cubicBezTo>
                    <a:pt x="2358" y="9288"/>
                    <a:pt x="2143" y="9478"/>
                    <a:pt x="1905" y="9478"/>
                  </a:cubicBezTo>
                  <a:cubicBezTo>
                    <a:pt x="1667" y="9478"/>
                    <a:pt x="1453" y="9288"/>
                    <a:pt x="1453" y="9050"/>
                  </a:cubicBezTo>
                  <a:cubicBezTo>
                    <a:pt x="1453" y="8788"/>
                    <a:pt x="1667" y="8597"/>
                    <a:pt x="1905" y="8597"/>
                  </a:cubicBezTo>
                  <a:close/>
                  <a:moveTo>
                    <a:pt x="4930" y="8597"/>
                  </a:moveTo>
                  <a:cubicBezTo>
                    <a:pt x="5168" y="8597"/>
                    <a:pt x="5382" y="8788"/>
                    <a:pt x="5382" y="9050"/>
                  </a:cubicBezTo>
                  <a:cubicBezTo>
                    <a:pt x="5382" y="9288"/>
                    <a:pt x="5168" y="9478"/>
                    <a:pt x="4930" y="9478"/>
                  </a:cubicBezTo>
                  <a:cubicBezTo>
                    <a:pt x="4691" y="9478"/>
                    <a:pt x="4477" y="9288"/>
                    <a:pt x="4477" y="9050"/>
                  </a:cubicBezTo>
                  <a:cubicBezTo>
                    <a:pt x="4477" y="8788"/>
                    <a:pt x="4691" y="8597"/>
                    <a:pt x="4930" y="8597"/>
                  </a:cubicBezTo>
                  <a:close/>
                  <a:moveTo>
                    <a:pt x="8002" y="8597"/>
                  </a:moveTo>
                  <a:cubicBezTo>
                    <a:pt x="8264" y="8597"/>
                    <a:pt x="8454" y="8788"/>
                    <a:pt x="8454" y="9050"/>
                  </a:cubicBezTo>
                  <a:cubicBezTo>
                    <a:pt x="8454" y="9288"/>
                    <a:pt x="8264" y="9478"/>
                    <a:pt x="8002" y="9478"/>
                  </a:cubicBezTo>
                  <a:cubicBezTo>
                    <a:pt x="7764" y="9478"/>
                    <a:pt x="7573" y="9288"/>
                    <a:pt x="7573" y="9050"/>
                  </a:cubicBezTo>
                  <a:cubicBezTo>
                    <a:pt x="7573" y="8788"/>
                    <a:pt x="7764" y="8597"/>
                    <a:pt x="8002" y="8597"/>
                  </a:cubicBezTo>
                  <a:close/>
                  <a:moveTo>
                    <a:pt x="9764" y="8597"/>
                  </a:moveTo>
                  <a:cubicBezTo>
                    <a:pt x="10002" y="8597"/>
                    <a:pt x="10193" y="8788"/>
                    <a:pt x="10193" y="9050"/>
                  </a:cubicBezTo>
                  <a:cubicBezTo>
                    <a:pt x="10193" y="9288"/>
                    <a:pt x="10002" y="9478"/>
                    <a:pt x="9764" y="9478"/>
                  </a:cubicBezTo>
                  <a:cubicBezTo>
                    <a:pt x="9502" y="9478"/>
                    <a:pt x="9311" y="9288"/>
                    <a:pt x="9311" y="9050"/>
                  </a:cubicBezTo>
                  <a:cubicBezTo>
                    <a:pt x="9311" y="8788"/>
                    <a:pt x="9502" y="8597"/>
                    <a:pt x="9764" y="8597"/>
                  </a:cubicBezTo>
                  <a:close/>
                  <a:moveTo>
                    <a:pt x="2381" y="0"/>
                  </a:moveTo>
                  <a:cubicBezTo>
                    <a:pt x="2286" y="0"/>
                    <a:pt x="2215" y="95"/>
                    <a:pt x="2215" y="191"/>
                  </a:cubicBezTo>
                  <a:cubicBezTo>
                    <a:pt x="2215" y="286"/>
                    <a:pt x="2286" y="381"/>
                    <a:pt x="2381" y="381"/>
                  </a:cubicBezTo>
                  <a:lnTo>
                    <a:pt x="2596" y="381"/>
                  </a:lnTo>
                  <a:lnTo>
                    <a:pt x="2596" y="572"/>
                  </a:lnTo>
                  <a:lnTo>
                    <a:pt x="2358" y="572"/>
                  </a:lnTo>
                  <a:cubicBezTo>
                    <a:pt x="2191" y="572"/>
                    <a:pt x="2024" y="691"/>
                    <a:pt x="1977" y="857"/>
                  </a:cubicBezTo>
                  <a:lnTo>
                    <a:pt x="1834" y="857"/>
                  </a:lnTo>
                  <a:lnTo>
                    <a:pt x="1834" y="786"/>
                  </a:lnTo>
                  <a:cubicBezTo>
                    <a:pt x="1834" y="691"/>
                    <a:pt x="1738" y="619"/>
                    <a:pt x="1643" y="619"/>
                  </a:cubicBezTo>
                  <a:cubicBezTo>
                    <a:pt x="1548" y="619"/>
                    <a:pt x="1477" y="691"/>
                    <a:pt x="1477" y="786"/>
                  </a:cubicBezTo>
                  <a:lnTo>
                    <a:pt x="1477" y="857"/>
                  </a:lnTo>
                  <a:lnTo>
                    <a:pt x="1286" y="857"/>
                  </a:lnTo>
                  <a:lnTo>
                    <a:pt x="1286" y="786"/>
                  </a:lnTo>
                  <a:cubicBezTo>
                    <a:pt x="1286" y="691"/>
                    <a:pt x="1215" y="619"/>
                    <a:pt x="1095" y="619"/>
                  </a:cubicBezTo>
                  <a:cubicBezTo>
                    <a:pt x="1000" y="619"/>
                    <a:pt x="929" y="691"/>
                    <a:pt x="929" y="786"/>
                  </a:cubicBezTo>
                  <a:lnTo>
                    <a:pt x="929" y="857"/>
                  </a:lnTo>
                  <a:lnTo>
                    <a:pt x="619" y="857"/>
                  </a:lnTo>
                  <a:cubicBezTo>
                    <a:pt x="524" y="857"/>
                    <a:pt x="429" y="929"/>
                    <a:pt x="429" y="1024"/>
                  </a:cubicBezTo>
                  <a:lnTo>
                    <a:pt x="429" y="3501"/>
                  </a:lnTo>
                  <a:cubicBezTo>
                    <a:pt x="429" y="3596"/>
                    <a:pt x="524" y="3691"/>
                    <a:pt x="619" y="3691"/>
                  </a:cubicBezTo>
                  <a:lnTo>
                    <a:pt x="929" y="3691"/>
                  </a:lnTo>
                  <a:lnTo>
                    <a:pt x="929" y="3739"/>
                  </a:lnTo>
                  <a:cubicBezTo>
                    <a:pt x="929" y="3834"/>
                    <a:pt x="1000" y="3929"/>
                    <a:pt x="1095" y="3929"/>
                  </a:cubicBezTo>
                  <a:cubicBezTo>
                    <a:pt x="1215" y="3929"/>
                    <a:pt x="1286" y="3834"/>
                    <a:pt x="1286" y="3739"/>
                  </a:cubicBezTo>
                  <a:lnTo>
                    <a:pt x="1286" y="3691"/>
                  </a:lnTo>
                  <a:lnTo>
                    <a:pt x="1477" y="3691"/>
                  </a:lnTo>
                  <a:lnTo>
                    <a:pt x="1477" y="3739"/>
                  </a:lnTo>
                  <a:cubicBezTo>
                    <a:pt x="1477" y="3834"/>
                    <a:pt x="1548" y="3929"/>
                    <a:pt x="1643" y="3929"/>
                  </a:cubicBezTo>
                  <a:cubicBezTo>
                    <a:pt x="1738" y="3929"/>
                    <a:pt x="1834" y="3834"/>
                    <a:pt x="1834" y="3739"/>
                  </a:cubicBezTo>
                  <a:lnTo>
                    <a:pt x="1834" y="3691"/>
                  </a:lnTo>
                  <a:lnTo>
                    <a:pt x="1977" y="3691"/>
                  </a:lnTo>
                  <a:cubicBezTo>
                    <a:pt x="2024" y="3834"/>
                    <a:pt x="2191" y="3953"/>
                    <a:pt x="2358" y="3953"/>
                  </a:cubicBezTo>
                  <a:lnTo>
                    <a:pt x="2620" y="3953"/>
                  </a:lnTo>
                  <a:cubicBezTo>
                    <a:pt x="2715" y="3953"/>
                    <a:pt x="2810" y="3882"/>
                    <a:pt x="2810" y="3787"/>
                  </a:cubicBezTo>
                  <a:cubicBezTo>
                    <a:pt x="2810" y="3668"/>
                    <a:pt x="2715" y="3596"/>
                    <a:pt x="2620" y="3596"/>
                  </a:cubicBezTo>
                  <a:lnTo>
                    <a:pt x="2358" y="3596"/>
                  </a:lnTo>
                  <a:cubicBezTo>
                    <a:pt x="2334" y="3596"/>
                    <a:pt x="2310" y="3572"/>
                    <a:pt x="2310" y="3548"/>
                  </a:cubicBezTo>
                  <a:lnTo>
                    <a:pt x="2310" y="976"/>
                  </a:lnTo>
                  <a:cubicBezTo>
                    <a:pt x="2310" y="953"/>
                    <a:pt x="2334" y="929"/>
                    <a:pt x="2358" y="929"/>
                  </a:cubicBezTo>
                  <a:lnTo>
                    <a:pt x="6287" y="929"/>
                  </a:lnTo>
                  <a:cubicBezTo>
                    <a:pt x="6311" y="929"/>
                    <a:pt x="6311" y="953"/>
                    <a:pt x="6311" y="976"/>
                  </a:cubicBezTo>
                  <a:lnTo>
                    <a:pt x="6311" y="3548"/>
                  </a:lnTo>
                  <a:cubicBezTo>
                    <a:pt x="6311" y="3572"/>
                    <a:pt x="6311" y="3596"/>
                    <a:pt x="6287" y="3596"/>
                  </a:cubicBezTo>
                  <a:lnTo>
                    <a:pt x="3358" y="3596"/>
                  </a:lnTo>
                  <a:cubicBezTo>
                    <a:pt x="3263" y="3596"/>
                    <a:pt x="3167" y="3668"/>
                    <a:pt x="3167" y="3787"/>
                  </a:cubicBezTo>
                  <a:cubicBezTo>
                    <a:pt x="3167" y="3882"/>
                    <a:pt x="3263" y="3953"/>
                    <a:pt x="3358" y="3953"/>
                  </a:cubicBezTo>
                  <a:lnTo>
                    <a:pt x="3667" y="3953"/>
                  </a:lnTo>
                  <a:lnTo>
                    <a:pt x="3667" y="4287"/>
                  </a:lnTo>
                  <a:cubicBezTo>
                    <a:pt x="3667" y="4453"/>
                    <a:pt x="3787" y="4572"/>
                    <a:pt x="3953" y="4572"/>
                  </a:cubicBezTo>
                  <a:lnTo>
                    <a:pt x="4144" y="4572"/>
                  </a:lnTo>
                  <a:lnTo>
                    <a:pt x="4144" y="7716"/>
                  </a:lnTo>
                  <a:lnTo>
                    <a:pt x="3525" y="7716"/>
                  </a:lnTo>
                  <a:lnTo>
                    <a:pt x="3525" y="5287"/>
                  </a:lnTo>
                  <a:cubicBezTo>
                    <a:pt x="3525" y="5025"/>
                    <a:pt x="3310" y="4834"/>
                    <a:pt x="3072" y="4834"/>
                  </a:cubicBezTo>
                  <a:lnTo>
                    <a:pt x="1500" y="4834"/>
                  </a:lnTo>
                  <a:cubicBezTo>
                    <a:pt x="1310" y="4834"/>
                    <a:pt x="1167" y="4906"/>
                    <a:pt x="1048" y="5049"/>
                  </a:cubicBezTo>
                  <a:lnTo>
                    <a:pt x="143" y="6192"/>
                  </a:lnTo>
                  <a:cubicBezTo>
                    <a:pt x="48" y="6287"/>
                    <a:pt x="0" y="6406"/>
                    <a:pt x="0" y="6549"/>
                  </a:cubicBezTo>
                  <a:lnTo>
                    <a:pt x="0" y="8216"/>
                  </a:lnTo>
                  <a:cubicBezTo>
                    <a:pt x="0" y="8335"/>
                    <a:pt x="95" y="8407"/>
                    <a:pt x="191" y="8407"/>
                  </a:cubicBezTo>
                  <a:cubicBezTo>
                    <a:pt x="286" y="8407"/>
                    <a:pt x="381" y="8335"/>
                    <a:pt x="381" y="8216"/>
                  </a:cubicBezTo>
                  <a:lnTo>
                    <a:pt x="381" y="7430"/>
                  </a:lnTo>
                  <a:lnTo>
                    <a:pt x="1667" y="7430"/>
                  </a:lnTo>
                  <a:cubicBezTo>
                    <a:pt x="1905" y="7430"/>
                    <a:pt x="2096" y="7240"/>
                    <a:pt x="2096" y="7025"/>
                  </a:cubicBezTo>
                  <a:lnTo>
                    <a:pt x="2096" y="5811"/>
                  </a:lnTo>
                  <a:cubicBezTo>
                    <a:pt x="2096" y="5573"/>
                    <a:pt x="1905" y="5382"/>
                    <a:pt x="1667" y="5382"/>
                  </a:cubicBezTo>
                  <a:lnTo>
                    <a:pt x="1262" y="5382"/>
                  </a:lnTo>
                  <a:lnTo>
                    <a:pt x="1334" y="5287"/>
                  </a:lnTo>
                  <a:cubicBezTo>
                    <a:pt x="1381" y="5239"/>
                    <a:pt x="1429" y="5215"/>
                    <a:pt x="1500" y="5215"/>
                  </a:cubicBezTo>
                  <a:lnTo>
                    <a:pt x="3072" y="5215"/>
                  </a:lnTo>
                  <a:cubicBezTo>
                    <a:pt x="3120" y="5215"/>
                    <a:pt x="3144" y="5239"/>
                    <a:pt x="3144" y="5287"/>
                  </a:cubicBezTo>
                  <a:lnTo>
                    <a:pt x="3144" y="8740"/>
                  </a:lnTo>
                  <a:lnTo>
                    <a:pt x="2667" y="8740"/>
                  </a:lnTo>
                  <a:cubicBezTo>
                    <a:pt x="2548" y="8430"/>
                    <a:pt x="2239" y="8240"/>
                    <a:pt x="1905" y="8240"/>
                  </a:cubicBezTo>
                  <a:cubicBezTo>
                    <a:pt x="1572" y="8240"/>
                    <a:pt x="1262" y="8430"/>
                    <a:pt x="1143" y="8740"/>
                  </a:cubicBezTo>
                  <a:lnTo>
                    <a:pt x="524" y="8740"/>
                  </a:lnTo>
                  <a:cubicBezTo>
                    <a:pt x="508" y="8736"/>
                    <a:pt x="491" y="8734"/>
                    <a:pt x="475" y="8734"/>
                  </a:cubicBezTo>
                  <a:cubicBezTo>
                    <a:pt x="398" y="8734"/>
                    <a:pt x="329" y="8780"/>
                    <a:pt x="310" y="8859"/>
                  </a:cubicBezTo>
                  <a:cubicBezTo>
                    <a:pt x="286" y="8954"/>
                    <a:pt x="333" y="9073"/>
                    <a:pt x="429" y="9097"/>
                  </a:cubicBezTo>
                  <a:lnTo>
                    <a:pt x="1095" y="9097"/>
                  </a:lnTo>
                  <a:cubicBezTo>
                    <a:pt x="1119" y="9526"/>
                    <a:pt x="1477" y="9859"/>
                    <a:pt x="1905" y="9859"/>
                  </a:cubicBezTo>
                  <a:cubicBezTo>
                    <a:pt x="2334" y="9859"/>
                    <a:pt x="2691" y="9526"/>
                    <a:pt x="2715" y="9097"/>
                  </a:cubicBezTo>
                  <a:lnTo>
                    <a:pt x="4120" y="9097"/>
                  </a:lnTo>
                  <a:cubicBezTo>
                    <a:pt x="4168" y="9526"/>
                    <a:pt x="4501" y="9859"/>
                    <a:pt x="4930" y="9859"/>
                  </a:cubicBezTo>
                  <a:cubicBezTo>
                    <a:pt x="5358" y="9859"/>
                    <a:pt x="5715" y="9526"/>
                    <a:pt x="5739" y="9097"/>
                  </a:cubicBezTo>
                  <a:lnTo>
                    <a:pt x="7192" y="9097"/>
                  </a:lnTo>
                  <a:cubicBezTo>
                    <a:pt x="7240" y="9526"/>
                    <a:pt x="7597" y="9859"/>
                    <a:pt x="8002" y="9859"/>
                  </a:cubicBezTo>
                  <a:cubicBezTo>
                    <a:pt x="8430" y="9859"/>
                    <a:pt x="8788" y="9526"/>
                    <a:pt x="8811" y="9097"/>
                  </a:cubicBezTo>
                  <a:lnTo>
                    <a:pt x="8954" y="9097"/>
                  </a:lnTo>
                  <a:cubicBezTo>
                    <a:pt x="8978" y="9526"/>
                    <a:pt x="9335" y="9859"/>
                    <a:pt x="9764" y="9859"/>
                  </a:cubicBezTo>
                  <a:cubicBezTo>
                    <a:pt x="10193" y="9859"/>
                    <a:pt x="10526" y="9526"/>
                    <a:pt x="10574" y="9097"/>
                  </a:cubicBezTo>
                  <a:cubicBezTo>
                    <a:pt x="10883" y="9097"/>
                    <a:pt x="11121" y="8835"/>
                    <a:pt x="11121" y="8526"/>
                  </a:cubicBezTo>
                  <a:lnTo>
                    <a:pt x="11121" y="8240"/>
                  </a:lnTo>
                  <a:lnTo>
                    <a:pt x="12217" y="9050"/>
                  </a:lnTo>
                  <a:cubicBezTo>
                    <a:pt x="12264" y="9073"/>
                    <a:pt x="12288" y="9073"/>
                    <a:pt x="12336" y="9073"/>
                  </a:cubicBezTo>
                  <a:cubicBezTo>
                    <a:pt x="12360" y="9073"/>
                    <a:pt x="12384" y="9073"/>
                    <a:pt x="12407" y="9050"/>
                  </a:cubicBezTo>
                  <a:cubicBezTo>
                    <a:pt x="12479" y="9026"/>
                    <a:pt x="12503" y="8954"/>
                    <a:pt x="12503" y="8883"/>
                  </a:cubicBezTo>
                  <a:lnTo>
                    <a:pt x="12503" y="6406"/>
                  </a:lnTo>
                  <a:cubicBezTo>
                    <a:pt x="12503" y="6359"/>
                    <a:pt x="12479" y="6287"/>
                    <a:pt x="12431" y="6263"/>
                  </a:cubicBezTo>
                  <a:lnTo>
                    <a:pt x="11883" y="5858"/>
                  </a:lnTo>
                  <a:lnTo>
                    <a:pt x="11883" y="5644"/>
                  </a:lnTo>
                  <a:lnTo>
                    <a:pt x="11979" y="5716"/>
                  </a:lnTo>
                  <a:cubicBezTo>
                    <a:pt x="12003" y="5739"/>
                    <a:pt x="12050" y="5739"/>
                    <a:pt x="12098" y="5739"/>
                  </a:cubicBezTo>
                  <a:cubicBezTo>
                    <a:pt x="12145" y="5739"/>
                    <a:pt x="12193" y="5716"/>
                    <a:pt x="12241" y="5668"/>
                  </a:cubicBezTo>
                  <a:cubicBezTo>
                    <a:pt x="12288" y="5596"/>
                    <a:pt x="12288" y="5477"/>
                    <a:pt x="12193" y="5430"/>
                  </a:cubicBezTo>
                  <a:lnTo>
                    <a:pt x="7073" y="1715"/>
                  </a:lnTo>
                  <a:cubicBezTo>
                    <a:pt x="7043" y="1685"/>
                    <a:pt x="7005" y="1672"/>
                    <a:pt x="6965" y="1672"/>
                  </a:cubicBezTo>
                  <a:cubicBezTo>
                    <a:pt x="6910" y="1672"/>
                    <a:pt x="6852" y="1697"/>
                    <a:pt x="6811" y="1739"/>
                  </a:cubicBezTo>
                  <a:cubicBezTo>
                    <a:pt x="6763" y="1834"/>
                    <a:pt x="6787" y="1953"/>
                    <a:pt x="6859" y="2001"/>
                  </a:cubicBezTo>
                  <a:lnTo>
                    <a:pt x="6906" y="2048"/>
                  </a:lnTo>
                  <a:lnTo>
                    <a:pt x="6906" y="2262"/>
                  </a:lnTo>
                  <a:lnTo>
                    <a:pt x="6692" y="2096"/>
                  </a:lnTo>
                  <a:lnTo>
                    <a:pt x="6692" y="976"/>
                  </a:lnTo>
                  <a:cubicBezTo>
                    <a:pt x="6692" y="762"/>
                    <a:pt x="6501" y="572"/>
                    <a:pt x="6287" y="572"/>
                  </a:cubicBezTo>
                  <a:lnTo>
                    <a:pt x="6049" y="572"/>
                  </a:lnTo>
                  <a:lnTo>
                    <a:pt x="6049" y="381"/>
                  </a:lnTo>
                  <a:lnTo>
                    <a:pt x="6263" y="381"/>
                  </a:lnTo>
                  <a:cubicBezTo>
                    <a:pt x="6358" y="381"/>
                    <a:pt x="6430" y="286"/>
                    <a:pt x="6430" y="191"/>
                  </a:cubicBezTo>
                  <a:cubicBezTo>
                    <a:pt x="6430" y="95"/>
                    <a:pt x="6358" y="0"/>
                    <a:pt x="6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灯片编号占位符 3">
            <a:extLst>
              <a:ext uri="{FF2B5EF4-FFF2-40B4-BE49-F238E27FC236}">
                <a16:creationId xmlns:a16="http://schemas.microsoft.com/office/drawing/2014/main" id="{F0E77E3E-85CC-EE78-0AAB-D63014B3DB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grpSp>
        <p:nvGrpSpPr>
          <p:cNvPr id="12" name="Google Shape;971;p66">
            <a:extLst>
              <a:ext uri="{FF2B5EF4-FFF2-40B4-BE49-F238E27FC236}">
                <a16:creationId xmlns:a16="http://schemas.microsoft.com/office/drawing/2014/main" id="{18393464-8034-10D8-8894-9A1CEC0E114B}"/>
              </a:ext>
            </a:extLst>
          </p:cNvPr>
          <p:cNvGrpSpPr/>
          <p:nvPr/>
        </p:nvGrpSpPr>
        <p:grpSpPr>
          <a:xfrm>
            <a:off x="289193" y="1194749"/>
            <a:ext cx="429509" cy="338716"/>
            <a:chOff x="1993346" y="2131754"/>
            <a:chExt cx="429509" cy="338716"/>
          </a:xfrm>
        </p:grpSpPr>
        <p:sp>
          <p:nvSpPr>
            <p:cNvPr id="13" name="Google Shape;972;p66">
              <a:extLst>
                <a:ext uri="{FF2B5EF4-FFF2-40B4-BE49-F238E27FC236}">
                  <a16:creationId xmlns:a16="http://schemas.microsoft.com/office/drawing/2014/main" id="{676E07C4-1DCB-D35A-17DB-1F5ED61FE026}"/>
                </a:ext>
              </a:extLst>
            </p:cNvPr>
            <p:cNvSpPr/>
            <p:nvPr/>
          </p:nvSpPr>
          <p:spPr>
            <a:xfrm>
              <a:off x="2107877" y="2184932"/>
              <a:ext cx="67090" cy="12298"/>
            </a:xfrm>
            <a:custGeom>
              <a:avLst/>
              <a:gdLst/>
              <a:ahLst/>
              <a:cxnLst/>
              <a:rect l="l" t="t" r="r" b="b"/>
              <a:pathLst>
                <a:path w="1953" h="358" extrusionOk="0">
                  <a:moveTo>
                    <a:pt x="191" y="0"/>
                  </a:moveTo>
                  <a:cubicBezTo>
                    <a:pt x="95" y="0"/>
                    <a:pt x="0" y="71"/>
                    <a:pt x="0" y="167"/>
                  </a:cubicBezTo>
                  <a:cubicBezTo>
                    <a:pt x="0" y="286"/>
                    <a:pt x="95" y="357"/>
                    <a:pt x="191" y="357"/>
                  </a:cubicBezTo>
                  <a:lnTo>
                    <a:pt x="1786" y="357"/>
                  </a:lnTo>
                  <a:cubicBezTo>
                    <a:pt x="1881" y="357"/>
                    <a:pt x="1953" y="286"/>
                    <a:pt x="1953" y="167"/>
                  </a:cubicBezTo>
                  <a:cubicBezTo>
                    <a:pt x="1953" y="71"/>
                    <a:pt x="1881"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73;p66">
              <a:extLst>
                <a:ext uri="{FF2B5EF4-FFF2-40B4-BE49-F238E27FC236}">
                  <a16:creationId xmlns:a16="http://schemas.microsoft.com/office/drawing/2014/main" id="{37407320-7539-43B7-7FC3-867E2DB060E6}"/>
                </a:ext>
              </a:extLst>
            </p:cNvPr>
            <p:cNvSpPr/>
            <p:nvPr/>
          </p:nvSpPr>
          <p:spPr>
            <a:xfrm>
              <a:off x="2052226" y="2391906"/>
              <a:ext cx="18035" cy="13123"/>
            </a:xfrm>
            <a:custGeom>
              <a:avLst/>
              <a:gdLst/>
              <a:ahLst/>
              <a:cxnLst/>
              <a:rect l="l" t="t" r="r" b="b"/>
              <a:pathLst>
                <a:path w="525" h="382" extrusionOk="0">
                  <a:moveTo>
                    <a:pt x="191" y="0"/>
                  </a:moveTo>
                  <a:cubicBezTo>
                    <a:pt x="96" y="0"/>
                    <a:pt x="1" y="95"/>
                    <a:pt x="1" y="191"/>
                  </a:cubicBezTo>
                  <a:cubicBezTo>
                    <a:pt x="1" y="286"/>
                    <a:pt x="96" y="381"/>
                    <a:pt x="191" y="381"/>
                  </a:cubicBezTo>
                  <a:lnTo>
                    <a:pt x="334" y="381"/>
                  </a:lnTo>
                  <a:cubicBezTo>
                    <a:pt x="453" y="381"/>
                    <a:pt x="525" y="286"/>
                    <a:pt x="525" y="191"/>
                  </a:cubicBezTo>
                  <a:cubicBezTo>
                    <a:pt x="525" y="95"/>
                    <a:pt x="453"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74;p66">
              <a:extLst>
                <a:ext uri="{FF2B5EF4-FFF2-40B4-BE49-F238E27FC236}">
                  <a16:creationId xmlns:a16="http://schemas.microsoft.com/office/drawing/2014/main" id="{07C2364D-D2BA-1C04-3BBA-DDDE0BD986ED}"/>
                </a:ext>
              </a:extLst>
            </p:cNvPr>
            <p:cNvSpPr/>
            <p:nvPr/>
          </p:nvSpPr>
          <p:spPr>
            <a:xfrm>
              <a:off x="1993346" y="2131754"/>
              <a:ext cx="429509" cy="338716"/>
            </a:xfrm>
            <a:custGeom>
              <a:avLst/>
              <a:gdLst/>
              <a:ahLst/>
              <a:cxnLst/>
              <a:rect l="l" t="t" r="r" b="b"/>
              <a:pathLst>
                <a:path w="12503" h="9860" extrusionOk="0">
                  <a:moveTo>
                    <a:pt x="3620" y="381"/>
                  </a:moveTo>
                  <a:lnTo>
                    <a:pt x="3620" y="572"/>
                  </a:lnTo>
                  <a:lnTo>
                    <a:pt x="2953" y="572"/>
                  </a:lnTo>
                  <a:lnTo>
                    <a:pt x="2953" y="381"/>
                  </a:lnTo>
                  <a:close/>
                  <a:moveTo>
                    <a:pt x="4644" y="381"/>
                  </a:moveTo>
                  <a:lnTo>
                    <a:pt x="4644" y="572"/>
                  </a:lnTo>
                  <a:lnTo>
                    <a:pt x="3977" y="572"/>
                  </a:lnTo>
                  <a:lnTo>
                    <a:pt x="3977" y="381"/>
                  </a:lnTo>
                  <a:close/>
                  <a:moveTo>
                    <a:pt x="5692" y="381"/>
                  </a:moveTo>
                  <a:lnTo>
                    <a:pt x="5692" y="572"/>
                  </a:lnTo>
                  <a:lnTo>
                    <a:pt x="5025" y="572"/>
                  </a:lnTo>
                  <a:lnTo>
                    <a:pt x="5025" y="381"/>
                  </a:lnTo>
                  <a:close/>
                  <a:moveTo>
                    <a:pt x="7263" y="2310"/>
                  </a:moveTo>
                  <a:lnTo>
                    <a:pt x="7573" y="2524"/>
                  </a:lnTo>
                  <a:lnTo>
                    <a:pt x="7573" y="2739"/>
                  </a:lnTo>
                  <a:lnTo>
                    <a:pt x="7263" y="2524"/>
                  </a:lnTo>
                  <a:lnTo>
                    <a:pt x="7263" y="2310"/>
                  </a:lnTo>
                  <a:close/>
                  <a:moveTo>
                    <a:pt x="7930" y="2786"/>
                  </a:moveTo>
                  <a:lnTo>
                    <a:pt x="8240" y="3001"/>
                  </a:lnTo>
                  <a:lnTo>
                    <a:pt x="8240" y="3215"/>
                  </a:lnTo>
                  <a:lnTo>
                    <a:pt x="7930" y="3001"/>
                  </a:lnTo>
                  <a:lnTo>
                    <a:pt x="7930" y="2786"/>
                  </a:lnTo>
                  <a:close/>
                  <a:moveTo>
                    <a:pt x="929" y="1215"/>
                  </a:moveTo>
                  <a:lnTo>
                    <a:pt x="929" y="3310"/>
                  </a:lnTo>
                  <a:lnTo>
                    <a:pt x="810" y="3310"/>
                  </a:lnTo>
                  <a:lnTo>
                    <a:pt x="810" y="1215"/>
                  </a:lnTo>
                  <a:close/>
                  <a:moveTo>
                    <a:pt x="1477" y="1215"/>
                  </a:moveTo>
                  <a:lnTo>
                    <a:pt x="1477" y="3310"/>
                  </a:lnTo>
                  <a:lnTo>
                    <a:pt x="1286" y="3310"/>
                  </a:lnTo>
                  <a:lnTo>
                    <a:pt x="1286" y="1215"/>
                  </a:lnTo>
                  <a:close/>
                  <a:moveTo>
                    <a:pt x="1953" y="1215"/>
                  </a:moveTo>
                  <a:lnTo>
                    <a:pt x="1953" y="3310"/>
                  </a:lnTo>
                  <a:lnTo>
                    <a:pt x="1834" y="3310"/>
                  </a:lnTo>
                  <a:lnTo>
                    <a:pt x="1834" y="1215"/>
                  </a:lnTo>
                  <a:close/>
                  <a:moveTo>
                    <a:pt x="8597" y="3263"/>
                  </a:moveTo>
                  <a:lnTo>
                    <a:pt x="8883" y="3477"/>
                  </a:lnTo>
                  <a:lnTo>
                    <a:pt x="8883" y="3691"/>
                  </a:lnTo>
                  <a:lnTo>
                    <a:pt x="8597" y="3477"/>
                  </a:lnTo>
                  <a:lnTo>
                    <a:pt x="8597" y="3263"/>
                  </a:lnTo>
                  <a:close/>
                  <a:moveTo>
                    <a:pt x="9264" y="3739"/>
                  </a:moveTo>
                  <a:lnTo>
                    <a:pt x="9550" y="3953"/>
                  </a:lnTo>
                  <a:lnTo>
                    <a:pt x="9550" y="4168"/>
                  </a:lnTo>
                  <a:lnTo>
                    <a:pt x="9264" y="3953"/>
                  </a:lnTo>
                  <a:lnTo>
                    <a:pt x="9264" y="3739"/>
                  </a:lnTo>
                  <a:close/>
                  <a:moveTo>
                    <a:pt x="4620" y="3953"/>
                  </a:moveTo>
                  <a:lnTo>
                    <a:pt x="4620" y="4215"/>
                  </a:lnTo>
                  <a:lnTo>
                    <a:pt x="4025" y="4215"/>
                  </a:lnTo>
                  <a:lnTo>
                    <a:pt x="4025" y="3953"/>
                  </a:lnTo>
                  <a:close/>
                  <a:moveTo>
                    <a:pt x="9907" y="4215"/>
                  </a:moveTo>
                  <a:lnTo>
                    <a:pt x="10216" y="4430"/>
                  </a:lnTo>
                  <a:lnTo>
                    <a:pt x="10216" y="4644"/>
                  </a:lnTo>
                  <a:lnTo>
                    <a:pt x="9907" y="4430"/>
                  </a:lnTo>
                  <a:lnTo>
                    <a:pt x="9907" y="4215"/>
                  </a:lnTo>
                  <a:close/>
                  <a:moveTo>
                    <a:pt x="10574" y="4692"/>
                  </a:moveTo>
                  <a:lnTo>
                    <a:pt x="10859" y="4906"/>
                  </a:lnTo>
                  <a:lnTo>
                    <a:pt x="10859" y="5120"/>
                  </a:lnTo>
                  <a:lnTo>
                    <a:pt x="10574" y="4906"/>
                  </a:lnTo>
                  <a:lnTo>
                    <a:pt x="10574" y="4692"/>
                  </a:lnTo>
                  <a:close/>
                  <a:moveTo>
                    <a:pt x="11240" y="5168"/>
                  </a:moveTo>
                  <a:lnTo>
                    <a:pt x="11526" y="5382"/>
                  </a:lnTo>
                  <a:lnTo>
                    <a:pt x="11526" y="5596"/>
                  </a:lnTo>
                  <a:lnTo>
                    <a:pt x="11240" y="5382"/>
                  </a:lnTo>
                  <a:lnTo>
                    <a:pt x="11240" y="5168"/>
                  </a:lnTo>
                  <a:close/>
                  <a:moveTo>
                    <a:pt x="1667" y="5739"/>
                  </a:moveTo>
                  <a:cubicBezTo>
                    <a:pt x="1691" y="5739"/>
                    <a:pt x="1715" y="5763"/>
                    <a:pt x="1715" y="5811"/>
                  </a:cubicBezTo>
                  <a:lnTo>
                    <a:pt x="1715" y="7025"/>
                  </a:lnTo>
                  <a:cubicBezTo>
                    <a:pt x="1715" y="7049"/>
                    <a:pt x="1691" y="7073"/>
                    <a:pt x="1667" y="7073"/>
                  </a:cubicBezTo>
                  <a:lnTo>
                    <a:pt x="381" y="7073"/>
                  </a:lnTo>
                  <a:lnTo>
                    <a:pt x="381" y="6549"/>
                  </a:lnTo>
                  <a:cubicBezTo>
                    <a:pt x="381" y="6501"/>
                    <a:pt x="405" y="6454"/>
                    <a:pt x="429" y="6406"/>
                  </a:cubicBezTo>
                  <a:lnTo>
                    <a:pt x="953" y="5739"/>
                  </a:lnTo>
                  <a:close/>
                  <a:moveTo>
                    <a:pt x="6859" y="5144"/>
                  </a:moveTo>
                  <a:lnTo>
                    <a:pt x="7621" y="5692"/>
                  </a:lnTo>
                  <a:lnTo>
                    <a:pt x="7621" y="7073"/>
                  </a:lnTo>
                  <a:lnTo>
                    <a:pt x="6859" y="7073"/>
                  </a:lnTo>
                  <a:lnTo>
                    <a:pt x="6859" y="5144"/>
                  </a:lnTo>
                  <a:close/>
                  <a:moveTo>
                    <a:pt x="6692" y="2548"/>
                  </a:moveTo>
                  <a:lnTo>
                    <a:pt x="12145" y="6501"/>
                  </a:lnTo>
                  <a:lnTo>
                    <a:pt x="12145" y="7311"/>
                  </a:lnTo>
                  <a:lnTo>
                    <a:pt x="6692" y="3358"/>
                  </a:lnTo>
                  <a:lnTo>
                    <a:pt x="6692" y="2548"/>
                  </a:lnTo>
                  <a:close/>
                  <a:moveTo>
                    <a:pt x="5215" y="3953"/>
                  </a:moveTo>
                  <a:lnTo>
                    <a:pt x="6478" y="4882"/>
                  </a:lnTo>
                  <a:lnTo>
                    <a:pt x="6478" y="7073"/>
                  </a:lnTo>
                  <a:lnTo>
                    <a:pt x="6287" y="7073"/>
                  </a:lnTo>
                  <a:cubicBezTo>
                    <a:pt x="6097" y="7073"/>
                    <a:pt x="5930" y="7240"/>
                    <a:pt x="5930" y="7430"/>
                  </a:cubicBezTo>
                  <a:lnTo>
                    <a:pt x="5930" y="7716"/>
                  </a:lnTo>
                  <a:lnTo>
                    <a:pt x="4501" y="7716"/>
                  </a:lnTo>
                  <a:lnTo>
                    <a:pt x="4501" y="4572"/>
                  </a:lnTo>
                  <a:lnTo>
                    <a:pt x="4691" y="4572"/>
                  </a:lnTo>
                  <a:cubicBezTo>
                    <a:pt x="4858" y="4572"/>
                    <a:pt x="4977" y="4453"/>
                    <a:pt x="4977" y="4287"/>
                  </a:cubicBezTo>
                  <a:lnTo>
                    <a:pt x="4977" y="3953"/>
                  </a:lnTo>
                  <a:close/>
                  <a:moveTo>
                    <a:pt x="8168" y="7430"/>
                  </a:moveTo>
                  <a:lnTo>
                    <a:pt x="8168" y="7716"/>
                  </a:lnTo>
                  <a:lnTo>
                    <a:pt x="6287" y="7716"/>
                  </a:lnTo>
                  <a:lnTo>
                    <a:pt x="6287" y="7430"/>
                  </a:lnTo>
                  <a:close/>
                  <a:moveTo>
                    <a:pt x="6620" y="3763"/>
                  </a:moveTo>
                  <a:lnTo>
                    <a:pt x="12145" y="7764"/>
                  </a:lnTo>
                  <a:lnTo>
                    <a:pt x="12145" y="8526"/>
                  </a:lnTo>
                  <a:lnTo>
                    <a:pt x="9883" y="6906"/>
                  </a:lnTo>
                  <a:cubicBezTo>
                    <a:pt x="9853" y="6876"/>
                    <a:pt x="9815" y="6863"/>
                    <a:pt x="9777" y="6863"/>
                  </a:cubicBezTo>
                  <a:cubicBezTo>
                    <a:pt x="9724" y="6863"/>
                    <a:pt x="9673" y="6889"/>
                    <a:pt x="9645" y="6930"/>
                  </a:cubicBezTo>
                  <a:cubicBezTo>
                    <a:pt x="9573" y="7025"/>
                    <a:pt x="9597" y="7144"/>
                    <a:pt x="9669" y="7192"/>
                  </a:cubicBezTo>
                  <a:lnTo>
                    <a:pt x="10383" y="7716"/>
                  </a:lnTo>
                  <a:lnTo>
                    <a:pt x="8549" y="7716"/>
                  </a:lnTo>
                  <a:lnTo>
                    <a:pt x="8549" y="7430"/>
                  </a:lnTo>
                  <a:cubicBezTo>
                    <a:pt x="8549" y="7240"/>
                    <a:pt x="8383" y="7073"/>
                    <a:pt x="8168" y="7073"/>
                  </a:cubicBezTo>
                  <a:lnTo>
                    <a:pt x="7978" y="7073"/>
                  </a:lnTo>
                  <a:lnTo>
                    <a:pt x="7978" y="5954"/>
                  </a:lnTo>
                  <a:lnTo>
                    <a:pt x="8954" y="6668"/>
                  </a:lnTo>
                  <a:cubicBezTo>
                    <a:pt x="8978" y="6692"/>
                    <a:pt x="9026" y="6692"/>
                    <a:pt x="9050" y="6692"/>
                  </a:cubicBezTo>
                  <a:cubicBezTo>
                    <a:pt x="9097" y="6692"/>
                    <a:pt x="9169" y="6668"/>
                    <a:pt x="9192" y="6620"/>
                  </a:cubicBezTo>
                  <a:cubicBezTo>
                    <a:pt x="9264" y="6549"/>
                    <a:pt x="9240" y="6430"/>
                    <a:pt x="9169" y="6359"/>
                  </a:cubicBezTo>
                  <a:lnTo>
                    <a:pt x="5835" y="3953"/>
                  </a:lnTo>
                  <a:lnTo>
                    <a:pt x="6287" y="3953"/>
                  </a:lnTo>
                  <a:cubicBezTo>
                    <a:pt x="6430" y="3953"/>
                    <a:pt x="6549" y="3882"/>
                    <a:pt x="6620" y="3763"/>
                  </a:cubicBezTo>
                  <a:close/>
                  <a:moveTo>
                    <a:pt x="10764" y="8073"/>
                  </a:moveTo>
                  <a:lnTo>
                    <a:pt x="10764" y="8526"/>
                  </a:lnTo>
                  <a:cubicBezTo>
                    <a:pt x="10764" y="8645"/>
                    <a:pt x="10669" y="8740"/>
                    <a:pt x="10550" y="8740"/>
                  </a:cubicBezTo>
                  <a:lnTo>
                    <a:pt x="10502" y="8740"/>
                  </a:lnTo>
                  <a:cubicBezTo>
                    <a:pt x="10383" y="8430"/>
                    <a:pt x="10097" y="8240"/>
                    <a:pt x="9764" y="8240"/>
                  </a:cubicBezTo>
                  <a:cubicBezTo>
                    <a:pt x="9407" y="8240"/>
                    <a:pt x="9121" y="8430"/>
                    <a:pt x="9002" y="8740"/>
                  </a:cubicBezTo>
                  <a:lnTo>
                    <a:pt x="8764" y="8740"/>
                  </a:lnTo>
                  <a:cubicBezTo>
                    <a:pt x="8645" y="8430"/>
                    <a:pt x="8359" y="8240"/>
                    <a:pt x="8002" y="8240"/>
                  </a:cubicBezTo>
                  <a:cubicBezTo>
                    <a:pt x="7668" y="8240"/>
                    <a:pt x="7383" y="8430"/>
                    <a:pt x="7263" y="8740"/>
                  </a:cubicBezTo>
                  <a:lnTo>
                    <a:pt x="5692" y="8740"/>
                  </a:lnTo>
                  <a:cubicBezTo>
                    <a:pt x="5573" y="8430"/>
                    <a:pt x="5287" y="8240"/>
                    <a:pt x="4930" y="8240"/>
                  </a:cubicBezTo>
                  <a:cubicBezTo>
                    <a:pt x="4596" y="8240"/>
                    <a:pt x="4287" y="8430"/>
                    <a:pt x="4168" y="8740"/>
                  </a:cubicBezTo>
                  <a:lnTo>
                    <a:pt x="3525" y="8740"/>
                  </a:lnTo>
                  <a:lnTo>
                    <a:pt x="3525" y="8073"/>
                  </a:lnTo>
                  <a:close/>
                  <a:moveTo>
                    <a:pt x="1905" y="8597"/>
                  </a:moveTo>
                  <a:cubicBezTo>
                    <a:pt x="2143" y="8597"/>
                    <a:pt x="2358" y="8788"/>
                    <a:pt x="2358" y="9050"/>
                  </a:cubicBezTo>
                  <a:cubicBezTo>
                    <a:pt x="2358" y="9288"/>
                    <a:pt x="2143" y="9478"/>
                    <a:pt x="1905" y="9478"/>
                  </a:cubicBezTo>
                  <a:cubicBezTo>
                    <a:pt x="1667" y="9478"/>
                    <a:pt x="1453" y="9288"/>
                    <a:pt x="1453" y="9050"/>
                  </a:cubicBezTo>
                  <a:cubicBezTo>
                    <a:pt x="1453" y="8788"/>
                    <a:pt x="1667" y="8597"/>
                    <a:pt x="1905" y="8597"/>
                  </a:cubicBezTo>
                  <a:close/>
                  <a:moveTo>
                    <a:pt x="4930" y="8597"/>
                  </a:moveTo>
                  <a:cubicBezTo>
                    <a:pt x="5168" y="8597"/>
                    <a:pt x="5382" y="8788"/>
                    <a:pt x="5382" y="9050"/>
                  </a:cubicBezTo>
                  <a:cubicBezTo>
                    <a:pt x="5382" y="9288"/>
                    <a:pt x="5168" y="9478"/>
                    <a:pt x="4930" y="9478"/>
                  </a:cubicBezTo>
                  <a:cubicBezTo>
                    <a:pt x="4691" y="9478"/>
                    <a:pt x="4477" y="9288"/>
                    <a:pt x="4477" y="9050"/>
                  </a:cubicBezTo>
                  <a:cubicBezTo>
                    <a:pt x="4477" y="8788"/>
                    <a:pt x="4691" y="8597"/>
                    <a:pt x="4930" y="8597"/>
                  </a:cubicBezTo>
                  <a:close/>
                  <a:moveTo>
                    <a:pt x="8002" y="8597"/>
                  </a:moveTo>
                  <a:cubicBezTo>
                    <a:pt x="8264" y="8597"/>
                    <a:pt x="8454" y="8788"/>
                    <a:pt x="8454" y="9050"/>
                  </a:cubicBezTo>
                  <a:cubicBezTo>
                    <a:pt x="8454" y="9288"/>
                    <a:pt x="8264" y="9478"/>
                    <a:pt x="8002" y="9478"/>
                  </a:cubicBezTo>
                  <a:cubicBezTo>
                    <a:pt x="7764" y="9478"/>
                    <a:pt x="7573" y="9288"/>
                    <a:pt x="7573" y="9050"/>
                  </a:cubicBezTo>
                  <a:cubicBezTo>
                    <a:pt x="7573" y="8788"/>
                    <a:pt x="7764" y="8597"/>
                    <a:pt x="8002" y="8597"/>
                  </a:cubicBezTo>
                  <a:close/>
                  <a:moveTo>
                    <a:pt x="9764" y="8597"/>
                  </a:moveTo>
                  <a:cubicBezTo>
                    <a:pt x="10002" y="8597"/>
                    <a:pt x="10193" y="8788"/>
                    <a:pt x="10193" y="9050"/>
                  </a:cubicBezTo>
                  <a:cubicBezTo>
                    <a:pt x="10193" y="9288"/>
                    <a:pt x="10002" y="9478"/>
                    <a:pt x="9764" y="9478"/>
                  </a:cubicBezTo>
                  <a:cubicBezTo>
                    <a:pt x="9502" y="9478"/>
                    <a:pt x="9311" y="9288"/>
                    <a:pt x="9311" y="9050"/>
                  </a:cubicBezTo>
                  <a:cubicBezTo>
                    <a:pt x="9311" y="8788"/>
                    <a:pt x="9502" y="8597"/>
                    <a:pt x="9764" y="8597"/>
                  </a:cubicBezTo>
                  <a:close/>
                  <a:moveTo>
                    <a:pt x="2381" y="0"/>
                  </a:moveTo>
                  <a:cubicBezTo>
                    <a:pt x="2286" y="0"/>
                    <a:pt x="2215" y="95"/>
                    <a:pt x="2215" y="191"/>
                  </a:cubicBezTo>
                  <a:cubicBezTo>
                    <a:pt x="2215" y="286"/>
                    <a:pt x="2286" y="381"/>
                    <a:pt x="2381" y="381"/>
                  </a:cubicBezTo>
                  <a:lnTo>
                    <a:pt x="2596" y="381"/>
                  </a:lnTo>
                  <a:lnTo>
                    <a:pt x="2596" y="572"/>
                  </a:lnTo>
                  <a:lnTo>
                    <a:pt x="2358" y="572"/>
                  </a:lnTo>
                  <a:cubicBezTo>
                    <a:pt x="2191" y="572"/>
                    <a:pt x="2024" y="691"/>
                    <a:pt x="1977" y="857"/>
                  </a:cubicBezTo>
                  <a:lnTo>
                    <a:pt x="1834" y="857"/>
                  </a:lnTo>
                  <a:lnTo>
                    <a:pt x="1834" y="786"/>
                  </a:lnTo>
                  <a:cubicBezTo>
                    <a:pt x="1834" y="691"/>
                    <a:pt x="1738" y="619"/>
                    <a:pt x="1643" y="619"/>
                  </a:cubicBezTo>
                  <a:cubicBezTo>
                    <a:pt x="1548" y="619"/>
                    <a:pt x="1477" y="691"/>
                    <a:pt x="1477" y="786"/>
                  </a:cubicBezTo>
                  <a:lnTo>
                    <a:pt x="1477" y="857"/>
                  </a:lnTo>
                  <a:lnTo>
                    <a:pt x="1286" y="857"/>
                  </a:lnTo>
                  <a:lnTo>
                    <a:pt x="1286" y="786"/>
                  </a:lnTo>
                  <a:cubicBezTo>
                    <a:pt x="1286" y="691"/>
                    <a:pt x="1215" y="619"/>
                    <a:pt x="1095" y="619"/>
                  </a:cubicBezTo>
                  <a:cubicBezTo>
                    <a:pt x="1000" y="619"/>
                    <a:pt x="929" y="691"/>
                    <a:pt x="929" y="786"/>
                  </a:cubicBezTo>
                  <a:lnTo>
                    <a:pt x="929" y="857"/>
                  </a:lnTo>
                  <a:lnTo>
                    <a:pt x="619" y="857"/>
                  </a:lnTo>
                  <a:cubicBezTo>
                    <a:pt x="524" y="857"/>
                    <a:pt x="429" y="929"/>
                    <a:pt x="429" y="1024"/>
                  </a:cubicBezTo>
                  <a:lnTo>
                    <a:pt x="429" y="3501"/>
                  </a:lnTo>
                  <a:cubicBezTo>
                    <a:pt x="429" y="3596"/>
                    <a:pt x="524" y="3691"/>
                    <a:pt x="619" y="3691"/>
                  </a:cubicBezTo>
                  <a:lnTo>
                    <a:pt x="929" y="3691"/>
                  </a:lnTo>
                  <a:lnTo>
                    <a:pt x="929" y="3739"/>
                  </a:lnTo>
                  <a:cubicBezTo>
                    <a:pt x="929" y="3834"/>
                    <a:pt x="1000" y="3929"/>
                    <a:pt x="1095" y="3929"/>
                  </a:cubicBezTo>
                  <a:cubicBezTo>
                    <a:pt x="1215" y="3929"/>
                    <a:pt x="1286" y="3834"/>
                    <a:pt x="1286" y="3739"/>
                  </a:cubicBezTo>
                  <a:lnTo>
                    <a:pt x="1286" y="3691"/>
                  </a:lnTo>
                  <a:lnTo>
                    <a:pt x="1477" y="3691"/>
                  </a:lnTo>
                  <a:lnTo>
                    <a:pt x="1477" y="3739"/>
                  </a:lnTo>
                  <a:cubicBezTo>
                    <a:pt x="1477" y="3834"/>
                    <a:pt x="1548" y="3929"/>
                    <a:pt x="1643" y="3929"/>
                  </a:cubicBezTo>
                  <a:cubicBezTo>
                    <a:pt x="1738" y="3929"/>
                    <a:pt x="1834" y="3834"/>
                    <a:pt x="1834" y="3739"/>
                  </a:cubicBezTo>
                  <a:lnTo>
                    <a:pt x="1834" y="3691"/>
                  </a:lnTo>
                  <a:lnTo>
                    <a:pt x="1977" y="3691"/>
                  </a:lnTo>
                  <a:cubicBezTo>
                    <a:pt x="2024" y="3834"/>
                    <a:pt x="2191" y="3953"/>
                    <a:pt x="2358" y="3953"/>
                  </a:cubicBezTo>
                  <a:lnTo>
                    <a:pt x="2620" y="3953"/>
                  </a:lnTo>
                  <a:cubicBezTo>
                    <a:pt x="2715" y="3953"/>
                    <a:pt x="2810" y="3882"/>
                    <a:pt x="2810" y="3787"/>
                  </a:cubicBezTo>
                  <a:cubicBezTo>
                    <a:pt x="2810" y="3668"/>
                    <a:pt x="2715" y="3596"/>
                    <a:pt x="2620" y="3596"/>
                  </a:cubicBezTo>
                  <a:lnTo>
                    <a:pt x="2358" y="3596"/>
                  </a:lnTo>
                  <a:cubicBezTo>
                    <a:pt x="2334" y="3596"/>
                    <a:pt x="2310" y="3572"/>
                    <a:pt x="2310" y="3548"/>
                  </a:cubicBezTo>
                  <a:lnTo>
                    <a:pt x="2310" y="976"/>
                  </a:lnTo>
                  <a:cubicBezTo>
                    <a:pt x="2310" y="953"/>
                    <a:pt x="2334" y="929"/>
                    <a:pt x="2358" y="929"/>
                  </a:cubicBezTo>
                  <a:lnTo>
                    <a:pt x="6287" y="929"/>
                  </a:lnTo>
                  <a:cubicBezTo>
                    <a:pt x="6311" y="929"/>
                    <a:pt x="6311" y="953"/>
                    <a:pt x="6311" y="976"/>
                  </a:cubicBezTo>
                  <a:lnTo>
                    <a:pt x="6311" y="3548"/>
                  </a:lnTo>
                  <a:cubicBezTo>
                    <a:pt x="6311" y="3572"/>
                    <a:pt x="6311" y="3596"/>
                    <a:pt x="6287" y="3596"/>
                  </a:cubicBezTo>
                  <a:lnTo>
                    <a:pt x="3358" y="3596"/>
                  </a:lnTo>
                  <a:cubicBezTo>
                    <a:pt x="3263" y="3596"/>
                    <a:pt x="3167" y="3668"/>
                    <a:pt x="3167" y="3787"/>
                  </a:cubicBezTo>
                  <a:cubicBezTo>
                    <a:pt x="3167" y="3882"/>
                    <a:pt x="3263" y="3953"/>
                    <a:pt x="3358" y="3953"/>
                  </a:cubicBezTo>
                  <a:lnTo>
                    <a:pt x="3667" y="3953"/>
                  </a:lnTo>
                  <a:lnTo>
                    <a:pt x="3667" y="4287"/>
                  </a:lnTo>
                  <a:cubicBezTo>
                    <a:pt x="3667" y="4453"/>
                    <a:pt x="3787" y="4572"/>
                    <a:pt x="3953" y="4572"/>
                  </a:cubicBezTo>
                  <a:lnTo>
                    <a:pt x="4144" y="4572"/>
                  </a:lnTo>
                  <a:lnTo>
                    <a:pt x="4144" y="7716"/>
                  </a:lnTo>
                  <a:lnTo>
                    <a:pt x="3525" y="7716"/>
                  </a:lnTo>
                  <a:lnTo>
                    <a:pt x="3525" y="5287"/>
                  </a:lnTo>
                  <a:cubicBezTo>
                    <a:pt x="3525" y="5025"/>
                    <a:pt x="3310" y="4834"/>
                    <a:pt x="3072" y="4834"/>
                  </a:cubicBezTo>
                  <a:lnTo>
                    <a:pt x="1500" y="4834"/>
                  </a:lnTo>
                  <a:cubicBezTo>
                    <a:pt x="1310" y="4834"/>
                    <a:pt x="1167" y="4906"/>
                    <a:pt x="1048" y="5049"/>
                  </a:cubicBezTo>
                  <a:lnTo>
                    <a:pt x="143" y="6192"/>
                  </a:lnTo>
                  <a:cubicBezTo>
                    <a:pt x="48" y="6287"/>
                    <a:pt x="0" y="6406"/>
                    <a:pt x="0" y="6549"/>
                  </a:cubicBezTo>
                  <a:lnTo>
                    <a:pt x="0" y="8216"/>
                  </a:lnTo>
                  <a:cubicBezTo>
                    <a:pt x="0" y="8335"/>
                    <a:pt x="95" y="8407"/>
                    <a:pt x="191" y="8407"/>
                  </a:cubicBezTo>
                  <a:cubicBezTo>
                    <a:pt x="286" y="8407"/>
                    <a:pt x="381" y="8335"/>
                    <a:pt x="381" y="8216"/>
                  </a:cubicBezTo>
                  <a:lnTo>
                    <a:pt x="381" y="7430"/>
                  </a:lnTo>
                  <a:lnTo>
                    <a:pt x="1667" y="7430"/>
                  </a:lnTo>
                  <a:cubicBezTo>
                    <a:pt x="1905" y="7430"/>
                    <a:pt x="2096" y="7240"/>
                    <a:pt x="2096" y="7025"/>
                  </a:cubicBezTo>
                  <a:lnTo>
                    <a:pt x="2096" y="5811"/>
                  </a:lnTo>
                  <a:cubicBezTo>
                    <a:pt x="2096" y="5573"/>
                    <a:pt x="1905" y="5382"/>
                    <a:pt x="1667" y="5382"/>
                  </a:cubicBezTo>
                  <a:lnTo>
                    <a:pt x="1262" y="5382"/>
                  </a:lnTo>
                  <a:lnTo>
                    <a:pt x="1334" y="5287"/>
                  </a:lnTo>
                  <a:cubicBezTo>
                    <a:pt x="1381" y="5239"/>
                    <a:pt x="1429" y="5215"/>
                    <a:pt x="1500" y="5215"/>
                  </a:cubicBezTo>
                  <a:lnTo>
                    <a:pt x="3072" y="5215"/>
                  </a:lnTo>
                  <a:cubicBezTo>
                    <a:pt x="3120" y="5215"/>
                    <a:pt x="3144" y="5239"/>
                    <a:pt x="3144" y="5287"/>
                  </a:cubicBezTo>
                  <a:lnTo>
                    <a:pt x="3144" y="8740"/>
                  </a:lnTo>
                  <a:lnTo>
                    <a:pt x="2667" y="8740"/>
                  </a:lnTo>
                  <a:cubicBezTo>
                    <a:pt x="2548" y="8430"/>
                    <a:pt x="2239" y="8240"/>
                    <a:pt x="1905" y="8240"/>
                  </a:cubicBezTo>
                  <a:cubicBezTo>
                    <a:pt x="1572" y="8240"/>
                    <a:pt x="1262" y="8430"/>
                    <a:pt x="1143" y="8740"/>
                  </a:cubicBezTo>
                  <a:lnTo>
                    <a:pt x="524" y="8740"/>
                  </a:lnTo>
                  <a:cubicBezTo>
                    <a:pt x="508" y="8736"/>
                    <a:pt x="491" y="8734"/>
                    <a:pt x="475" y="8734"/>
                  </a:cubicBezTo>
                  <a:cubicBezTo>
                    <a:pt x="398" y="8734"/>
                    <a:pt x="329" y="8780"/>
                    <a:pt x="310" y="8859"/>
                  </a:cubicBezTo>
                  <a:cubicBezTo>
                    <a:pt x="286" y="8954"/>
                    <a:pt x="333" y="9073"/>
                    <a:pt x="429" y="9097"/>
                  </a:cubicBezTo>
                  <a:lnTo>
                    <a:pt x="1095" y="9097"/>
                  </a:lnTo>
                  <a:cubicBezTo>
                    <a:pt x="1119" y="9526"/>
                    <a:pt x="1477" y="9859"/>
                    <a:pt x="1905" y="9859"/>
                  </a:cubicBezTo>
                  <a:cubicBezTo>
                    <a:pt x="2334" y="9859"/>
                    <a:pt x="2691" y="9526"/>
                    <a:pt x="2715" y="9097"/>
                  </a:cubicBezTo>
                  <a:lnTo>
                    <a:pt x="4120" y="9097"/>
                  </a:lnTo>
                  <a:cubicBezTo>
                    <a:pt x="4168" y="9526"/>
                    <a:pt x="4501" y="9859"/>
                    <a:pt x="4930" y="9859"/>
                  </a:cubicBezTo>
                  <a:cubicBezTo>
                    <a:pt x="5358" y="9859"/>
                    <a:pt x="5715" y="9526"/>
                    <a:pt x="5739" y="9097"/>
                  </a:cubicBezTo>
                  <a:lnTo>
                    <a:pt x="7192" y="9097"/>
                  </a:lnTo>
                  <a:cubicBezTo>
                    <a:pt x="7240" y="9526"/>
                    <a:pt x="7597" y="9859"/>
                    <a:pt x="8002" y="9859"/>
                  </a:cubicBezTo>
                  <a:cubicBezTo>
                    <a:pt x="8430" y="9859"/>
                    <a:pt x="8788" y="9526"/>
                    <a:pt x="8811" y="9097"/>
                  </a:cubicBezTo>
                  <a:lnTo>
                    <a:pt x="8954" y="9097"/>
                  </a:lnTo>
                  <a:cubicBezTo>
                    <a:pt x="8978" y="9526"/>
                    <a:pt x="9335" y="9859"/>
                    <a:pt x="9764" y="9859"/>
                  </a:cubicBezTo>
                  <a:cubicBezTo>
                    <a:pt x="10193" y="9859"/>
                    <a:pt x="10526" y="9526"/>
                    <a:pt x="10574" y="9097"/>
                  </a:cubicBezTo>
                  <a:cubicBezTo>
                    <a:pt x="10883" y="9097"/>
                    <a:pt x="11121" y="8835"/>
                    <a:pt x="11121" y="8526"/>
                  </a:cubicBezTo>
                  <a:lnTo>
                    <a:pt x="11121" y="8240"/>
                  </a:lnTo>
                  <a:lnTo>
                    <a:pt x="12217" y="9050"/>
                  </a:lnTo>
                  <a:cubicBezTo>
                    <a:pt x="12264" y="9073"/>
                    <a:pt x="12288" y="9073"/>
                    <a:pt x="12336" y="9073"/>
                  </a:cubicBezTo>
                  <a:cubicBezTo>
                    <a:pt x="12360" y="9073"/>
                    <a:pt x="12384" y="9073"/>
                    <a:pt x="12407" y="9050"/>
                  </a:cubicBezTo>
                  <a:cubicBezTo>
                    <a:pt x="12479" y="9026"/>
                    <a:pt x="12503" y="8954"/>
                    <a:pt x="12503" y="8883"/>
                  </a:cubicBezTo>
                  <a:lnTo>
                    <a:pt x="12503" y="6406"/>
                  </a:lnTo>
                  <a:cubicBezTo>
                    <a:pt x="12503" y="6359"/>
                    <a:pt x="12479" y="6287"/>
                    <a:pt x="12431" y="6263"/>
                  </a:cubicBezTo>
                  <a:lnTo>
                    <a:pt x="11883" y="5858"/>
                  </a:lnTo>
                  <a:lnTo>
                    <a:pt x="11883" y="5644"/>
                  </a:lnTo>
                  <a:lnTo>
                    <a:pt x="11979" y="5716"/>
                  </a:lnTo>
                  <a:cubicBezTo>
                    <a:pt x="12003" y="5739"/>
                    <a:pt x="12050" y="5739"/>
                    <a:pt x="12098" y="5739"/>
                  </a:cubicBezTo>
                  <a:cubicBezTo>
                    <a:pt x="12145" y="5739"/>
                    <a:pt x="12193" y="5716"/>
                    <a:pt x="12241" y="5668"/>
                  </a:cubicBezTo>
                  <a:cubicBezTo>
                    <a:pt x="12288" y="5596"/>
                    <a:pt x="12288" y="5477"/>
                    <a:pt x="12193" y="5430"/>
                  </a:cubicBezTo>
                  <a:lnTo>
                    <a:pt x="7073" y="1715"/>
                  </a:lnTo>
                  <a:cubicBezTo>
                    <a:pt x="7043" y="1685"/>
                    <a:pt x="7005" y="1672"/>
                    <a:pt x="6965" y="1672"/>
                  </a:cubicBezTo>
                  <a:cubicBezTo>
                    <a:pt x="6910" y="1672"/>
                    <a:pt x="6852" y="1697"/>
                    <a:pt x="6811" y="1739"/>
                  </a:cubicBezTo>
                  <a:cubicBezTo>
                    <a:pt x="6763" y="1834"/>
                    <a:pt x="6787" y="1953"/>
                    <a:pt x="6859" y="2001"/>
                  </a:cubicBezTo>
                  <a:lnTo>
                    <a:pt x="6906" y="2048"/>
                  </a:lnTo>
                  <a:lnTo>
                    <a:pt x="6906" y="2262"/>
                  </a:lnTo>
                  <a:lnTo>
                    <a:pt x="6692" y="2096"/>
                  </a:lnTo>
                  <a:lnTo>
                    <a:pt x="6692" y="976"/>
                  </a:lnTo>
                  <a:cubicBezTo>
                    <a:pt x="6692" y="762"/>
                    <a:pt x="6501" y="572"/>
                    <a:pt x="6287" y="572"/>
                  </a:cubicBezTo>
                  <a:lnTo>
                    <a:pt x="6049" y="572"/>
                  </a:lnTo>
                  <a:lnTo>
                    <a:pt x="6049" y="381"/>
                  </a:lnTo>
                  <a:lnTo>
                    <a:pt x="6263" y="381"/>
                  </a:lnTo>
                  <a:cubicBezTo>
                    <a:pt x="6358" y="381"/>
                    <a:pt x="6430" y="286"/>
                    <a:pt x="6430" y="191"/>
                  </a:cubicBezTo>
                  <a:cubicBezTo>
                    <a:pt x="6430" y="95"/>
                    <a:pt x="6358" y="0"/>
                    <a:pt x="6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shot of a computer&#10;&#10;AI-generated content may be incorrect.">
            <a:extLst>
              <a:ext uri="{FF2B5EF4-FFF2-40B4-BE49-F238E27FC236}">
                <a16:creationId xmlns:a16="http://schemas.microsoft.com/office/drawing/2014/main" id="{D9DBF295-8082-170B-10E9-8CBDE62EBB75}"/>
              </a:ext>
            </a:extLst>
          </p:cNvPr>
          <p:cNvPicPr>
            <a:picLocks noChangeAspect="1"/>
          </p:cNvPicPr>
          <p:nvPr/>
        </p:nvPicPr>
        <p:blipFill>
          <a:blip r:embed="rId3"/>
          <a:stretch>
            <a:fillRect/>
          </a:stretch>
        </p:blipFill>
        <p:spPr>
          <a:xfrm>
            <a:off x="3836019" y="1194749"/>
            <a:ext cx="5233639" cy="3838168"/>
          </a:xfrm>
          <a:prstGeom prst="rect">
            <a:avLst/>
          </a:prstGeom>
        </p:spPr>
      </p:pic>
      <p:sp>
        <p:nvSpPr>
          <p:cNvPr id="5" name="TextBox 4">
            <a:extLst>
              <a:ext uri="{FF2B5EF4-FFF2-40B4-BE49-F238E27FC236}">
                <a16:creationId xmlns:a16="http://schemas.microsoft.com/office/drawing/2014/main" id="{E2CB41BD-F646-A66C-64C6-408E52699564}"/>
              </a:ext>
            </a:extLst>
          </p:cNvPr>
          <p:cNvSpPr txBox="1"/>
          <p:nvPr/>
        </p:nvSpPr>
        <p:spPr>
          <a:xfrm>
            <a:off x="3929802" y="903820"/>
            <a:ext cx="2302750" cy="246221"/>
          </a:xfrm>
          <a:prstGeom prst="rect">
            <a:avLst/>
          </a:prstGeom>
          <a:solidFill>
            <a:srgbClr val="0070C0"/>
          </a:solidFill>
        </p:spPr>
        <p:txBody>
          <a:bodyPr wrap="square" rtlCol="0">
            <a:spAutoFit/>
          </a:bodyPr>
          <a:lstStyle/>
          <a:p>
            <a:r>
              <a:rPr lang="en-US" sz="1000" dirty="0">
                <a:solidFill>
                  <a:schemeClr val="bg1"/>
                </a:solidFill>
              </a:rPr>
              <a:t>Screenshot of Google Maps JSON</a:t>
            </a:r>
          </a:p>
        </p:txBody>
      </p:sp>
      <p:sp>
        <p:nvSpPr>
          <p:cNvPr id="6" name="TextBox 5">
            <a:extLst>
              <a:ext uri="{FF2B5EF4-FFF2-40B4-BE49-F238E27FC236}">
                <a16:creationId xmlns:a16="http://schemas.microsoft.com/office/drawing/2014/main" id="{9A2998ED-FBD5-1154-A430-FAE88CAB7455}"/>
              </a:ext>
            </a:extLst>
          </p:cNvPr>
          <p:cNvSpPr txBox="1"/>
          <p:nvPr/>
        </p:nvSpPr>
        <p:spPr>
          <a:xfrm>
            <a:off x="2074476" y="2883001"/>
            <a:ext cx="1706137" cy="230832"/>
          </a:xfrm>
          <a:prstGeom prst="rect">
            <a:avLst/>
          </a:prstGeom>
          <a:solidFill>
            <a:srgbClr val="0070C0"/>
          </a:solidFill>
        </p:spPr>
        <p:txBody>
          <a:bodyPr wrap="square" rtlCol="0">
            <a:spAutoFit/>
          </a:bodyPr>
          <a:lstStyle/>
          <a:p>
            <a:r>
              <a:rPr lang="en-US" sz="900" dirty="0">
                <a:solidFill>
                  <a:schemeClr val="bg1"/>
                </a:solidFill>
              </a:rPr>
              <a:t>Latitude, Longitude of agency</a:t>
            </a:r>
          </a:p>
        </p:txBody>
      </p:sp>
      <p:sp>
        <p:nvSpPr>
          <p:cNvPr id="7" name="TextBox 6">
            <a:extLst>
              <a:ext uri="{FF2B5EF4-FFF2-40B4-BE49-F238E27FC236}">
                <a16:creationId xmlns:a16="http://schemas.microsoft.com/office/drawing/2014/main" id="{8BB50152-C5BB-4BE4-F69C-D839B3EB29A0}"/>
              </a:ext>
            </a:extLst>
          </p:cNvPr>
          <p:cNvSpPr txBox="1"/>
          <p:nvPr/>
        </p:nvSpPr>
        <p:spPr>
          <a:xfrm>
            <a:off x="2653990" y="4655959"/>
            <a:ext cx="1126624" cy="230832"/>
          </a:xfrm>
          <a:prstGeom prst="rect">
            <a:avLst/>
          </a:prstGeom>
          <a:solidFill>
            <a:srgbClr val="0070C0"/>
          </a:solidFill>
        </p:spPr>
        <p:txBody>
          <a:bodyPr wrap="square" rtlCol="0">
            <a:spAutoFit/>
          </a:bodyPr>
          <a:lstStyle/>
          <a:p>
            <a:r>
              <a:rPr lang="en-US" sz="900" dirty="0">
                <a:solidFill>
                  <a:schemeClr val="bg1"/>
                </a:solidFill>
              </a:rPr>
              <a:t>Google Places ID</a:t>
            </a:r>
          </a:p>
        </p:txBody>
      </p:sp>
      <p:cxnSp>
        <p:nvCxnSpPr>
          <p:cNvPr id="9" name="Straight Arrow Connector 8">
            <a:extLst>
              <a:ext uri="{FF2B5EF4-FFF2-40B4-BE49-F238E27FC236}">
                <a16:creationId xmlns:a16="http://schemas.microsoft.com/office/drawing/2014/main" id="{7A52DB7E-9366-696F-51B9-4CF9C4C7EF06}"/>
              </a:ext>
            </a:extLst>
          </p:cNvPr>
          <p:cNvCxnSpPr/>
          <p:nvPr/>
        </p:nvCxnSpPr>
        <p:spPr>
          <a:xfrm flipV="1">
            <a:off x="3479180" y="2836796"/>
            <a:ext cx="483220" cy="46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Left Brace 9">
            <a:extLst>
              <a:ext uri="{FF2B5EF4-FFF2-40B4-BE49-F238E27FC236}">
                <a16:creationId xmlns:a16="http://schemas.microsoft.com/office/drawing/2014/main" id="{68E2447F-B887-61D2-4CA5-0FE40820A09E}"/>
              </a:ext>
            </a:extLst>
          </p:cNvPr>
          <p:cNvSpPr/>
          <p:nvPr/>
        </p:nvSpPr>
        <p:spPr>
          <a:xfrm>
            <a:off x="3961286" y="2764469"/>
            <a:ext cx="45719" cy="23394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5E54B74-025A-B7D2-61EB-A1955EEB62F6}"/>
              </a:ext>
            </a:extLst>
          </p:cNvPr>
          <p:cNvCxnSpPr>
            <a:cxnSpLocks/>
          </p:cNvCxnSpPr>
          <p:nvPr/>
        </p:nvCxnSpPr>
        <p:spPr>
          <a:xfrm>
            <a:off x="3766509" y="4760196"/>
            <a:ext cx="240496" cy="95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8987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353d129ca6d_5_150"/>
          <p:cNvSpPr txBox="1">
            <a:spLocks noGrp="1"/>
          </p:cNvSpPr>
          <p:nvPr>
            <p:ph type="title"/>
          </p:nvPr>
        </p:nvSpPr>
        <p:spPr>
          <a:xfrm>
            <a:off x="694589" y="384244"/>
            <a:ext cx="8062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US" sz="2000" b="1" dirty="0">
                <a:latin typeface="Manrope"/>
                <a:ea typeface="Manrope"/>
                <a:cs typeface="Manrope"/>
                <a:sym typeface="Manrope"/>
              </a:rPr>
              <a:t>To address this, we built an intelligent pipeline to automatically complete missing addresses</a:t>
            </a:r>
            <a:endParaRPr sz="2000" b="1" dirty="0">
              <a:latin typeface="Manrope"/>
              <a:ea typeface="Manrope"/>
              <a:cs typeface="Manrope"/>
              <a:sym typeface="Manrope"/>
            </a:endParaRPr>
          </a:p>
        </p:txBody>
      </p:sp>
      <p:pic>
        <p:nvPicPr>
          <p:cNvPr id="165" name="Google Shape;165;g353d129ca6d_5_150"/>
          <p:cNvPicPr preferRelativeResize="0"/>
          <p:nvPr/>
        </p:nvPicPr>
        <p:blipFill rotWithShape="1">
          <a:blip r:embed="rId3">
            <a:alphaModFix/>
          </a:blip>
          <a:srcRect/>
          <a:stretch/>
        </p:blipFill>
        <p:spPr>
          <a:xfrm rot="601466" flipH="1">
            <a:off x="6422846" y="3731353"/>
            <a:ext cx="3120985" cy="842294"/>
          </a:xfrm>
          <a:prstGeom prst="rect">
            <a:avLst/>
          </a:prstGeom>
          <a:noFill/>
          <a:ln>
            <a:noFill/>
          </a:ln>
        </p:spPr>
      </p:pic>
      <p:sp>
        <p:nvSpPr>
          <p:cNvPr id="167" name="Google Shape;167;g353d129ca6d_5_150"/>
          <p:cNvSpPr/>
          <p:nvPr/>
        </p:nvSpPr>
        <p:spPr>
          <a:xfrm>
            <a:off x="1246422" y="2571750"/>
            <a:ext cx="3219957" cy="1543050"/>
          </a:xfrm>
          <a:prstGeom prst="rect">
            <a:avLst/>
          </a:prstGeom>
          <a:no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 name="图片 1" descr="手机屏幕的截图&#10;&#10;AI 生成的内容可能不正确。">
            <a:extLst>
              <a:ext uri="{FF2B5EF4-FFF2-40B4-BE49-F238E27FC236}">
                <a16:creationId xmlns:a16="http://schemas.microsoft.com/office/drawing/2014/main" id="{CD970B7D-7F4C-7655-0EB6-4B425E09E90C}"/>
              </a:ext>
            </a:extLst>
          </p:cNvPr>
          <p:cNvPicPr>
            <a:picLocks noChangeAspect="1"/>
          </p:cNvPicPr>
          <p:nvPr/>
        </p:nvPicPr>
        <p:blipFill>
          <a:blip r:embed="rId4"/>
          <a:stretch>
            <a:fillRect/>
          </a:stretch>
        </p:blipFill>
        <p:spPr>
          <a:xfrm>
            <a:off x="1112144" y="825700"/>
            <a:ext cx="6301493" cy="4147937"/>
          </a:xfrm>
          <a:prstGeom prst="rect">
            <a:avLst/>
          </a:prstGeom>
        </p:spPr>
      </p:pic>
      <p:sp>
        <p:nvSpPr>
          <p:cNvPr id="4" name="灯片编号占位符 3">
            <a:extLst>
              <a:ext uri="{FF2B5EF4-FFF2-40B4-BE49-F238E27FC236}">
                <a16:creationId xmlns:a16="http://schemas.microsoft.com/office/drawing/2014/main" id="{6571D340-B2EA-8EA9-CE42-D8DEE518176A}"/>
              </a:ext>
            </a:extLst>
          </p:cNvPr>
          <p:cNvSpPr>
            <a:spLocks noGrp="1"/>
          </p:cNvSpPr>
          <p:nvPr>
            <p:ph type="sldNum" idx="12"/>
          </p:nvPr>
        </p:nvSpPr>
        <p:spPr>
          <a:xfrm>
            <a:off x="6731439" y="4745891"/>
            <a:ext cx="2025650" cy="236537"/>
          </a:xfrm>
        </p:spPr>
        <p:txBody>
          <a:bodyPr/>
          <a:lstStyle/>
          <a:p>
            <a:pPr marL="0" lvl="0" indent="0" algn="r" rtl="0">
              <a:spcBef>
                <a:spcPts val="0"/>
              </a:spcBef>
              <a:spcAft>
                <a:spcPts val="0"/>
              </a:spcAft>
              <a:buNone/>
            </a:pPr>
            <a:fld id="{00000000-1234-1234-1234-123412341234}" type="slidenum">
              <a:rPr lang="en-US" smtClean="0"/>
              <a:t>11</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353d129ca6d_5_158"/>
          <p:cNvSpPr txBox="1">
            <a:spLocks noGrp="1"/>
          </p:cNvSpPr>
          <p:nvPr>
            <p:ph type="title"/>
          </p:nvPr>
        </p:nvSpPr>
        <p:spPr>
          <a:xfrm>
            <a:off x="4534185" y="1642248"/>
            <a:ext cx="4548506" cy="99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US" sz="2400" dirty="0">
                <a:latin typeface="Manrope"/>
                <a:ea typeface="Manrope"/>
                <a:cs typeface="Manrope"/>
                <a:sym typeface="Manrope"/>
              </a:rPr>
              <a:t>Then, we taught a bot to ‘read’ websites like a smart assistant</a:t>
            </a:r>
            <a:endParaRPr sz="2400" dirty="0">
              <a:latin typeface="Manrope"/>
              <a:ea typeface="Manrope"/>
              <a:cs typeface="Manrope"/>
              <a:sym typeface="Manrope"/>
            </a:endParaRPr>
          </a:p>
        </p:txBody>
      </p:sp>
      <p:sp>
        <p:nvSpPr>
          <p:cNvPr id="174" name="Google Shape;174;g353d129ca6d_5_158"/>
          <p:cNvSpPr txBox="1">
            <a:spLocks noGrp="1"/>
          </p:cNvSpPr>
          <p:nvPr>
            <p:ph type="subTitle" idx="1"/>
          </p:nvPr>
        </p:nvSpPr>
        <p:spPr>
          <a:xfrm>
            <a:off x="4704350" y="2471115"/>
            <a:ext cx="3442500" cy="99989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dirty="0">
                <a:latin typeface="Source Sans Pro" panose="020B0503030403020204" pitchFamily="34" charset="0"/>
                <a:ea typeface="Source Sans Pro" panose="020B0503030403020204" pitchFamily="34" charset="0"/>
                <a:sym typeface="Arial"/>
              </a:rPr>
              <a:t>It’s just like a </a:t>
            </a:r>
            <a:r>
              <a:rPr lang="en-US" sz="1800" b="1" dirty="0">
                <a:latin typeface="Source Sans Pro" panose="020B0503030403020204" pitchFamily="34" charset="0"/>
                <a:ea typeface="Source Sans Pro" panose="020B0503030403020204" pitchFamily="34" charset="0"/>
                <a:sym typeface="Arial"/>
              </a:rPr>
              <a:t>smart assistant </a:t>
            </a:r>
            <a:r>
              <a:rPr lang="en-US" sz="1800" dirty="0">
                <a:latin typeface="Source Sans Pro" panose="020B0503030403020204" pitchFamily="34" charset="0"/>
                <a:ea typeface="Source Sans Pro" panose="020B0503030403020204" pitchFamily="34" charset="0"/>
                <a:sym typeface="Arial"/>
              </a:rPr>
              <a:t>that goes to a website, </a:t>
            </a:r>
            <a:r>
              <a:rPr lang="en-US" sz="1800" b="1" dirty="0">
                <a:latin typeface="Source Sans Pro" panose="020B0503030403020204" pitchFamily="34" charset="0"/>
                <a:ea typeface="Source Sans Pro" panose="020B0503030403020204" pitchFamily="34" charset="0"/>
                <a:sym typeface="Arial"/>
              </a:rPr>
              <a:t>reads</a:t>
            </a:r>
            <a:r>
              <a:rPr lang="en-US" sz="1800" dirty="0">
                <a:latin typeface="Source Sans Pro" panose="020B0503030403020204" pitchFamily="34" charset="0"/>
                <a:ea typeface="Source Sans Pro" panose="020B0503030403020204" pitchFamily="34" charset="0"/>
                <a:sym typeface="Arial"/>
              </a:rPr>
              <a:t> the page, </a:t>
            </a:r>
            <a:r>
              <a:rPr lang="en-US" sz="1800" b="1" dirty="0">
                <a:latin typeface="Source Sans Pro" panose="020B0503030403020204" pitchFamily="34" charset="0"/>
                <a:ea typeface="Source Sans Pro" panose="020B0503030403020204" pitchFamily="34" charset="0"/>
                <a:sym typeface="Arial"/>
              </a:rPr>
              <a:t>finds</a:t>
            </a:r>
            <a:r>
              <a:rPr lang="en-US" sz="1800" dirty="0">
                <a:latin typeface="Source Sans Pro" panose="020B0503030403020204" pitchFamily="34" charset="0"/>
                <a:ea typeface="Source Sans Pro" panose="020B0503030403020204" pitchFamily="34" charset="0"/>
                <a:sym typeface="Arial"/>
              </a:rPr>
              <a:t> the important information we need, and </a:t>
            </a:r>
            <a:r>
              <a:rPr lang="en-US" sz="1800" b="1" dirty="0">
                <a:latin typeface="Source Sans Pro" panose="020B0503030403020204" pitchFamily="34" charset="0"/>
                <a:ea typeface="Source Sans Pro" panose="020B0503030403020204" pitchFamily="34" charset="0"/>
                <a:sym typeface="Arial"/>
              </a:rPr>
              <a:t>saves</a:t>
            </a:r>
            <a:r>
              <a:rPr lang="en-US" sz="1800" dirty="0">
                <a:latin typeface="Source Sans Pro" panose="020B0503030403020204" pitchFamily="34" charset="0"/>
                <a:ea typeface="Source Sans Pro" panose="020B0503030403020204" pitchFamily="34" charset="0"/>
                <a:sym typeface="Arial"/>
              </a:rPr>
              <a:t> it for us. </a:t>
            </a:r>
            <a:endParaRPr sz="1800" dirty="0">
              <a:latin typeface="Source Sans Pro" panose="020B0503030403020204" pitchFamily="34" charset="0"/>
              <a:ea typeface="Source Sans Pro" panose="020B0503030403020204" pitchFamily="34" charset="0"/>
              <a:sym typeface="Arial"/>
            </a:endParaRPr>
          </a:p>
        </p:txBody>
      </p:sp>
      <p:grpSp>
        <p:nvGrpSpPr>
          <p:cNvPr id="175" name="Google Shape;175;g353d129ca6d_5_158"/>
          <p:cNvGrpSpPr/>
          <p:nvPr/>
        </p:nvGrpSpPr>
        <p:grpSpPr>
          <a:xfrm>
            <a:off x="341616" y="959653"/>
            <a:ext cx="3933037" cy="3224194"/>
            <a:chOff x="5006925" y="1261486"/>
            <a:chExt cx="3228006" cy="2606511"/>
          </a:xfrm>
        </p:grpSpPr>
        <p:sp>
          <p:nvSpPr>
            <p:cNvPr id="176" name="Google Shape;176;g353d129ca6d_5_158"/>
            <p:cNvSpPr/>
            <p:nvPr/>
          </p:nvSpPr>
          <p:spPr>
            <a:xfrm>
              <a:off x="6244046" y="3281082"/>
              <a:ext cx="811709" cy="473846"/>
            </a:xfrm>
            <a:custGeom>
              <a:avLst/>
              <a:gdLst/>
              <a:ahLst/>
              <a:cxnLst/>
              <a:rect l="l" t="t" r="r" b="b"/>
              <a:pathLst>
                <a:path w="29834" h="17416" extrusionOk="0">
                  <a:moveTo>
                    <a:pt x="2511" y="0"/>
                  </a:moveTo>
                  <a:lnTo>
                    <a:pt x="0" y="17416"/>
                  </a:lnTo>
                  <a:lnTo>
                    <a:pt x="29833" y="17416"/>
                  </a:lnTo>
                  <a:lnTo>
                    <a:pt x="2700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353d129ca6d_5_158"/>
            <p:cNvSpPr/>
            <p:nvPr/>
          </p:nvSpPr>
          <p:spPr>
            <a:xfrm>
              <a:off x="5962075" y="3754938"/>
              <a:ext cx="1374958" cy="113059"/>
            </a:xfrm>
            <a:custGeom>
              <a:avLst/>
              <a:gdLst/>
              <a:ahLst/>
              <a:cxnLst/>
              <a:rect l="l" t="t" r="r" b="b"/>
              <a:pathLst>
                <a:path w="50536" h="1256" extrusionOk="0">
                  <a:moveTo>
                    <a:pt x="1" y="1"/>
                  </a:moveTo>
                  <a:lnTo>
                    <a:pt x="1" y="1256"/>
                  </a:lnTo>
                  <a:lnTo>
                    <a:pt x="50536" y="1256"/>
                  </a:lnTo>
                  <a:lnTo>
                    <a:pt x="5053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353d129ca6d_5_158"/>
            <p:cNvSpPr/>
            <p:nvPr/>
          </p:nvSpPr>
          <p:spPr>
            <a:xfrm>
              <a:off x="5006925" y="3027426"/>
              <a:ext cx="3228006" cy="303717"/>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353d129ca6d_5_158"/>
            <p:cNvSpPr/>
            <p:nvPr/>
          </p:nvSpPr>
          <p:spPr>
            <a:xfrm>
              <a:off x="5006925" y="1261486"/>
              <a:ext cx="3228006" cy="1775507"/>
            </a:xfrm>
            <a:custGeom>
              <a:avLst/>
              <a:gdLst/>
              <a:ahLst/>
              <a:cxnLst/>
              <a:rect l="l" t="t" r="r" b="b"/>
              <a:pathLst>
                <a:path w="116524" h="65258" extrusionOk="0">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g353d129ca6d_5_158"/>
            <p:cNvSpPr/>
            <p:nvPr/>
          </p:nvSpPr>
          <p:spPr>
            <a:xfrm>
              <a:off x="6604088" y="3133251"/>
              <a:ext cx="91621" cy="92073"/>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1" name="Google Shape;181;g353d129ca6d_5_158"/>
          <p:cNvPicPr preferRelativeResize="0"/>
          <p:nvPr/>
        </p:nvPicPr>
        <p:blipFill rotWithShape="1">
          <a:blip r:embed="rId3">
            <a:alphaModFix/>
          </a:blip>
          <a:srcRect t="3626" b="3625"/>
          <a:stretch/>
        </p:blipFill>
        <p:spPr>
          <a:xfrm>
            <a:off x="896353" y="1331917"/>
            <a:ext cx="3106178" cy="1620562"/>
          </a:xfrm>
          <a:prstGeom prst="rect">
            <a:avLst/>
          </a:prstGeom>
          <a:noFill/>
          <a:ln>
            <a:noFill/>
          </a:ln>
        </p:spPr>
      </p:pic>
      <p:pic>
        <p:nvPicPr>
          <p:cNvPr id="182" name="Google Shape;182;g353d129ca6d_5_158" descr="图形用户界面, 文本, 应用程序, 聊天或短信&#10;&#10;AI 生成的内容可能不正确。"/>
          <p:cNvPicPr preferRelativeResize="0"/>
          <p:nvPr/>
        </p:nvPicPr>
        <p:blipFill rotWithShape="1">
          <a:blip r:embed="rId4">
            <a:alphaModFix/>
          </a:blip>
          <a:srcRect r="15431"/>
          <a:stretch/>
        </p:blipFill>
        <p:spPr>
          <a:xfrm>
            <a:off x="456838" y="1079900"/>
            <a:ext cx="3702362" cy="1922691"/>
          </a:xfrm>
          <a:prstGeom prst="rect">
            <a:avLst/>
          </a:prstGeom>
          <a:noFill/>
          <a:ln>
            <a:noFill/>
          </a:ln>
        </p:spPr>
      </p:pic>
      <p:sp>
        <p:nvSpPr>
          <p:cNvPr id="183" name="Google Shape;183;g353d129ca6d_5_158"/>
          <p:cNvSpPr/>
          <p:nvPr/>
        </p:nvSpPr>
        <p:spPr>
          <a:xfrm>
            <a:off x="521368" y="1251284"/>
            <a:ext cx="2085474" cy="161223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灯片编号占位符 1">
            <a:extLst>
              <a:ext uri="{FF2B5EF4-FFF2-40B4-BE49-F238E27FC236}">
                <a16:creationId xmlns:a16="http://schemas.microsoft.com/office/drawing/2014/main" id="{1A71768F-132D-FB79-C872-E5640623E136}"/>
              </a:ext>
            </a:extLst>
          </p:cNvPr>
          <p:cNvSpPr>
            <a:spLocks noGrp="1"/>
          </p:cNvSpPr>
          <p:nvPr>
            <p:ph type="sldNum" idx="12"/>
          </p:nvPr>
        </p:nvSpPr>
        <p:spPr>
          <a:xfrm>
            <a:off x="6808438" y="4803329"/>
            <a:ext cx="2025650" cy="236537"/>
          </a:xfrm>
        </p:spPr>
        <p:txBody>
          <a:bodyPr/>
          <a:lstStyle/>
          <a:p>
            <a:pPr marL="0" lvl="0" indent="0" algn="r" rtl="0">
              <a:spcBef>
                <a:spcPts val="0"/>
              </a:spcBef>
              <a:spcAft>
                <a:spcPts val="0"/>
              </a:spcAft>
              <a:buNone/>
            </a:pPr>
            <a:fld id="{00000000-1234-1234-1234-123412341234}" type="slidenum">
              <a:rPr lang="en-US" smtClean="0"/>
              <a:t>12</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353d129ca6d_5_173"/>
          <p:cNvSpPr txBox="1">
            <a:spLocks noGrp="1"/>
          </p:cNvSpPr>
          <p:nvPr>
            <p:ph type="title"/>
          </p:nvPr>
        </p:nvSpPr>
        <p:spPr>
          <a:xfrm>
            <a:off x="388201" y="428431"/>
            <a:ext cx="8295424"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US" sz="2000" b="1" dirty="0">
                <a:latin typeface="Manrope"/>
                <a:ea typeface="Manrope"/>
                <a:cs typeface="Manrope"/>
                <a:sym typeface="Manrope"/>
              </a:rPr>
              <a:t>The bot succeeded in over half of cases—but challenges remained</a:t>
            </a:r>
            <a:endParaRPr sz="2000" b="1" dirty="0">
              <a:latin typeface="Manrope"/>
              <a:ea typeface="Manrope"/>
              <a:cs typeface="Manrope"/>
              <a:sym typeface="Manrope"/>
            </a:endParaRPr>
          </a:p>
        </p:txBody>
      </p:sp>
      <p:sp>
        <p:nvSpPr>
          <p:cNvPr id="205" name="Google Shape;205;g353d129ca6d_5_173"/>
          <p:cNvSpPr txBox="1"/>
          <p:nvPr/>
        </p:nvSpPr>
        <p:spPr>
          <a:xfrm>
            <a:off x="388202" y="982281"/>
            <a:ext cx="2875800" cy="3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Source Sans Pro" panose="020B0503030403020204" pitchFamily="34" charset="0"/>
                <a:ea typeface="Source Sans Pro" panose="020B0503030403020204" pitchFamily="34" charset="0"/>
              </a:rPr>
              <a:t>Success Rate of Extraction</a:t>
            </a:r>
            <a:endParaRPr b="1" dirty="0">
              <a:latin typeface="Source Sans Pro" panose="020B0503030403020204" pitchFamily="34" charset="0"/>
              <a:ea typeface="Source Sans Pro" panose="020B0503030403020204" pitchFamily="34" charset="0"/>
            </a:endParaRPr>
          </a:p>
        </p:txBody>
      </p:sp>
      <p:sp>
        <p:nvSpPr>
          <p:cNvPr id="206" name="Google Shape;206;g353d129ca6d_5_173"/>
          <p:cNvSpPr txBox="1"/>
          <p:nvPr/>
        </p:nvSpPr>
        <p:spPr>
          <a:xfrm>
            <a:off x="671734" y="3898218"/>
            <a:ext cx="2875800" cy="3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Source Sans Pro" panose="020B0503030403020204" pitchFamily="34" charset="0"/>
                <a:ea typeface="Source Sans Pro" panose="020B0503030403020204" pitchFamily="34" charset="0"/>
              </a:rPr>
              <a:t>Examples of extracted data:</a:t>
            </a:r>
            <a:endParaRPr b="1" dirty="0">
              <a:latin typeface="Source Sans Pro" panose="020B0503030403020204" pitchFamily="34" charset="0"/>
              <a:ea typeface="Source Sans Pro" panose="020B0503030403020204" pitchFamily="34" charset="0"/>
            </a:endParaRPr>
          </a:p>
        </p:txBody>
      </p:sp>
      <p:sp>
        <p:nvSpPr>
          <p:cNvPr id="5" name="灯片编号占位符 4">
            <a:extLst>
              <a:ext uri="{FF2B5EF4-FFF2-40B4-BE49-F238E27FC236}">
                <a16:creationId xmlns:a16="http://schemas.microsoft.com/office/drawing/2014/main" id="{C2914595-5342-F7D9-2D86-97EED93ABE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图片 5" descr="电脑萤幕画面&#10;&#10;AI 生成的内容可能不正确。">
            <a:extLst>
              <a:ext uri="{FF2B5EF4-FFF2-40B4-BE49-F238E27FC236}">
                <a16:creationId xmlns:a16="http://schemas.microsoft.com/office/drawing/2014/main" id="{0878B1B5-B11E-8039-5F60-F3FCA1288A1A}"/>
              </a:ext>
            </a:extLst>
          </p:cNvPr>
          <p:cNvPicPr>
            <a:picLocks noChangeAspect="1"/>
          </p:cNvPicPr>
          <p:nvPr/>
        </p:nvPicPr>
        <p:blipFill>
          <a:blip r:embed="rId3"/>
          <a:srcRect t="15005"/>
          <a:stretch>
            <a:fillRect/>
          </a:stretch>
        </p:blipFill>
        <p:spPr>
          <a:xfrm>
            <a:off x="388202" y="1367954"/>
            <a:ext cx="2875800" cy="2444277"/>
          </a:xfrm>
          <a:prstGeom prst="rect">
            <a:avLst/>
          </a:prstGeom>
        </p:spPr>
      </p:pic>
      <p:sp>
        <p:nvSpPr>
          <p:cNvPr id="8" name="Google Shape;255;p12">
            <a:extLst>
              <a:ext uri="{FF2B5EF4-FFF2-40B4-BE49-F238E27FC236}">
                <a16:creationId xmlns:a16="http://schemas.microsoft.com/office/drawing/2014/main" id="{CC41885C-F755-F64D-53A2-64D5704A2192}"/>
              </a:ext>
            </a:extLst>
          </p:cNvPr>
          <p:cNvSpPr txBox="1"/>
          <p:nvPr/>
        </p:nvSpPr>
        <p:spPr>
          <a:xfrm>
            <a:off x="3202756" y="1227064"/>
            <a:ext cx="1810386" cy="379412"/>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157DD9"/>
              </a:buClr>
              <a:buSzPts val="1400"/>
              <a:buFont typeface="Arial" panose="020B0604020202090204"/>
              <a:buNone/>
            </a:pPr>
            <a:r>
              <a:rPr lang="en-US" b="0" i="0" u="none" dirty="0">
                <a:solidFill>
                  <a:srgbClr val="157DD9"/>
                </a:solidFill>
                <a:latin typeface="Manrope" pitchFamily="2" charset="0"/>
                <a:sym typeface="Arial" panose="020B0604020202090204"/>
              </a:rPr>
              <a:t>Multi-Method Extraction</a:t>
            </a:r>
          </a:p>
        </p:txBody>
      </p:sp>
      <p:sp>
        <p:nvSpPr>
          <p:cNvPr id="9" name="Google Shape;256;p12">
            <a:extLst>
              <a:ext uri="{FF2B5EF4-FFF2-40B4-BE49-F238E27FC236}">
                <a16:creationId xmlns:a16="http://schemas.microsoft.com/office/drawing/2014/main" id="{D162795D-05EC-5BBF-95C8-5487B4F61CAC}"/>
              </a:ext>
            </a:extLst>
          </p:cNvPr>
          <p:cNvSpPr txBox="1"/>
          <p:nvPr/>
        </p:nvSpPr>
        <p:spPr>
          <a:xfrm>
            <a:off x="3202756" y="1525514"/>
            <a:ext cx="1810386" cy="1429427"/>
          </a:xfrm>
          <a:prstGeom prst="rect">
            <a:avLst/>
          </a:prstGeom>
          <a:noFill/>
          <a:ln>
            <a:noFill/>
          </a:ln>
        </p:spPr>
        <p:txBody>
          <a:bodyPr spcFirstLastPara="1" wrap="square" lIns="91425" tIns="91425" rIns="91425" bIns="91425" anchor="t" anchorCtr="0">
            <a:noAutofit/>
          </a:bodyPr>
          <a:lstStyle/>
          <a:p>
            <a:pPr marL="285750" marR="0" lvl="0" indent="-285750" algn="just" rtl="0">
              <a:lnSpc>
                <a:spcPct val="100000"/>
              </a:lnSpc>
              <a:spcBef>
                <a:spcPts val="0"/>
              </a:spcBef>
              <a:spcAft>
                <a:spcPts val="0"/>
              </a:spcAft>
              <a:buClr>
                <a:srgbClr val="000000"/>
              </a:buClr>
              <a:buSzPts val="1400"/>
              <a:buFont typeface="Arial" panose="020B0604020202090204"/>
              <a:buChar char="•"/>
            </a:pPr>
            <a:r>
              <a:rPr lang="en-US" sz="1200" b="1" i="0" u="none" dirty="0">
                <a:solidFill>
                  <a:srgbClr val="302C3E"/>
                </a:solidFill>
                <a:latin typeface="Source Sans Pro" panose="020B0503030403020204" pitchFamily="34" charset="0"/>
                <a:ea typeface="Source Sans Pro" panose="020B0503030403020204" pitchFamily="34" charset="0"/>
                <a:sym typeface="Arial" panose="020B0604020202090204"/>
              </a:rPr>
              <a:t>Regex matching </a:t>
            </a:r>
            <a:r>
              <a:rPr lang="en-US" sz="1200" b="0" i="0" u="none" dirty="0">
                <a:solidFill>
                  <a:srgbClr val="302C3E"/>
                </a:solidFill>
                <a:latin typeface="Source Sans Pro" panose="020B0503030403020204" pitchFamily="34" charset="0"/>
                <a:ea typeface="Source Sans Pro" panose="020B0503030403020204" pitchFamily="34" charset="0"/>
                <a:sym typeface="Arial" panose="020B0604020202090204"/>
              </a:rPr>
              <a:t>for free-text address detection.</a:t>
            </a:r>
          </a:p>
          <a:p>
            <a:pPr marL="285750" marR="0" lvl="0" indent="-285750" algn="just" rtl="0">
              <a:lnSpc>
                <a:spcPct val="100000"/>
              </a:lnSpc>
              <a:spcBef>
                <a:spcPts val="0"/>
              </a:spcBef>
              <a:spcAft>
                <a:spcPts val="0"/>
              </a:spcAft>
              <a:buClr>
                <a:srgbClr val="000000"/>
              </a:buClr>
              <a:buSzPts val="1400"/>
              <a:buFont typeface="Arial" panose="020B0604020202090204"/>
              <a:buChar char="•"/>
            </a:pPr>
            <a:r>
              <a:rPr lang="en-US" sz="1200" b="1" i="0" u="none" dirty="0">
                <a:solidFill>
                  <a:srgbClr val="302C3E"/>
                </a:solidFill>
                <a:latin typeface="Source Sans Pro" panose="020B0503030403020204" pitchFamily="34" charset="0"/>
                <a:ea typeface="Source Sans Pro" panose="020B0503030403020204" pitchFamily="34" charset="0"/>
                <a:sym typeface="Arial" panose="020B0604020202090204"/>
              </a:rPr>
              <a:t>HTML tag </a:t>
            </a:r>
            <a:r>
              <a:rPr lang="en-US" sz="1200" b="0" i="0" u="none" dirty="0">
                <a:solidFill>
                  <a:srgbClr val="302C3E"/>
                </a:solidFill>
                <a:latin typeface="Source Sans Pro" panose="020B0503030403020204" pitchFamily="34" charset="0"/>
                <a:ea typeface="Source Sans Pro" panose="020B0503030403020204" pitchFamily="34" charset="0"/>
                <a:sym typeface="Arial" panose="020B0604020202090204"/>
              </a:rPr>
              <a:t>scanning (&lt;p&gt;, &lt;span&gt;, &lt;div&gt;, &lt;a&gt;) for embedded address formats.</a:t>
            </a:r>
          </a:p>
          <a:p>
            <a:pPr marL="285750" marR="0" lvl="0" indent="-285750" algn="just" rtl="0">
              <a:lnSpc>
                <a:spcPct val="100000"/>
              </a:lnSpc>
              <a:spcBef>
                <a:spcPts val="0"/>
              </a:spcBef>
              <a:spcAft>
                <a:spcPts val="0"/>
              </a:spcAft>
              <a:buClr>
                <a:srgbClr val="000000"/>
              </a:buClr>
              <a:buSzPts val="1400"/>
              <a:buFont typeface="Arial" panose="020B0604020202090204"/>
              <a:buChar char="•"/>
            </a:pPr>
            <a:r>
              <a:rPr lang="en-US" sz="1200" b="1" dirty="0" err="1">
                <a:solidFill>
                  <a:srgbClr val="302C3E"/>
                </a:solidFill>
                <a:latin typeface="Source Sans Pro" panose="020B0503030403020204" pitchFamily="34" charset="0"/>
                <a:ea typeface="Source Sans Pro" panose="020B0503030403020204" pitchFamily="34" charset="0"/>
              </a:rPr>
              <a:t>PlayWright</a:t>
            </a:r>
            <a:r>
              <a:rPr lang="en-US" sz="1200" dirty="0">
                <a:solidFill>
                  <a:srgbClr val="302C3E"/>
                </a:solidFill>
                <a:latin typeface="Source Sans Pro" panose="020B0503030403020204" pitchFamily="34" charset="0"/>
                <a:ea typeface="Source Sans Pro" panose="020B0503030403020204" pitchFamily="34" charset="0"/>
              </a:rPr>
              <a:t> for dynamic website</a:t>
            </a:r>
            <a:endParaRPr lang="en-US" sz="1200" b="0" i="0" u="none" dirty="0">
              <a:solidFill>
                <a:srgbClr val="302C3E"/>
              </a:solidFill>
              <a:latin typeface="Source Sans Pro" panose="020B0503030403020204" pitchFamily="34" charset="0"/>
              <a:ea typeface="Source Sans Pro" panose="020B0503030403020204" pitchFamily="34" charset="0"/>
              <a:sym typeface="Arial" panose="020B0604020202090204"/>
            </a:endParaRPr>
          </a:p>
        </p:txBody>
      </p:sp>
      <p:sp>
        <p:nvSpPr>
          <p:cNvPr id="11" name="Google Shape;258;p12">
            <a:extLst>
              <a:ext uri="{FF2B5EF4-FFF2-40B4-BE49-F238E27FC236}">
                <a16:creationId xmlns:a16="http://schemas.microsoft.com/office/drawing/2014/main" id="{EAE7AACE-8B75-1AD1-C3EC-859DF3C51871}"/>
              </a:ext>
            </a:extLst>
          </p:cNvPr>
          <p:cNvSpPr txBox="1"/>
          <p:nvPr/>
        </p:nvSpPr>
        <p:spPr>
          <a:xfrm>
            <a:off x="7371255" y="1038025"/>
            <a:ext cx="1674812" cy="37941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157DD9"/>
              </a:buClr>
              <a:buSzPts val="1800"/>
              <a:buFont typeface="Manrope"/>
              <a:buNone/>
            </a:pPr>
            <a:r>
              <a:rPr lang="en-US" dirty="0">
                <a:solidFill>
                  <a:srgbClr val="157DD9"/>
                </a:solidFill>
                <a:latin typeface="Manrope"/>
                <a:ea typeface="Manrope"/>
                <a:cs typeface="Manrope"/>
                <a:sym typeface="Manrope"/>
              </a:rPr>
              <a:t>Normalization</a:t>
            </a:r>
            <a:endParaRPr lang="en-US" b="0" i="0" u="none" dirty="0">
              <a:solidFill>
                <a:srgbClr val="157DD9"/>
              </a:solidFill>
              <a:latin typeface="Manrope"/>
              <a:ea typeface="Manrope"/>
              <a:cs typeface="Manrope"/>
              <a:sym typeface="Manrope"/>
            </a:endParaRPr>
          </a:p>
        </p:txBody>
      </p:sp>
      <p:sp>
        <p:nvSpPr>
          <p:cNvPr id="12" name="Google Shape;259;p12">
            <a:extLst>
              <a:ext uri="{FF2B5EF4-FFF2-40B4-BE49-F238E27FC236}">
                <a16:creationId xmlns:a16="http://schemas.microsoft.com/office/drawing/2014/main" id="{09254763-9935-A046-12D7-615743DA6AF0}"/>
              </a:ext>
            </a:extLst>
          </p:cNvPr>
          <p:cNvSpPr txBox="1"/>
          <p:nvPr/>
        </p:nvSpPr>
        <p:spPr>
          <a:xfrm>
            <a:off x="7371256" y="1406325"/>
            <a:ext cx="1845064" cy="547687"/>
          </a:xfrm>
          <a:prstGeom prst="rect">
            <a:avLst/>
          </a:prstGeom>
          <a:noFill/>
          <a:ln>
            <a:noFill/>
          </a:ln>
        </p:spPr>
        <p:txBody>
          <a:bodyPr spcFirstLastPara="1" wrap="square" lIns="91425" tIns="91425" rIns="91425" bIns="91425" anchor="t" anchorCtr="0">
            <a:noAutofit/>
          </a:bodyPr>
          <a:lstStyle/>
          <a:p>
            <a:pPr marL="285750" indent="-285750">
              <a:buClr>
                <a:srgbClr val="302C3E"/>
              </a:buClr>
              <a:buSzPts val="1400"/>
              <a:buFont typeface="Arial" panose="020B0604020202020204" pitchFamily="34" charset="0"/>
              <a:buChar char="•"/>
            </a:pPr>
            <a:r>
              <a:rPr lang="en-US" sz="1200" b="0" i="0" u="none" dirty="0">
                <a:solidFill>
                  <a:srgbClr val="302C3E"/>
                </a:solidFill>
                <a:latin typeface="Source Sans Pro" panose="020B0503030403020204" pitchFamily="34" charset="0"/>
                <a:ea typeface="Source Sans Pro" panose="020B0503030403020204" pitchFamily="34" charset="0"/>
                <a:sym typeface="Arial" panose="020B0604020202090204"/>
              </a:rPr>
              <a:t>St.’ </a:t>
            </a:r>
            <a:r>
              <a:rPr lang="zh-CN" altLang="en-US" sz="1200" dirty="0"/>
              <a:t>→ </a:t>
            </a:r>
            <a:r>
              <a:rPr lang="en-US" sz="1200" b="0" i="0" u="none" dirty="0">
                <a:solidFill>
                  <a:srgbClr val="302C3E"/>
                </a:solidFill>
                <a:latin typeface="Source Sans Pro" panose="020B0503030403020204" pitchFamily="34" charset="0"/>
                <a:ea typeface="Source Sans Pro" panose="020B0503030403020204" pitchFamily="34" charset="0"/>
                <a:sym typeface="Arial" panose="020B0604020202090204"/>
              </a:rPr>
              <a:t> ‘Street’</a:t>
            </a:r>
            <a:endParaRPr lang="en-US" sz="1200" dirty="0">
              <a:solidFill>
                <a:srgbClr val="302C3E"/>
              </a:solidFill>
              <a:latin typeface="Source Sans Pro" panose="020B0503030403020204" pitchFamily="34" charset="0"/>
              <a:ea typeface="Source Sans Pro" panose="020B0503030403020204" pitchFamily="34" charset="0"/>
            </a:endParaRPr>
          </a:p>
          <a:p>
            <a:pPr marL="285750" indent="-285750">
              <a:buClr>
                <a:srgbClr val="302C3E"/>
              </a:buClr>
              <a:buSzPts val="1400"/>
              <a:buFont typeface="Arial" panose="020B0604020202020204" pitchFamily="34" charset="0"/>
              <a:buChar char="•"/>
            </a:pPr>
            <a:r>
              <a:rPr lang="en-US" sz="1200" dirty="0">
                <a:solidFill>
                  <a:srgbClr val="302C3E"/>
                </a:solidFill>
                <a:latin typeface="Source Sans Pro" panose="020B0503030403020204" pitchFamily="34" charset="0"/>
                <a:ea typeface="Source Sans Pro" panose="020B0503030403020204" pitchFamily="34" charset="0"/>
              </a:rPr>
              <a:t>S</a:t>
            </a:r>
            <a:r>
              <a:rPr lang="en-US" sz="1200" b="0" i="0" u="none" dirty="0">
                <a:solidFill>
                  <a:srgbClr val="302C3E"/>
                </a:solidFill>
                <a:latin typeface="Source Sans Pro" panose="020B0503030403020204" pitchFamily="34" charset="0"/>
                <a:ea typeface="Source Sans Pro" panose="020B0503030403020204" pitchFamily="34" charset="0"/>
                <a:sym typeface="Arial" panose="020B0604020202090204"/>
              </a:rPr>
              <a:t>pecial characters</a:t>
            </a:r>
          </a:p>
          <a:p>
            <a:pPr marL="285750" indent="-285750">
              <a:buClr>
                <a:srgbClr val="302C3E"/>
              </a:buClr>
              <a:buSzPts val="1400"/>
              <a:buFont typeface="Arial" panose="020B0604020202020204" pitchFamily="34" charset="0"/>
              <a:buChar char="•"/>
            </a:pPr>
            <a:r>
              <a:rPr lang="en-US" sz="1200" dirty="0">
                <a:solidFill>
                  <a:srgbClr val="302C3E"/>
                </a:solidFill>
                <a:latin typeface="Source Sans Pro" panose="020B0503030403020204" pitchFamily="34" charset="0"/>
                <a:ea typeface="Source Sans Pro" panose="020B0503030403020204" pitchFamily="34" charset="0"/>
              </a:rPr>
              <a:t>M</a:t>
            </a:r>
            <a:r>
              <a:rPr lang="en-US" sz="1200" b="0" i="0" u="none" dirty="0">
                <a:solidFill>
                  <a:srgbClr val="302C3E"/>
                </a:solidFill>
                <a:latin typeface="Source Sans Pro" panose="020B0503030403020204" pitchFamily="34" charset="0"/>
                <a:ea typeface="Source Sans Pro" panose="020B0503030403020204" pitchFamily="34" charset="0"/>
                <a:sym typeface="Arial" panose="020B0604020202090204"/>
              </a:rPr>
              <a:t>ulti-line addresses </a:t>
            </a:r>
            <a:r>
              <a:rPr lang="zh-CN" altLang="en-US" sz="1200" dirty="0"/>
              <a:t>→</a:t>
            </a:r>
            <a:r>
              <a:rPr lang="en-US" altLang="zh-CN" sz="1200" dirty="0"/>
              <a:t> </a:t>
            </a:r>
            <a:r>
              <a:rPr lang="en-US" sz="1200" b="0" i="0" u="none" dirty="0">
                <a:solidFill>
                  <a:srgbClr val="302C3E"/>
                </a:solidFill>
                <a:latin typeface="Source Sans Pro" panose="020B0503030403020204" pitchFamily="34" charset="0"/>
                <a:ea typeface="Source Sans Pro" panose="020B0503030403020204" pitchFamily="34" charset="0"/>
                <a:sym typeface="Arial" panose="020B0604020202090204"/>
              </a:rPr>
              <a:t>single line</a:t>
            </a:r>
          </a:p>
        </p:txBody>
      </p:sp>
      <p:sp>
        <p:nvSpPr>
          <p:cNvPr id="14" name="Google Shape;261;p12">
            <a:extLst>
              <a:ext uri="{FF2B5EF4-FFF2-40B4-BE49-F238E27FC236}">
                <a16:creationId xmlns:a16="http://schemas.microsoft.com/office/drawing/2014/main" id="{E878C2A8-DDF5-DE39-817C-AC5F764FDC4B}"/>
              </a:ext>
            </a:extLst>
          </p:cNvPr>
          <p:cNvSpPr txBox="1"/>
          <p:nvPr/>
        </p:nvSpPr>
        <p:spPr>
          <a:xfrm>
            <a:off x="3409590" y="3350039"/>
            <a:ext cx="1603552" cy="379412"/>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157DD9"/>
              </a:buClr>
              <a:buSzPts val="1400"/>
              <a:buFont typeface="Arial" panose="020B0604020202090204"/>
              <a:buNone/>
            </a:pPr>
            <a:r>
              <a:rPr lang="en-US" b="0" i="0" u="none" dirty="0">
                <a:solidFill>
                  <a:srgbClr val="157DD9"/>
                </a:solidFill>
                <a:latin typeface="Manrope" pitchFamily="2" charset="0"/>
                <a:sym typeface="Arial" panose="020B0604020202090204"/>
              </a:rPr>
              <a:t>Connecting Pipelines</a:t>
            </a:r>
          </a:p>
        </p:txBody>
      </p:sp>
      <p:sp>
        <p:nvSpPr>
          <p:cNvPr id="15" name="Google Shape;262;p12">
            <a:extLst>
              <a:ext uri="{FF2B5EF4-FFF2-40B4-BE49-F238E27FC236}">
                <a16:creationId xmlns:a16="http://schemas.microsoft.com/office/drawing/2014/main" id="{E8A42E38-D11A-9E5F-9872-202BD56E9647}"/>
              </a:ext>
            </a:extLst>
          </p:cNvPr>
          <p:cNvSpPr txBox="1"/>
          <p:nvPr/>
        </p:nvSpPr>
        <p:spPr>
          <a:xfrm>
            <a:off x="3375214" y="3726244"/>
            <a:ext cx="1637927" cy="373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302C3E"/>
              </a:buClr>
              <a:buSzPts val="1400"/>
              <a:buFont typeface="Arial" panose="020B0604020202090204"/>
              <a:buNone/>
            </a:pPr>
            <a:r>
              <a:rPr lang="en-US" sz="1200" b="0" i="0" u="none" dirty="0">
                <a:solidFill>
                  <a:srgbClr val="302C3E"/>
                </a:solidFill>
                <a:latin typeface="Source Sans Pro" panose="020B0503030403020204" pitchFamily="34" charset="0"/>
                <a:ea typeface="Source Sans Pro" panose="020B0503030403020204" pitchFamily="34" charset="0"/>
                <a:sym typeface="Arial" panose="020B0604020202090204"/>
              </a:rPr>
              <a:t>Automate the extraction process</a:t>
            </a:r>
          </a:p>
        </p:txBody>
      </p:sp>
      <p:sp>
        <p:nvSpPr>
          <p:cNvPr id="17" name="Google Shape;264;p12">
            <a:extLst>
              <a:ext uri="{FF2B5EF4-FFF2-40B4-BE49-F238E27FC236}">
                <a16:creationId xmlns:a16="http://schemas.microsoft.com/office/drawing/2014/main" id="{0F220D52-DE50-5DD8-FD5F-447281A3928C}"/>
              </a:ext>
            </a:extLst>
          </p:cNvPr>
          <p:cNvSpPr txBox="1"/>
          <p:nvPr/>
        </p:nvSpPr>
        <p:spPr>
          <a:xfrm>
            <a:off x="7371255" y="2759770"/>
            <a:ext cx="1883958" cy="37941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157DD9"/>
              </a:buClr>
              <a:buSzPts val="1800"/>
              <a:buFont typeface="Manrope"/>
              <a:buNone/>
            </a:pPr>
            <a:r>
              <a:rPr lang="en-US" b="0" i="0" u="none" dirty="0">
                <a:solidFill>
                  <a:srgbClr val="157DD9"/>
                </a:solidFill>
                <a:latin typeface="Manrope"/>
                <a:ea typeface="Manrope"/>
                <a:cs typeface="Manrope"/>
                <a:sym typeface="Manrope"/>
              </a:rPr>
              <a:t>Batch Processing &amp; Automation</a:t>
            </a:r>
          </a:p>
        </p:txBody>
      </p:sp>
      <p:sp>
        <p:nvSpPr>
          <p:cNvPr id="18" name="Google Shape;265;p12">
            <a:extLst>
              <a:ext uri="{FF2B5EF4-FFF2-40B4-BE49-F238E27FC236}">
                <a16:creationId xmlns:a16="http://schemas.microsoft.com/office/drawing/2014/main" id="{764E528E-0274-42ED-B95A-F390076E0E76}"/>
              </a:ext>
            </a:extLst>
          </p:cNvPr>
          <p:cNvSpPr txBox="1"/>
          <p:nvPr/>
        </p:nvSpPr>
        <p:spPr>
          <a:xfrm>
            <a:off x="7371255" y="3243329"/>
            <a:ext cx="1845065" cy="5476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02C3E"/>
              </a:buClr>
              <a:buSzPts val="1400"/>
              <a:buFont typeface="Arial" panose="020B0604020202090204"/>
              <a:buNone/>
            </a:pPr>
            <a:r>
              <a:rPr lang="en-US" sz="1200" b="0" i="0" u="none" dirty="0">
                <a:solidFill>
                  <a:srgbClr val="302C3E"/>
                </a:solidFill>
                <a:latin typeface="Source Sans Pro" panose="020B0503030403020204" pitchFamily="34" charset="0"/>
                <a:ea typeface="Source Sans Pro" panose="020B0503030403020204" pitchFamily="34" charset="0"/>
                <a:sym typeface="Arial" panose="020B0604020202090204"/>
              </a:rPr>
              <a:t>Enable bulk URL input instead of manually entering websites.</a:t>
            </a:r>
          </a:p>
        </p:txBody>
      </p:sp>
      <p:grpSp>
        <p:nvGrpSpPr>
          <p:cNvPr id="61" name="组合 60">
            <a:extLst>
              <a:ext uri="{FF2B5EF4-FFF2-40B4-BE49-F238E27FC236}">
                <a16:creationId xmlns:a16="http://schemas.microsoft.com/office/drawing/2014/main" id="{24CC2DF3-83E3-2791-3BA7-800F2C72FEEA}"/>
              </a:ext>
            </a:extLst>
          </p:cNvPr>
          <p:cNvGrpSpPr/>
          <p:nvPr/>
        </p:nvGrpSpPr>
        <p:grpSpPr>
          <a:xfrm>
            <a:off x="5095233" y="1093588"/>
            <a:ext cx="1992490" cy="2551655"/>
            <a:chOff x="4984020" y="1093588"/>
            <a:chExt cx="2195512" cy="2943224"/>
          </a:xfrm>
        </p:grpSpPr>
        <p:sp>
          <p:nvSpPr>
            <p:cNvPr id="7" name="Google Shape;254;p12">
              <a:extLst>
                <a:ext uri="{FF2B5EF4-FFF2-40B4-BE49-F238E27FC236}">
                  <a16:creationId xmlns:a16="http://schemas.microsoft.com/office/drawing/2014/main" id="{89FC7A5D-03E3-E97F-8055-F1AFB9892D20}"/>
                </a:ext>
              </a:extLst>
            </p:cNvPr>
            <p:cNvSpPr/>
            <p:nvPr/>
          </p:nvSpPr>
          <p:spPr>
            <a:xfrm>
              <a:off x="4984020" y="1800025"/>
              <a:ext cx="827087" cy="827087"/>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0" name="Google Shape;257;p12">
              <a:extLst>
                <a:ext uri="{FF2B5EF4-FFF2-40B4-BE49-F238E27FC236}">
                  <a16:creationId xmlns:a16="http://schemas.microsoft.com/office/drawing/2014/main" id="{02935DCB-7C00-77D2-702C-532686A917E6}"/>
                </a:ext>
              </a:extLst>
            </p:cNvPr>
            <p:cNvSpPr/>
            <p:nvPr/>
          </p:nvSpPr>
          <p:spPr>
            <a:xfrm>
              <a:off x="6340088" y="1093588"/>
              <a:ext cx="827087" cy="827087"/>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3" name="Google Shape;260;p12">
              <a:extLst>
                <a:ext uri="{FF2B5EF4-FFF2-40B4-BE49-F238E27FC236}">
                  <a16:creationId xmlns:a16="http://schemas.microsoft.com/office/drawing/2014/main" id="{9EF7DDD1-3F31-D756-AC62-4D5452062CF8}"/>
                </a:ext>
              </a:extLst>
            </p:cNvPr>
            <p:cNvSpPr/>
            <p:nvPr/>
          </p:nvSpPr>
          <p:spPr>
            <a:xfrm>
              <a:off x="4984020" y="3209725"/>
              <a:ext cx="827087" cy="827087"/>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6" name="Google Shape;263;p12">
              <a:extLst>
                <a:ext uri="{FF2B5EF4-FFF2-40B4-BE49-F238E27FC236}">
                  <a16:creationId xmlns:a16="http://schemas.microsoft.com/office/drawing/2014/main" id="{0CC8CFBF-04D3-7481-A522-19FF2C54A57A}"/>
                </a:ext>
              </a:extLst>
            </p:cNvPr>
            <p:cNvSpPr/>
            <p:nvPr/>
          </p:nvSpPr>
          <p:spPr>
            <a:xfrm>
              <a:off x="6352445" y="2504875"/>
              <a:ext cx="827087" cy="827087"/>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19" name="Google Shape;266;p12">
              <a:extLst>
                <a:ext uri="{FF2B5EF4-FFF2-40B4-BE49-F238E27FC236}">
                  <a16:creationId xmlns:a16="http://schemas.microsoft.com/office/drawing/2014/main" id="{0170D369-0C7C-A9BF-3629-18BD6A7145D4}"/>
                </a:ext>
              </a:extLst>
            </p:cNvPr>
            <p:cNvGrpSpPr/>
            <p:nvPr/>
          </p:nvGrpSpPr>
          <p:grpSpPr>
            <a:xfrm>
              <a:off x="5180870" y="1998463"/>
              <a:ext cx="431800" cy="428625"/>
              <a:chOff x="3367720" y="1473182"/>
              <a:chExt cx="432807" cy="428719"/>
            </a:xfrm>
          </p:grpSpPr>
          <p:sp>
            <p:nvSpPr>
              <p:cNvPr id="20" name="Google Shape;267;p12">
                <a:extLst>
                  <a:ext uri="{FF2B5EF4-FFF2-40B4-BE49-F238E27FC236}">
                    <a16:creationId xmlns:a16="http://schemas.microsoft.com/office/drawing/2014/main" id="{85A89A70-8212-5F56-B5D6-7BF1E310FB11}"/>
                  </a:ext>
                </a:extLst>
              </p:cNvPr>
              <p:cNvSpPr/>
              <p:nvPr/>
            </p:nvSpPr>
            <p:spPr>
              <a:xfrm>
                <a:off x="3590221" y="1610421"/>
                <a:ext cx="32772" cy="31329"/>
              </a:xfrm>
              <a:custGeom>
                <a:avLst/>
                <a:gdLst/>
                <a:ahLst/>
                <a:cxnLst/>
                <a:rect l="l" t="t" r="r" b="b"/>
                <a:pathLst>
                  <a:path w="954" h="912" extrusionOk="0">
                    <a:moveTo>
                      <a:pt x="203" y="0"/>
                    </a:moveTo>
                    <a:cubicBezTo>
                      <a:pt x="156" y="0"/>
                      <a:pt x="108" y="18"/>
                      <a:pt x="72" y="54"/>
                    </a:cubicBezTo>
                    <a:cubicBezTo>
                      <a:pt x="1" y="125"/>
                      <a:pt x="1" y="221"/>
                      <a:pt x="72" y="292"/>
                    </a:cubicBezTo>
                    <a:lnTo>
                      <a:pt x="644" y="864"/>
                    </a:lnTo>
                    <a:cubicBezTo>
                      <a:pt x="668" y="911"/>
                      <a:pt x="715" y="911"/>
                      <a:pt x="763" y="911"/>
                    </a:cubicBezTo>
                    <a:cubicBezTo>
                      <a:pt x="811" y="911"/>
                      <a:pt x="858" y="911"/>
                      <a:pt x="882" y="864"/>
                    </a:cubicBezTo>
                    <a:cubicBezTo>
                      <a:pt x="953" y="792"/>
                      <a:pt x="953" y="673"/>
                      <a:pt x="882" y="602"/>
                    </a:cubicBezTo>
                    <a:lnTo>
                      <a:pt x="334" y="54"/>
                    </a:lnTo>
                    <a:cubicBezTo>
                      <a:pt x="299" y="18"/>
                      <a:pt x="251" y="0"/>
                      <a:pt x="2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21" name="Google Shape;268;p12">
                <a:extLst>
                  <a:ext uri="{FF2B5EF4-FFF2-40B4-BE49-F238E27FC236}">
                    <a16:creationId xmlns:a16="http://schemas.microsoft.com/office/drawing/2014/main" id="{93EFCEAD-0B6C-5106-3589-98F5DD0B4A63}"/>
                  </a:ext>
                </a:extLst>
              </p:cNvPr>
              <p:cNvSpPr/>
              <p:nvPr/>
            </p:nvSpPr>
            <p:spPr>
              <a:xfrm>
                <a:off x="3628696" y="1648861"/>
                <a:ext cx="33562" cy="32154"/>
              </a:xfrm>
              <a:custGeom>
                <a:avLst/>
                <a:gdLst/>
                <a:ahLst/>
                <a:cxnLst/>
                <a:rect l="l" t="t" r="r" b="b"/>
                <a:pathLst>
                  <a:path w="977" h="936" extrusionOk="0">
                    <a:moveTo>
                      <a:pt x="203" y="1"/>
                    </a:moveTo>
                    <a:cubicBezTo>
                      <a:pt x="155" y="1"/>
                      <a:pt x="107" y="19"/>
                      <a:pt x="72" y="54"/>
                    </a:cubicBezTo>
                    <a:cubicBezTo>
                      <a:pt x="0" y="126"/>
                      <a:pt x="0" y="245"/>
                      <a:pt x="72" y="316"/>
                    </a:cubicBezTo>
                    <a:lnTo>
                      <a:pt x="643" y="864"/>
                    </a:lnTo>
                    <a:cubicBezTo>
                      <a:pt x="667" y="912"/>
                      <a:pt x="715" y="935"/>
                      <a:pt x="762" y="935"/>
                    </a:cubicBezTo>
                    <a:cubicBezTo>
                      <a:pt x="810" y="935"/>
                      <a:pt x="857" y="912"/>
                      <a:pt x="905" y="864"/>
                    </a:cubicBezTo>
                    <a:cubicBezTo>
                      <a:pt x="977" y="793"/>
                      <a:pt x="977" y="673"/>
                      <a:pt x="905" y="602"/>
                    </a:cubicBezTo>
                    <a:lnTo>
                      <a:pt x="334" y="54"/>
                    </a:lnTo>
                    <a:cubicBezTo>
                      <a:pt x="298" y="19"/>
                      <a:pt x="250" y="1"/>
                      <a:pt x="2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22" name="Google Shape;269;p12">
                <a:extLst>
                  <a:ext uri="{FF2B5EF4-FFF2-40B4-BE49-F238E27FC236}">
                    <a16:creationId xmlns:a16="http://schemas.microsoft.com/office/drawing/2014/main" id="{DE82A068-7149-96D8-4902-62F8187B953C}"/>
                  </a:ext>
                </a:extLst>
              </p:cNvPr>
              <p:cNvSpPr/>
              <p:nvPr/>
            </p:nvSpPr>
            <p:spPr>
              <a:xfrm>
                <a:off x="3627872" y="1514715"/>
                <a:ext cx="51563" cy="50945"/>
              </a:xfrm>
              <a:custGeom>
                <a:avLst/>
                <a:gdLst/>
                <a:ahLst/>
                <a:cxnLst/>
                <a:rect l="l" t="t" r="r" b="b"/>
                <a:pathLst>
                  <a:path w="1501" h="1483" extrusionOk="0">
                    <a:moveTo>
                      <a:pt x="1298" y="0"/>
                    </a:moveTo>
                    <a:cubicBezTo>
                      <a:pt x="1251" y="0"/>
                      <a:pt x="1203" y="18"/>
                      <a:pt x="1167" y="54"/>
                    </a:cubicBezTo>
                    <a:lnTo>
                      <a:pt x="929" y="316"/>
                    </a:lnTo>
                    <a:lnTo>
                      <a:pt x="334" y="220"/>
                    </a:lnTo>
                    <a:cubicBezTo>
                      <a:pt x="239" y="220"/>
                      <a:pt x="143" y="292"/>
                      <a:pt x="119" y="387"/>
                    </a:cubicBezTo>
                    <a:cubicBezTo>
                      <a:pt x="119" y="482"/>
                      <a:pt x="191" y="578"/>
                      <a:pt x="286" y="601"/>
                    </a:cubicBezTo>
                    <a:lnTo>
                      <a:pt x="596" y="625"/>
                    </a:lnTo>
                    <a:lnTo>
                      <a:pt x="453" y="768"/>
                    </a:lnTo>
                    <a:lnTo>
                      <a:pt x="215" y="744"/>
                    </a:lnTo>
                    <a:cubicBezTo>
                      <a:pt x="119" y="744"/>
                      <a:pt x="24" y="816"/>
                      <a:pt x="24" y="935"/>
                    </a:cubicBezTo>
                    <a:cubicBezTo>
                      <a:pt x="0" y="1030"/>
                      <a:pt x="96" y="1125"/>
                      <a:pt x="191" y="1125"/>
                    </a:cubicBezTo>
                    <a:lnTo>
                      <a:pt x="358" y="1125"/>
                    </a:lnTo>
                    <a:lnTo>
                      <a:pt x="358" y="1292"/>
                    </a:lnTo>
                    <a:cubicBezTo>
                      <a:pt x="381" y="1411"/>
                      <a:pt x="453" y="1483"/>
                      <a:pt x="548" y="1483"/>
                    </a:cubicBezTo>
                    <a:lnTo>
                      <a:pt x="572" y="1483"/>
                    </a:lnTo>
                    <a:cubicBezTo>
                      <a:pt x="667" y="1459"/>
                      <a:pt x="739" y="1387"/>
                      <a:pt x="739" y="1268"/>
                    </a:cubicBezTo>
                    <a:lnTo>
                      <a:pt x="715" y="1030"/>
                    </a:lnTo>
                    <a:lnTo>
                      <a:pt x="858" y="887"/>
                    </a:lnTo>
                    <a:lnTo>
                      <a:pt x="905" y="1197"/>
                    </a:lnTo>
                    <a:cubicBezTo>
                      <a:pt x="905" y="1292"/>
                      <a:pt x="1001" y="1363"/>
                      <a:pt x="1072" y="1363"/>
                    </a:cubicBezTo>
                    <a:lnTo>
                      <a:pt x="1096" y="1363"/>
                    </a:lnTo>
                    <a:cubicBezTo>
                      <a:pt x="1215" y="1363"/>
                      <a:pt x="1286" y="1268"/>
                      <a:pt x="1263" y="1149"/>
                    </a:cubicBezTo>
                    <a:lnTo>
                      <a:pt x="1191" y="554"/>
                    </a:lnTo>
                    <a:lnTo>
                      <a:pt x="1429" y="316"/>
                    </a:lnTo>
                    <a:cubicBezTo>
                      <a:pt x="1501" y="244"/>
                      <a:pt x="1501" y="125"/>
                      <a:pt x="1429" y="54"/>
                    </a:cubicBezTo>
                    <a:cubicBezTo>
                      <a:pt x="1394" y="18"/>
                      <a:pt x="1346" y="0"/>
                      <a:pt x="129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23" name="Google Shape;270;p12">
                <a:extLst>
                  <a:ext uri="{FF2B5EF4-FFF2-40B4-BE49-F238E27FC236}">
                    <a16:creationId xmlns:a16="http://schemas.microsoft.com/office/drawing/2014/main" id="{43DCE7CA-C6E7-834C-5A8F-CAC2622064BC}"/>
                  </a:ext>
                </a:extLst>
              </p:cNvPr>
              <p:cNvSpPr/>
              <p:nvPr/>
            </p:nvSpPr>
            <p:spPr>
              <a:xfrm>
                <a:off x="3588607" y="1551300"/>
                <a:ext cx="54827" cy="53624"/>
              </a:xfrm>
              <a:custGeom>
                <a:avLst/>
                <a:gdLst/>
                <a:ahLst/>
                <a:cxnLst/>
                <a:rect l="l" t="t" r="r" b="b"/>
                <a:pathLst>
                  <a:path w="1596" h="1561" extrusionOk="0">
                    <a:moveTo>
                      <a:pt x="786" y="394"/>
                    </a:moveTo>
                    <a:lnTo>
                      <a:pt x="1167" y="799"/>
                    </a:lnTo>
                    <a:lnTo>
                      <a:pt x="786" y="1180"/>
                    </a:lnTo>
                    <a:lnTo>
                      <a:pt x="381" y="799"/>
                    </a:lnTo>
                    <a:lnTo>
                      <a:pt x="786" y="394"/>
                    </a:lnTo>
                    <a:close/>
                    <a:moveTo>
                      <a:pt x="783" y="1"/>
                    </a:moveTo>
                    <a:cubicBezTo>
                      <a:pt x="703" y="1"/>
                      <a:pt x="619" y="37"/>
                      <a:pt x="548" y="108"/>
                    </a:cubicBezTo>
                    <a:lnTo>
                      <a:pt x="96" y="560"/>
                    </a:lnTo>
                    <a:cubicBezTo>
                      <a:pt x="24" y="632"/>
                      <a:pt x="0" y="703"/>
                      <a:pt x="0" y="799"/>
                    </a:cubicBezTo>
                    <a:cubicBezTo>
                      <a:pt x="0" y="870"/>
                      <a:pt x="24" y="941"/>
                      <a:pt x="96" y="1013"/>
                    </a:cubicBezTo>
                    <a:lnTo>
                      <a:pt x="548" y="1465"/>
                    </a:lnTo>
                    <a:cubicBezTo>
                      <a:pt x="619" y="1537"/>
                      <a:pt x="691" y="1561"/>
                      <a:pt x="786" y="1561"/>
                    </a:cubicBezTo>
                    <a:cubicBezTo>
                      <a:pt x="858" y="1561"/>
                      <a:pt x="953" y="1537"/>
                      <a:pt x="1000" y="1465"/>
                    </a:cubicBezTo>
                    <a:lnTo>
                      <a:pt x="1477" y="1013"/>
                    </a:lnTo>
                    <a:cubicBezTo>
                      <a:pt x="1596" y="894"/>
                      <a:pt x="1596" y="680"/>
                      <a:pt x="1477" y="560"/>
                    </a:cubicBezTo>
                    <a:lnTo>
                      <a:pt x="1000" y="108"/>
                    </a:lnTo>
                    <a:cubicBezTo>
                      <a:pt x="941" y="37"/>
                      <a:pt x="864" y="1"/>
                      <a:pt x="78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24" name="Google Shape;271;p12">
                <a:extLst>
                  <a:ext uri="{FF2B5EF4-FFF2-40B4-BE49-F238E27FC236}">
                    <a16:creationId xmlns:a16="http://schemas.microsoft.com/office/drawing/2014/main" id="{C6B6D99A-50F1-76B3-2529-8226B1151527}"/>
                  </a:ext>
                </a:extLst>
              </p:cNvPr>
              <p:cNvSpPr/>
              <p:nvPr/>
            </p:nvSpPr>
            <p:spPr>
              <a:xfrm>
                <a:off x="3623784" y="1551712"/>
                <a:ext cx="88389" cy="86774"/>
              </a:xfrm>
              <a:custGeom>
                <a:avLst/>
                <a:gdLst/>
                <a:ahLst/>
                <a:cxnLst/>
                <a:rect l="l" t="t" r="r" b="b"/>
                <a:pathLst>
                  <a:path w="2573" h="2526" extrusionOk="0">
                    <a:moveTo>
                      <a:pt x="2001" y="406"/>
                    </a:moveTo>
                    <a:lnTo>
                      <a:pt x="2144" y="548"/>
                    </a:lnTo>
                    <a:lnTo>
                      <a:pt x="572" y="2120"/>
                    </a:lnTo>
                    <a:lnTo>
                      <a:pt x="429" y="1953"/>
                    </a:lnTo>
                    <a:lnTo>
                      <a:pt x="2001" y="406"/>
                    </a:lnTo>
                    <a:close/>
                    <a:moveTo>
                      <a:pt x="1989" y="1"/>
                    </a:moveTo>
                    <a:cubicBezTo>
                      <a:pt x="1917" y="1"/>
                      <a:pt x="1846" y="25"/>
                      <a:pt x="1786" y="72"/>
                    </a:cubicBezTo>
                    <a:lnTo>
                      <a:pt x="96" y="1763"/>
                    </a:lnTo>
                    <a:cubicBezTo>
                      <a:pt x="0" y="1882"/>
                      <a:pt x="0" y="2049"/>
                      <a:pt x="96" y="2168"/>
                    </a:cubicBezTo>
                    <a:lnTo>
                      <a:pt x="381" y="2430"/>
                    </a:lnTo>
                    <a:cubicBezTo>
                      <a:pt x="429" y="2477"/>
                      <a:pt x="500" y="2525"/>
                      <a:pt x="572" y="2525"/>
                    </a:cubicBezTo>
                    <a:cubicBezTo>
                      <a:pt x="643" y="2525"/>
                      <a:pt x="715" y="2477"/>
                      <a:pt x="786" y="2430"/>
                    </a:cubicBezTo>
                    <a:lnTo>
                      <a:pt x="2453" y="739"/>
                    </a:lnTo>
                    <a:cubicBezTo>
                      <a:pt x="2572" y="644"/>
                      <a:pt x="2572" y="453"/>
                      <a:pt x="2453" y="358"/>
                    </a:cubicBezTo>
                    <a:lnTo>
                      <a:pt x="2191" y="72"/>
                    </a:lnTo>
                    <a:cubicBezTo>
                      <a:pt x="2132" y="25"/>
                      <a:pt x="2060" y="1"/>
                      <a:pt x="19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25" name="Google Shape;272;p12">
                <a:extLst>
                  <a:ext uri="{FF2B5EF4-FFF2-40B4-BE49-F238E27FC236}">
                    <a16:creationId xmlns:a16="http://schemas.microsoft.com/office/drawing/2014/main" id="{26595331-4DBE-485B-A1E4-3A36F95D3FC3}"/>
                  </a:ext>
                </a:extLst>
              </p:cNvPr>
              <p:cNvSpPr/>
              <p:nvPr/>
            </p:nvSpPr>
            <p:spPr>
              <a:xfrm>
                <a:off x="3685962" y="1613684"/>
                <a:ext cx="65476" cy="64067"/>
              </a:xfrm>
              <a:custGeom>
                <a:avLst/>
                <a:gdLst/>
                <a:ahLst/>
                <a:cxnLst/>
                <a:rect l="l" t="t" r="r" b="b"/>
                <a:pathLst>
                  <a:path w="1906" h="1865" extrusionOk="0">
                    <a:moveTo>
                      <a:pt x="1703" y="1"/>
                    </a:moveTo>
                    <a:cubicBezTo>
                      <a:pt x="1655" y="1"/>
                      <a:pt x="1608" y="19"/>
                      <a:pt x="1572" y="54"/>
                    </a:cubicBezTo>
                    <a:lnTo>
                      <a:pt x="72" y="1555"/>
                    </a:lnTo>
                    <a:cubicBezTo>
                      <a:pt x="0" y="1626"/>
                      <a:pt x="0" y="1745"/>
                      <a:pt x="72" y="1817"/>
                    </a:cubicBezTo>
                    <a:cubicBezTo>
                      <a:pt x="119" y="1864"/>
                      <a:pt x="167" y="1864"/>
                      <a:pt x="215" y="1864"/>
                    </a:cubicBezTo>
                    <a:cubicBezTo>
                      <a:pt x="262" y="1864"/>
                      <a:pt x="310" y="1864"/>
                      <a:pt x="334" y="1817"/>
                    </a:cubicBezTo>
                    <a:lnTo>
                      <a:pt x="1834" y="316"/>
                    </a:lnTo>
                    <a:cubicBezTo>
                      <a:pt x="1905" y="245"/>
                      <a:pt x="1905" y="126"/>
                      <a:pt x="1834" y="54"/>
                    </a:cubicBezTo>
                    <a:cubicBezTo>
                      <a:pt x="1798" y="19"/>
                      <a:pt x="1751" y="1"/>
                      <a:pt x="17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26" name="Google Shape;273;p12">
                <a:extLst>
                  <a:ext uri="{FF2B5EF4-FFF2-40B4-BE49-F238E27FC236}">
                    <a16:creationId xmlns:a16="http://schemas.microsoft.com/office/drawing/2014/main" id="{BBB31241-BC20-EFE4-1CF0-AEB568D1799C}"/>
                  </a:ext>
                </a:extLst>
              </p:cNvPr>
              <p:cNvSpPr/>
              <p:nvPr/>
            </p:nvSpPr>
            <p:spPr>
              <a:xfrm>
                <a:off x="3405336" y="1630036"/>
                <a:ext cx="139952" cy="138509"/>
              </a:xfrm>
              <a:custGeom>
                <a:avLst/>
                <a:gdLst/>
                <a:ahLst/>
                <a:cxnLst/>
                <a:rect l="l" t="t" r="r" b="b"/>
                <a:pathLst>
                  <a:path w="4074" h="4032" extrusionOk="0">
                    <a:moveTo>
                      <a:pt x="3883" y="1"/>
                    </a:moveTo>
                    <a:cubicBezTo>
                      <a:pt x="3841" y="1"/>
                      <a:pt x="3799" y="19"/>
                      <a:pt x="3764" y="55"/>
                    </a:cubicBezTo>
                    <a:lnTo>
                      <a:pt x="72" y="3722"/>
                    </a:lnTo>
                    <a:cubicBezTo>
                      <a:pt x="1" y="3793"/>
                      <a:pt x="1" y="3912"/>
                      <a:pt x="72" y="3984"/>
                    </a:cubicBezTo>
                    <a:cubicBezTo>
                      <a:pt x="120" y="4008"/>
                      <a:pt x="168" y="4032"/>
                      <a:pt x="215" y="4032"/>
                    </a:cubicBezTo>
                    <a:cubicBezTo>
                      <a:pt x="263" y="4032"/>
                      <a:pt x="310" y="4008"/>
                      <a:pt x="334" y="3984"/>
                    </a:cubicBezTo>
                    <a:lnTo>
                      <a:pt x="4002" y="293"/>
                    </a:lnTo>
                    <a:cubicBezTo>
                      <a:pt x="4073" y="221"/>
                      <a:pt x="4073" y="126"/>
                      <a:pt x="4002" y="55"/>
                    </a:cubicBezTo>
                    <a:cubicBezTo>
                      <a:pt x="3966" y="19"/>
                      <a:pt x="3924" y="1"/>
                      <a:pt x="388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27" name="Google Shape;274;p12">
                <a:extLst>
                  <a:ext uri="{FF2B5EF4-FFF2-40B4-BE49-F238E27FC236}">
                    <a16:creationId xmlns:a16="http://schemas.microsoft.com/office/drawing/2014/main" id="{D4C57B3A-8BC5-2988-E23E-8D040B95BE83}"/>
                  </a:ext>
                </a:extLst>
              </p:cNvPr>
              <p:cNvSpPr/>
              <p:nvPr/>
            </p:nvSpPr>
            <p:spPr>
              <a:xfrm>
                <a:off x="3420898" y="1713513"/>
                <a:ext cx="72827" cy="70560"/>
              </a:xfrm>
              <a:custGeom>
                <a:avLst/>
                <a:gdLst/>
                <a:ahLst/>
                <a:cxnLst/>
                <a:rect l="l" t="t" r="r" b="b"/>
                <a:pathLst>
                  <a:path w="2120" h="2054" extrusionOk="0">
                    <a:moveTo>
                      <a:pt x="1917" y="0"/>
                    </a:moveTo>
                    <a:cubicBezTo>
                      <a:pt x="1870" y="0"/>
                      <a:pt x="1822" y="18"/>
                      <a:pt x="1786" y="54"/>
                    </a:cubicBezTo>
                    <a:lnTo>
                      <a:pt x="72" y="1744"/>
                    </a:lnTo>
                    <a:cubicBezTo>
                      <a:pt x="0" y="1816"/>
                      <a:pt x="0" y="1935"/>
                      <a:pt x="72" y="2006"/>
                    </a:cubicBezTo>
                    <a:cubicBezTo>
                      <a:pt x="119" y="2030"/>
                      <a:pt x="167" y="2054"/>
                      <a:pt x="215" y="2054"/>
                    </a:cubicBezTo>
                    <a:cubicBezTo>
                      <a:pt x="262" y="2054"/>
                      <a:pt x="310" y="2030"/>
                      <a:pt x="334" y="2006"/>
                    </a:cubicBezTo>
                    <a:lnTo>
                      <a:pt x="2048" y="292"/>
                    </a:lnTo>
                    <a:cubicBezTo>
                      <a:pt x="2120" y="220"/>
                      <a:pt x="2120" y="125"/>
                      <a:pt x="2048" y="54"/>
                    </a:cubicBezTo>
                    <a:cubicBezTo>
                      <a:pt x="2013" y="18"/>
                      <a:pt x="1965" y="0"/>
                      <a:pt x="191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28" name="Google Shape;275;p12">
                <a:extLst>
                  <a:ext uri="{FF2B5EF4-FFF2-40B4-BE49-F238E27FC236}">
                    <a16:creationId xmlns:a16="http://schemas.microsoft.com/office/drawing/2014/main" id="{F9EC8A20-1161-B02A-5ADA-25DD00FC2689}"/>
                  </a:ext>
                </a:extLst>
              </p:cNvPr>
              <p:cNvSpPr/>
              <p:nvPr/>
            </p:nvSpPr>
            <p:spPr>
              <a:xfrm>
                <a:off x="3502691" y="1726601"/>
                <a:ext cx="139952" cy="138475"/>
              </a:xfrm>
              <a:custGeom>
                <a:avLst/>
                <a:gdLst/>
                <a:ahLst/>
                <a:cxnLst/>
                <a:rect l="l" t="t" r="r" b="b"/>
                <a:pathLst>
                  <a:path w="4074" h="4031" extrusionOk="0">
                    <a:moveTo>
                      <a:pt x="3871" y="0"/>
                    </a:moveTo>
                    <a:cubicBezTo>
                      <a:pt x="3823" y="0"/>
                      <a:pt x="3775" y="18"/>
                      <a:pt x="3740" y="54"/>
                    </a:cubicBezTo>
                    <a:lnTo>
                      <a:pt x="72" y="3721"/>
                    </a:lnTo>
                    <a:cubicBezTo>
                      <a:pt x="1" y="3792"/>
                      <a:pt x="1" y="3912"/>
                      <a:pt x="72" y="3983"/>
                    </a:cubicBezTo>
                    <a:cubicBezTo>
                      <a:pt x="96" y="4007"/>
                      <a:pt x="144" y="4031"/>
                      <a:pt x="191" y="4031"/>
                    </a:cubicBezTo>
                    <a:cubicBezTo>
                      <a:pt x="239" y="4031"/>
                      <a:pt x="287" y="4007"/>
                      <a:pt x="334" y="3983"/>
                    </a:cubicBezTo>
                    <a:lnTo>
                      <a:pt x="4002" y="316"/>
                    </a:lnTo>
                    <a:cubicBezTo>
                      <a:pt x="4073" y="244"/>
                      <a:pt x="4073" y="125"/>
                      <a:pt x="4002" y="54"/>
                    </a:cubicBezTo>
                    <a:cubicBezTo>
                      <a:pt x="3966" y="18"/>
                      <a:pt x="3918" y="0"/>
                      <a:pt x="38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29" name="Google Shape;276;p12">
                <a:extLst>
                  <a:ext uri="{FF2B5EF4-FFF2-40B4-BE49-F238E27FC236}">
                    <a16:creationId xmlns:a16="http://schemas.microsoft.com/office/drawing/2014/main" id="{BD8EA60B-7239-7FD4-1E74-04FDD99E10FF}"/>
                  </a:ext>
                </a:extLst>
              </p:cNvPr>
              <p:cNvSpPr/>
              <p:nvPr/>
            </p:nvSpPr>
            <p:spPr>
              <a:xfrm>
                <a:off x="3487164" y="1778954"/>
                <a:ext cx="72003" cy="70594"/>
              </a:xfrm>
              <a:custGeom>
                <a:avLst/>
                <a:gdLst/>
                <a:ahLst/>
                <a:cxnLst/>
                <a:rect l="l" t="t" r="r" b="b"/>
                <a:pathLst>
                  <a:path w="2096" h="2055" extrusionOk="0">
                    <a:moveTo>
                      <a:pt x="1894" y="0"/>
                    </a:moveTo>
                    <a:cubicBezTo>
                      <a:pt x="1846" y="0"/>
                      <a:pt x="1798" y="18"/>
                      <a:pt x="1763" y="54"/>
                    </a:cubicBezTo>
                    <a:lnTo>
                      <a:pt x="72" y="1745"/>
                    </a:lnTo>
                    <a:cubicBezTo>
                      <a:pt x="0" y="1816"/>
                      <a:pt x="0" y="1935"/>
                      <a:pt x="72" y="2007"/>
                    </a:cubicBezTo>
                    <a:cubicBezTo>
                      <a:pt x="96" y="2030"/>
                      <a:pt x="143" y="2054"/>
                      <a:pt x="191" y="2054"/>
                    </a:cubicBezTo>
                    <a:cubicBezTo>
                      <a:pt x="238" y="2054"/>
                      <a:pt x="286" y="2030"/>
                      <a:pt x="334" y="2007"/>
                    </a:cubicBezTo>
                    <a:lnTo>
                      <a:pt x="2025" y="316"/>
                    </a:lnTo>
                    <a:cubicBezTo>
                      <a:pt x="2096" y="244"/>
                      <a:pt x="2096" y="125"/>
                      <a:pt x="2025" y="54"/>
                    </a:cubicBezTo>
                    <a:cubicBezTo>
                      <a:pt x="1989" y="18"/>
                      <a:pt x="1941" y="0"/>
                      <a:pt x="189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30" name="Google Shape;277;p12">
                <a:extLst>
                  <a:ext uri="{FF2B5EF4-FFF2-40B4-BE49-F238E27FC236}">
                    <a16:creationId xmlns:a16="http://schemas.microsoft.com/office/drawing/2014/main" id="{0E0BEBD9-8576-588C-C3E1-F734FA039472}"/>
                  </a:ext>
                </a:extLst>
              </p:cNvPr>
              <p:cNvSpPr/>
              <p:nvPr/>
            </p:nvSpPr>
            <p:spPr>
              <a:xfrm>
                <a:off x="3475690" y="1762568"/>
                <a:ext cx="33597" cy="32154"/>
              </a:xfrm>
              <a:custGeom>
                <a:avLst/>
                <a:gdLst/>
                <a:ahLst/>
                <a:cxnLst/>
                <a:rect l="l" t="t" r="r" b="b"/>
                <a:pathLst>
                  <a:path w="978" h="936" extrusionOk="0">
                    <a:moveTo>
                      <a:pt x="775" y="1"/>
                    </a:moveTo>
                    <a:cubicBezTo>
                      <a:pt x="727" y="1"/>
                      <a:pt x="680" y="19"/>
                      <a:pt x="644" y="54"/>
                    </a:cubicBezTo>
                    <a:lnTo>
                      <a:pt x="72" y="626"/>
                    </a:lnTo>
                    <a:cubicBezTo>
                      <a:pt x="1" y="697"/>
                      <a:pt x="1" y="817"/>
                      <a:pt x="72" y="888"/>
                    </a:cubicBezTo>
                    <a:cubicBezTo>
                      <a:pt x="120" y="912"/>
                      <a:pt x="168" y="936"/>
                      <a:pt x="215" y="936"/>
                    </a:cubicBezTo>
                    <a:cubicBezTo>
                      <a:pt x="263" y="936"/>
                      <a:pt x="310" y="912"/>
                      <a:pt x="334" y="888"/>
                    </a:cubicBezTo>
                    <a:lnTo>
                      <a:pt x="906" y="316"/>
                    </a:lnTo>
                    <a:cubicBezTo>
                      <a:pt x="977" y="245"/>
                      <a:pt x="977" y="126"/>
                      <a:pt x="906" y="54"/>
                    </a:cubicBezTo>
                    <a:cubicBezTo>
                      <a:pt x="870" y="19"/>
                      <a:pt x="822" y="1"/>
                      <a:pt x="77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31" name="Google Shape;278;p12">
                <a:extLst>
                  <a:ext uri="{FF2B5EF4-FFF2-40B4-BE49-F238E27FC236}">
                    <a16:creationId xmlns:a16="http://schemas.microsoft.com/office/drawing/2014/main" id="{F2A1AD4F-BE75-DE36-7995-381DA97AD6D0}"/>
                  </a:ext>
                </a:extLst>
              </p:cNvPr>
              <p:cNvSpPr/>
              <p:nvPr/>
            </p:nvSpPr>
            <p:spPr>
              <a:xfrm>
                <a:off x="3512516" y="1684038"/>
                <a:ext cx="76125" cy="74682"/>
              </a:xfrm>
              <a:custGeom>
                <a:avLst/>
                <a:gdLst/>
                <a:ahLst/>
                <a:cxnLst/>
                <a:rect l="l" t="t" r="r" b="b"/>
                <a:pathLst>
                  <a:path w="2216" h="2174" extrusionOk="0">
                    <a:moveTo>
                      <a:pt x="2013" y="1"/>
                    </a:moveTo>
                    <a:cubicBezTo>
                      <a:pt x="1965" y="1"/>
                      <a:pt x="1918" y="19"/>
                      <a:pt x="1882" y="54"/>
                    </a:cubicBezTo>
                    <a:lnTo>
                      <a:pt x="72" y="1864"/>
                    </a:lnTo>
                    <a:cubicBezTo>
                      <a:pt x="1" y="1936"/>
                      <a:pt x="1" y="2031"/>
                      <a:pt x="72" y="2102"/>
                    </a:cubicBezTo>
                    <a:cubicBezTo>
                      <a:pt x="96" y="2150"/>
                      <a:pt x="143" y="2174"/>
                      <a:pt x="191" y="2174"/>
                    </a:cubicBezTo>
                    <a:cubicBezTo>
                      <a:pt x="239" y="2174"/>
                      <a:pt x="286" y="2150"/>
                      <a:pt x="334" y="2102"/>
                    </a:cubicBezTo>
                    <a:lnTo>
                      <a:pt x="2144" y="316"/>
                    </a:lnTo>
                    <a:cubicBezTo>
                      <a:pt x="2215" y="245"/>
                      <a:pt x="2215" y="126"/>
                      <a:pt x="2144" y="54"/>
                    </a:cubicBezTo>
                    <a:cubicBezTo>
                      <a:pt x="2108" y="19"/>
                      <a:pt x="2060" y="1"/>
                      <a:pt x="20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32" name="Google Shape;279;p12">
                <a:extLst>
                  <a:ext uri="{FF2B5EF4-FFF2-40B4-BE49-F238E27FC236}">
                    <a16:creationId xmlns:a16="http://schemas.microsoft.com/office/drawing/2014/main" id="{C9F89446-51D0-5448-7DB4-E04906999D7F}"/>
                  </a:ext>
                </a:extLst>
              </p:cNvPr>
              <p:cNvSpPr/>
              <p:nvPr/>
            </p:nvSpPr>
            <p:spPr>
              <a:xfrm>
                <a:off x="3652400" y="1580362"/>
                <a:ext cx="88389" cy="86740"/>
              </a:xfrm>
              <a:custGeom>
                <a:avLst/>
                <a:gdLst/>
                <a:ahLst/>
                <a:cxnLst/>
                <a:rect l="l" t="t" r="r" b="b"/>
                <a:pathLst>
                  <a:path w="2573" h="2525" extrusionOk="0">
                    <a:moveTo>
                      <a:pt x="2001" y="0"/>
                    </a:moveTo>
                    <a:cubicBezTo>
                      <a:pt x="1930" y="0"/>
                      <a:pt x="1858" y="24"/>
                      <a:pt x="1811" y="72"/>
                    </a:cubicBezTo>
                    <a:lnTo>
                      <a:pt x="120" y="1762"/>
                    </a:lnTo>
                    <a:cubicBezTo>
                      <a:pt x="1" y="1882"/>
                      <a:pt x="1" y="2048"/>
                      <a:pt x="120" y="2167"/>
                    </a:cubicBezTo>
                    <a:lnTo>
                      <a:pt x="382" y="2429"/>
                    </a:lnTo>
                    <a:cubicBezTo>
                      <a:pt x="429" y="2501"/>
                      <a:pt x="501" y="2525"/>
                      <a:pt x="572" y="2525"/>
                    </a:cubicBezTo>
                    <a:cubicBezTo>
                      <a:pt x="644" y="2525"/>
                      <a:pt x="715" y="2501"/>
                      <a:pt x="787" y="2429"/>
                    </a:cubicBezTo>
                    <a:lnTo>
                      <a:pt x="1668" y="1548"/>
                    </a:lnTo>
                    <a:cubicBezTo>
                      <a:pt x="1739" y="1477"/>
                      <a:pt x="1739" y="1358"/>
                      <a:pt x="1668" y="1286"/>
                    </a:cubicBezTo>
                    <a:cubicBezTo>
                      <a:pt x="1632" y="1250"/>
                      <a:pt x="1584" y="1233"/>
                      <a:pt x="1537" y="1233"/>
                    </a:cubicBezTo>
                    <a:cubicBezTo>
                      <a:pt x="1489" y="1233"/>
                      <a:pt x="1442" y="1250"/>
                      <a:pt x="1406" y="1286"/>
                    </a:cubicBezTo>
                    <a:lnTo>
                      <a:pt x="572" y="2120"/>
                    </a:lnTo>
                    <a:lnTo>
                      <a:pt x="429" y="1977"/>
                    </a:lnTo>
                    <a:lnTo>
                      <a:pt x="2001" y="405"/>
                    </a:lnTo>
                    <a:lnTo>
                      <a:pt x="2144" y="548"/>
                    </a:lnTo>
                    <a:lnTo>
                      <a:pt x="1930" y="762"/>
                    </a:lnTo>
                    <a:cubicBezTo>
                      <a:pt x="1858" y="834"/>
                      <a:pt x="1858" y="953"/>
                      <a:pt x="1930" y="1024"/>
                    </a:cubicBezTo>
                    <a:cubicBezTo>
                      <a:pt x="1965" y="1060"/>
                      <a:pt x="2013" y="1078"/>
                      <a:pt x="2061" y="1078"/>
                    </a:cubicBezTo>
                    <a:cubicBezTo>
                      <a:pt x="2108" y="1078"/>
                      <a:pt x="2156" y="1060"/>
                      <a:pt x="2192" y="1024"/>
                    </a:cubicBezTo>
                    <a:lnTo>
                      <a:pt x="2478" y="738"/>
                    </a:lnTo>
                    <a:cubicBezTo>
                      <a:pt x="2573" y="643"/>
                      <a:pt x="2573" y="453"/>
                      <a:pt x="2478" y="357"/>
                    </a:cubicBezTo>
                    <a:lnTo>
                      <a:pt x="2192" y="72"/>
                    </a:lnTo>
                    <a:cubicBezTo>
                      <a:pt x="2144" y="24"/>
                      <a:pt x="2073" y="0"/>
                      <a:pt x="200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33" name="Google Shape;280;p12">
                <a:extLst>
                  <a:ext uri="{FF2B5EF4-FFF2-40B4-BE49-F238E27FC236}">
                    <a16:creationId xmlns:a16="http://schemas.microsoft.com/office/drawing/2014/main" id="{C331EB6C-51E4-6DE0-737E-B04D6AC8D0EA}"/>
                  </a:ext>
                </a:extLst>
              </p:cNvPr>
              <p:cNvSpPr/>
              <p:nvPr/>
            </p:nvSpPr>
            <p:spPr>
              <a:xfrm>
                <a:off x="3444601" y="1653361"/>
                <a:ext cx="174305" cy="171625"/>
              </a:xfrm>
              <a:custGeom>
                <a:avLst/>
                <a:gdLst/>
                <a:ahLst/>
                <a:cxnLst/>
                <a:rect l="l" t="t" r="r" b="b"/>
                <a:pathLst>
                  <a:path w="5074" h="4996" extrusionOk="0">
                    <a:moveTo>
                      <a:pt x="4014" y="1"/>
                    </a:moveTo>
                    <a:cubicBezTo>
                      <a:pt x="3930" y="1"/>
                      <a:pt x="3847" y="30"/>
                      <a:pt x="3787" y="90"/>
                    </a:cubicBezTo>
                    <a:lnTo>
                      <a:pt x="144" y="3734"/>
                    </a:lnTo>
                    <a:cubicBezTo>
                      <a:pt x="1" y="3876"/>
                      <a:pt x="1" y="4067"/>
                      <a:pt x="144" y="4210"/>
                    </a:cubicBezTo>
                    <a:lnTo>
                      <a:pt x="834" y="4900"/>
                    </a:lnTo>
                    <a:cubicBezTo>
                      <a:pt x="906" y="4972"/>
                      <a:pt x="1001" y="4996"/>
                      <a:pt x="1073" y="4996"/>
                    </a:cubicBezTo>
                    <a:cubicBezTo>
                      <a:pt x="1168" y="4996"/>
                      <a:pt x="1239" y="4972"/>
                      <a:pt x="1311" y="4900"/>
                    </a:cubicBezTo>
                    <a:lnTo>
                      <a:pt x="2882" y="3353"/>
                    </a:lnTo>
                    <a:cubicBezTo>
                      <a:pt x="2954" y="3281"/>
                      <a:pt x="2954" y="3162"/>
                      <a:pt x="2882" y="3091"/>
                    </a:cubicBezTo>
                    <a:cubicBezTo>
                      <a:pt x="2847" y="3055"/>
                      <a:pt x="2799" y="3037"/>
                      <a:pt x="2751" y="3037"/>
                    </a:cubicBezTo>
                    <a:cubicBezTo>
                      <a:pt x="2704" y="3037"/>
                      <a:pt x="2656" y="3055"/>
                      <a:pt x="2621" y="3091"/>
                    </a:cubicBezTo>
                    <a:lnTo>
                      <a:pt x="1073" y="4615"/>
                    </a:lnTo>
                    <a:lnTo>
                      <a:pt x="430" y="3972"/>
                    </a:lnTo>
                    <a:lnTo>
                      <a:pt x="4002" y="376"/>
                    </a:lnTo>
                    <a:lnTo>
                      <a:pt x="4669" y="1043"/>
                    </a:lnTo>
                    <a:lnTo>
                      <a:pt x="3121" y="2567"/>
                    </a:lnTo>
                    <a:cubicBezTo>
                      <a:pt x="3049" y="2638"/>
                      <a:pt x="3049" y="2757"/>
                      <a:pt x="3121" y="2829"/>
                    </a:cubicBezTo>
                    <a:cubicBezTo>
                      <a:pt x="3156" y="2864"/>
                      <a:pt x="3204" y="2882"/>
                      <a:pt x="3252" y="2882"/>
                    </a:cubicBezTo>
                    <a:cubicBezTo>
                      <a:pt x="3299" y="2882"/>
                      <a:pt x="3347" y="2864"/>
                      <a:pt x="3383" y="2829"/>
                    </a:cubicBezTo>
                    <a:lnTo>
                      <a:pt x="4954" y="1281"/>
                    </a:lnTo>
                    <a:cubicBezTo>
                      <a:pt x="5073" y="1138"/>
                      <a:pt x="5073" y="923"/>
                      <a:pt x="4954" y="804"/>
                    </a:cubicBezTo>
                    <a:lnTo>
                      <a:pt x="4240" y="90"/>
                    </a:lnTo>
                    <a:cubicBezTo>
                      <a:pt x="4180" y="30"/>
                      <a:pt x="4097" y="1"/>
                      <a:pt x="401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34" name="Google Shape;281;p12">
                <a:extLst>
                  <a:ext uri="{FF2B5EF4-FFF2-40B4-BE49-F238E27FC236}">
                    <a16:creationId xmlns:a16="http://schemas.microsoft.com/office/drawing/2014/main" id="{A6CE5054-E930-F522-8E24-7BC16853CE0A}"/>
                  </a:ext>
                </a:extLst>
              </p:cNvPr>
              <p:cNvSpPr/>
              <p:nvPr/>
            </p:nvSpPr>
            <p:spPr>
              <a:xfrm>
                <a:off x="3367720" y="1473182"/>
                <a:ext cx="432807" cy="428719"/>
              </a:xfrm>
              <a:custGeom>
                <a:avLst/>
                <a:gdLst/>
                <a:ahLst/>
                <a:cxnLst/>
                <a:rect l="l" t="t" r="r" b="b"/>
                <a:pathLst>
                  <a:path w="12599" h="12480" extrusionOk="0">
                    <a:moveTo>
                      <a:pt x="8621" y="1"/>
                    </a:moveTo>
                    <a:cubicBezTo>
                      <a:pt x="8478" y="1"/>
                      <a:pt x="8359" y="48"/>
                      <a:pt x="8264" y="143"/>
                    </a:cubicBezTo>
                    <a:lnTo>
                      <a:pt x="5906" y="2501"/>
                    </a:lnTo>
                    <a:cubicBezTo>
                      <a:pt x="5787" y="2620"/>
                      <a:pt x="5740" y="2787"/>
                      <a:pt x="5763" y="2930"/>
                    </a:cubicBezTo>
                    <a:lnTo>
                      <a:pt x="5787" y="3096"/>
                    </a:lnTo>
                    <a:cubicBezTo>
                      <a:pt x="5811" y="3144"/>
                      <a:pt x="5787" y="3192"/>
                      <a:pt x="5763" y="3215"/>
                    </a:cubicBezTo>
                    <a:cubicBezTo>
                      <a:pt x="5716" y="3263"/>
                      <a:pt x="5668" y="3263"/>
                      <a:pt x="5621" y="3263"/>
                    </a:cubicBezTo>
                    <a:lnTo>
                      <a:pt x="5454" y="3239"/>
                    </a:lnTo>
                    <a:cubicBezTo>
                      <a:pt x="5430" y="3235"/>
                      <a:pt x="5406" y="3233"/>
                      <a:pt x="5381" y="3233"/>
                    </a:cubicBezTo>
                    <a:cubicBezTo>
                      <a:pt x="5257" y="3233"/>
                      <a:pt x="5124" y="3283"/>
                      <a:pt x="5025" y="3382"/>
                    </a:cubicBezTo>
                    <a:lnTo>
                      <a:pt x="4835" y="3573"/>
                    </a:lnTo>
                    <a:cubicBezTo>
                      <a:pt x="4763" y="3644"/>
                      <a:pt x="4763" y="3763"/>
                      <a:pt x="4835" y="3835"/>
                    </a:cubicBezTo>
                    <a:cubicBezTo>
                      <a:pt x="4870" y="3870"/>
                      <a:pt x="4918" y="3888"/>
                      <a:pt x="4966" y="3888"/>
                    </a:cubicBezTo>
                    <a:cubicBezTo>
                      <a:pt x="5013" y="3888"/>
                      <a:pt x="5061" y="3870"/>
                      <a:pt x="5097" y="3835"/>
                    </a:cubicBezTo>
                    <a:lnTo>
                      <a:pt x="5287" y="3644"/>
                    </a:lnTo>
                    <a:cubicBezTo>
                      <a:pt x="5311" y="3620"/>
                      <a:pt x="5359" y="3597"/>
                      <a:pt x="5406" y="3597"/>
                    </a:cubicBezTo>
                    <a:lnTo>
                      <a:pt x="5573" y="3620"/>
                    </a:lnTo>
                    <a:cubicBezTo>
                      <a:pt x="5601" y="3627"/>
                      <a:pt x="5629" y="3630"/>
                      <a:pt x="5656" y="3630"/>
                    </a:cubicBezTo>
                    <a:cubicBezTo>
                      <a:pt x="5722" y="3630"/>
                      <a:pt x="5784" y="3613"/>
                      <a:pt x="5835" y="3597"/>
                    </a:cubicBezTo>
                    <a:lnTo>
                      <a:pt x="5978" y="3739"/>
                    </a:lnTo>
                    <a:cubicBezTo>
                      <a:pt x="6025" y="3763"/>
                      <a:pt x="6073" y="3787"/>
                      <a:pt x="6121" y="3787"/>
                    </a:cubicBezTo>
                    <a:cubicBezTo>
                      <a:pt x="6168" y="3787"/>
                      <a:pt x="6216" y="3763"/>
                      <a:pt x="6240" y="3739"/>
                    </a:cubicBezTo>
                    <a:cubicBezTo>
                      <a:pt x="6311" y="3668"/>
                      <a:pt x="6311" y="3549"/>
                      <a:pt x="6240" y="3477"/>
                    </a:cubicBezTo>
                    <a:lnTo>
                      <a:pt x="6121" y="3335"/>
                    </a:lnTo>
                    <a:cubicBezTo>
                      <a:pt x="6144" y="3263"/>
                      <a:pt x="6168" y="3144"/>
                      <a:pt x="6144" y="3049"/>
                    </a:cubicBezTo>
                    <a:lnTo>
                      <a:pt x="6121" y="2882"/>
                    </a:lnTo>
                    <a:cubicBezTo>
                      <a:pt x="6121" y="2834"/>
                      <a:pt x="6144" y="2787"/>
                      <a:pt x="6168" y="2763"/>
                    </a:cubicBezTo>
                    <a:lnTo>
                      <a:pt x="8526" y="405"/>
                    </a:lnTo>
                    <a:cubicBezTo>
                      <a:pt x="8550" y="382"/>
                      <a:pt x="8597" y="358"/>
                      <a:pt x="8621" y="358"/>
                    </a:cubicBezTo>
                    <a:cubicBezTo>
                      <a:pt x="8669" y="358"/>
                      <a:pt x="8693" y="382"/>
                      <a:pt x="8716" y="405"/>
                    </a:cubicBezTo>
                    <a:lnTo>
                      <a:pt x="9979" y="1668"/>
                    </a:lnTo>
                    <a:cubicBezTo>
                      <a:pt x="10026" y="1691"/>
                      <a:pt x="10026" y="1739"/>
                      <a:pt x="10026" y="1787"/>
                    </a:cubicBezTo>
                    <a:lnTo>
                      <a:pt x="10002" y="1953"/>
                    </a:lnTo>
                    <a:cubicBezTo>
                      <a:pt x="9979" y="2120"/>
                      <a:pt x="10026" y="2263"/>
                      <a:pt x="10145" y="2382"/>
                    </a:cubicBezTo>
                    <a:cubicBezTo>
                      <a:pt x="10245" y="2481"/>
                      <a:pt x="10377" y="2531"/>
                      <a:pt x="10501" y="2531"/>
                    </a:cubicBezTo>
                    <a:cubicBezTo>
                      <a:pt x="10526" y="2531"/>
                      <a:pt x="10550" y="2529"/>
                      <a:pt x="10574" y="2525"/>
                    </a:cubicBezTo>
                    <a:lnTo>
                      <a:pt x="10741" y="2501"/>
                    </a:lnTo>
                    <a:cubicBezTo>
                      <a:pt x="10788" y="2501"/>
                      <a:pt x="10836" y="2525"/>
                      <a:pt x="10884" y="2549"/>
                    </a:cubicBezTo>
                    <a:lnTo>
                      <a:pt x="12146" y="3811"/>
                    </a:lnTo>
                    <a:cubicBezTo>
                      <a:pt x="12193" y="3858"/>
                      <a:pt x="12193" y="3954"/>
                      <a:pt x="12146" y="4001"/>
                    </a:cubicBezTo>
                    <a:lnTo>
                      <a:pt x="9788" y="6359"/>
                    </a:lnTo>
                    <a:cubicBezTo>
                      <a:pt x="9740" y="6407"/>
                      <a:pt x="9693" y="6407"/>
                      <a:pt x="9645" y="6407"/>
                    </a:cubicBezTo>
                    <a:lnTo>
                      <a:pt x="9479" y="6383"/>
                    </a:lnTo>
                    <a:cubicBezTo>
                      <a:pt x="9453" y="6376"/>
                      <a:pt x="9427" y="6373"/>
                      <a:pt x="9402" y="6373"/>
                    </a:cubicBezTo>
                    <a:cubicBezTo>
                      <a:pt x="9332" y="6373"/>
                      <a:pt x="9262" y="6396"/>
                      <a:pt x="9193" y="6430"/>
                    </a:cubicBezTo>
                    <a:lnTo>
                      <a:pt x="9050" y="6288"/>
                    </a:lnTo>
                    <a:cubicBezTo>
                      <a:pt x="9014" y="6252"/>
                      <a:pt x="8967" y="6234"/>
                      <a:pt x="8919" y="6234"/>
                    </a:cubicBezTo>
                    <a:cubicBezTo>
                      <a:pt x="8871" y="6234"/>
                      <a:pt x="8824" y="6252"/>
                      <a:pt x="8788" y="6288"/>
                    </a:cubicBezTo>
                    <a:cubicBezTo>
                      <a:pt x="8716" y="6359"/>
                      <a:pt x="8716" y="6478"/>
                      <a:pt x="8788" y="6549"/>
                    </a:cubicBezTo>
                    <a:lnTo>
                      <a:pt x="8931" y="6692"/>
                    </a:lnTo>
                    <a:cubicBezTo>
                      <a:pt x="8907" y="6764"/>
                      <a:pt x="8883" y="6859"/>
                      <a:pt x="8907" y="6954"/>
                    </a:cubicBezTo>
                    <a:lnTo>
                      <a:pt x="8931" y="7121"/>
                    </a:lnTo>
                    <a:cubicBezTo>
                      <a:pt x="8931" y="7169"/>
                      <a:pt x="8931" y="7216"/>
                      <a:pt x="8883" y="7264"/>
                    </a:cubicBezTo>
                    <a:lnTo>
                      <a:pt x="4073" y="12074"/>
                    </a:lnTo>
                    <a:cubicBezTo>
                      <a:pt x="4037" y="12110"/>
                      <a:pt x="3995" y="12128"/>
                      <a:pt x="3957" y="12128"/>
                    </a:cubicBezTo>
                    <a:cubicBezTo>
                      <a:pt x="3918" y="12128"/>
                      <a:pt x="3882" y="12110"/>
                      <a:pt x="3858" y="12074"/>
                    </a:cubicBezTo>
                    <a:lnTo>
                      <a:pt x="2596" y="10812"/>
                    </a:lnTo>
                    <a:cubicBezTo>
                      <a:pt x="2572" y="10788"/>
                      <a:pt x="2549" y="10741"/>
                      <a:pt x="2549" y="10693"/>
                    </a:cubicBezTo>
                    <a:lnTo>
                      <a:pt x="2596" y="10526"/>
                    </a:lnTo>
                    <a:cubicBezTo>
                      <a:pt x="2620" y="10360"/>
                      <a:pt x="2549" y="10217"/>
                      <a:pt x="2453" y="10098"/>
                    </a:cubicBezTo>
                    <a:cubicBezTo>
                      <a:pt x="2354" y="9999"/>
                      <a:pt x="2222" y="9949"/>
                      <a:pt x="2084" y="9949"/>
                    </a:cubicBezTo>
                    <a:cubicBezTo>
                      <a:pt x="2056" y="9949"/>
                      <a:pt x="2029" y="9951"/>
                      <a:pt x="2001" y="9955"/>
                    </a:cubicBezTo>
                    <a:lnTo>
                      <a:pt x="1834" y="9979"/>
                    </a:lnTo>
                    <a:cubicBezTo>
                      <a:pt x="1786" y="9979"/>
                      <a:pt x="1739" y="9955"/>
                      <a:pt x="1715" y="9931"/>
                    </a:cubicBezTo>
                    <a:lnTo>
                      <a:pt x="453" y="8669"/>
                    </a:lnTo>
                    <a:cubicBezTo>
                      <a:pt x="405" y="8621"/>
                      <a:pt x="405" y="8526"/>
                      <a:pt x="453" y="8478"/>
                    </a:cubicBezTo>
                    <a:lnTo>
                      <a:pt x="4573" y="4359"/>
                    </a:lnTo>
                    <a:cubicBezTo>
                      <a:pt x="4644" y="4287"/>
                      <a:pt x="4644" y="4168"/>
                      <a:pt x="4573" y="4097"/>
                    </a:cubicBezTo>
                    <a:cubicBezTo>
                      <a:pt x="4537" y="4061"/>
                      <a:pt x="4489" y="4043"/>
                      <a:pt x="4442" y="4043"/>
                    </a:cubicBezTo>
                    <a:cubicBezTo>
                      <a:pt x="4394" y="4043"/>
                      <a:pt x="4347" y="4061"/>
                      <a:pt x="4311" y="4097"/>
                    </a:cubicBezTo>
                    <a:lnTo>
                      <a:pt x="191" y="8216"/>
                    </a:lnTo>
                    <a:cubicBezTo>
                      <a:pt x="0" y="8407"/>
                      <a:pt x="0" y="8740"/>
                      <a:pt x="191" y="8931"/>
                    </a:cubicBezTo>
                    <a:lnTo>
                      <a:pt x="1453" y="10193"/>
                    </a:lnTo>
                    <a:cubicBezTo>
                      <a:pt x="1552" y="10292"/>
                      <a:pt x="1685" y="10342"/>
                      <a:pt x="1822" y="10342"/>
                    </a:cubicBezTo>
                    <a:cubicBezTo>
                      <a:pt x="1850" y="10342"/>
                      <a:pt x="1878" y="10340"/>
                      <a:pt x="1906" y="10336"/>
                    </a:cubicBezTo>
                    <a:lnTo>
                      <a:pt x="2072" y="10312"/>
                    </a:lnTo>
                    <a:cubicBezTo>
                      <a:pt x="2096" y="10312"/>
                      <a:pt x="2144" y="10312"/>
                      <a:pt x="2191" y="10360"/>
                    </a:cubicBezTo>
                    <a:cubicBezTo>
                      <a:pt x="2215" y="10384"/>
                      <a:pt x="2239" y="10431"/>
                      <a:pt x="2215" y="10479"/>
                    </a:cubicBezTo>
                    <a:lnTo>
                      <a:pt x="2191" y="10646"/>
                    </a:lnTo>
                    <a:cubicBezTo>
                      <a:pt x="2167" y="10788"/>
                      <a:pt x="2215" y="10955"/>
                      <a:pt x="2334" y="11074"/>
                    </a:cubicBezTo>
                    <a:lnTo>
                      <a:pt x="3596" y="12336"/>
                    </a:lnTo>
                    <a:cubicBezTo>
                      <a:pt x="3692" y="12432"/>
                      <a:pt x="3834" y="12479"/>
                      <a:pt x="3954" y="12479"/>
                    </a:cubicBezTo>
                    <a:cubicBezTo>
                      <a:pt x="4096" y="12479"/>
                      <a:pt x="4216" y="12432"/>
                      <a:pt x="4335" y="12336"/>
                    </a:cubicBezTo>
                    <a:lnTo>
                      <a:pt x="9145" y="7502"/>
                    </a:lnTo>
                    <a:cubicBezTo>
                      <a:pt x="9264" y="7407"/>
                      <a:pt x="9312" y="7240"/>
                      <a:pt x="9288" y="7073"/>
                    </a:cubicBezTo>
                    <a:lnTo>
                      <a:pt x="9264" y="6907"/>
                    </a:lnTo>
                    <a:cubicBezTo>
                      <a:pt x="9264" y="6859"/>
                      <a:pt x="9264" y="6811"/>
                      <a:pt x="9312" y="6788"/>
                    </a:cubicBezTo>
                    <a:cubicBezTo>
                      <a:pt x="9336" y="6740"/>
                      <a:pt x="9383" y="6740"/>
                      <a:pt x="9431" y="6740"/>
                    </a:cubicBezTo>
                    <a:lnTo>
                      <a:pt x="9598" y="6764"/>
                    </a:lnTo>
                    <a:cubicBezTo>
                      <a:pt x="9625" y="6768"/>
                      <a:pt x="9653" y="6770"/>
                      <a:pt x="9681" y="6770"/>
                    </a:cubicBezTo>
                    <a:cubicBezTo>
                      <a:pt x="9819" y="6770"/>
                      <a:pt x="9951" y="6720"/>
                      <a:pt x="10050" y="6621"/>
                    </a:cubicBezTo>
                    <a:lnTo>
                      <a:pt x="12384" y="4263"/>
                    </a:lnTo>
                    <a:cubicBezTo>
                      <a:pt x="12598" y="4073"/>
                      <a:pt x="12598" y="3739"/>
                      <a:pt x="12384" y="3549"/>
                    </a:cubicBezTo>
                    <a:lnTo>
                      <a:pt x="11122" y="2287"/>
                    </a:lnTo>
                    <a:cubicBezTo>
                      <a:pt x="11042" y="2187"/>
                      <a:pt x="10913" y="2138"/>
                      <a:pt x="10776" y="2138"/>
                    </a:cubicBezTo>
                    <a:cubicBezTo>
                      <a:pt x="10749" y="2138"/>
                      <a:pt x="10721" y="2140"/>
                      <a:pt x="10693" y="2144"/>
                    </a:cubicBezTo>
                    <a:lnTo>
                      <a:pt x="10526" y="2168"/>
                    </a:lnTo>
                    <a:cubicBezTo>
                      <a:pt x="10479" y="2168"/>
                      <a:pt x="10431" y="2168"/>
                      <a:pt x="10407" y="2120"/>
                    </a:cubicBezTo>
                    <a:cubicBezTo>
                      <a:pt x="10360" y="2096"/>
                      <a:pt x="10360" y="2049"/>
                      <a:pt x="10360" y="2001"/>
                    </a:cubicBezTo>
                    <a:lnTo>
                      <a:pt x="10383" y="1834"/>
                    </a:lnTo>
                    <a:cubicBezTo>
                      <a:pt x="10407" y="1691"/>
                      <a:pt x="10360" y="1525"/>
                      <a:pt x="10241" y="1406"/>
                    </a:cubicBezTo>
                    <a:lnTo>
                      <a:pt x="8978" y="143"/>
                    </a:lnTo>
                    <a:cubicBezTo>
                      <a:pt x="8883" y="48"/>
                      <a:pt x="8764" y="1"/>
                      <a:pt x="86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grpSp>
        <p:grpSp>
          <p:nvGrpSpPr>
            <p:cNvPr id="35" name="Google Shape;282;p12">
              <a:extLst>
                <a:ext uri="{FF2B5EF4-FFF2-40B4-BE49-F238E27FC236}">
                  <a16:creationId xmlns:a16="http://schemas.microsoft.com/office/drawing/2014/main" id="{14EFA1D1-8709-728A-FE2A-F5F7A1A1F216}"/>
                </a:ext>
              </a:extLst>
            </p:cNvPr>
            <p:cNvGrpSpPr/>
            <p:nvPr/>
          </p:nvGrpSpPr>
          <p:grpSpPr>
            <a:xfrm>
              <a:off x="6594088" y="1274563"/>
              <a:ext cx="319087" cy="428625"/>
              <a:chOff x="4063084" y="3364597"/>
              <a:chExt cx="319925" cy="429509"/>
            </a:xfrm>
          </p:grpSpPr>
          <p:sp>
            <p:nvSpPr>
              <p:cNvPr id="36" name="Google Shape;283;p12">
                <a:extLst>
                  <a:ext uri="{FF2B5EF4-FFF2-40B4-BE49-F238E27FC236}">
                    <a16:creationId xmlns:a16="http://schemas.microsoft.com/office/drawing/2014/main" id="{13251592-B0F9-9D48-296E-F8A61C9FEB96}"/>
                  </a:ext>
                </a:extLst>
              </p:cNvPr>
              <p:cNvSpPr/>
              <p:nvPr/>
            </p:nvSpPr>
            <p:spPr>
              <a:xfrm>
                <a:off x="4121998" y="3525092"/>
                <a:ext cx="73652" cy="61251"/>
              </a:xfrm>
              <a:custGeom>
                <a:avLst/>
                <a:gdLst/>
                <a:ahLst/>
                <a:cxnLst/>
                <a:rect l="l" t="t" r="r" b="b"/>
                <a:pathLst>
                  <a:path w="2144" h="1783" extrusionOk="0">
                    <a:moveTo>
                      <a:pt x="1072" y="663"/>
                    </a:moveTo>
                    <a:lnTo>
                      <a:pt x="786" y="925"/>
                    </a:lnTo>
                    <a:cubicBezTo>
                      <a:pt x="739" y="861"/>
                      <a:pt x="680" y="829"/>
                      <a:pt x="619" y="829"/>
                    </a:cubicBezTo>
                    <a:cubicBezTo>
                      <a:pt x="588" y="829"/>
                      <a:pt x="556" y="837"/>
                      <a:pt x="524" y="853"/>
                    </a:cubicBezTo>
                    <a:cubicBezTo>
                      <a:pt x="429" y="901"/>
                      <a:pt x="405" y="1020"/>
                      <a:pt x="453" y="1115"/>
                    </a:cubicBezTo>
                    <a:lnTo>
                      <a:pt x="572" y="1282"/>
                    </a:lnTo>
                    <a:cubicBezTo>
                      <a:pt x="596" y="1330"/>
                      <a:pt x="643" y="1353"/>
                      <a:pt x="691" y="1377"/>
                    </a:cubicBezTo>
                    <a:lnTo>
                      <a:pt x="739" y="1377"/>
                    </a:lnTo>
                    <a:cubicBezTo>
                      <a:pt x="762" y="1377"/>
                      <a:pt x="810" y="1353"/>
                      <a:pt x="858" y="1330"/>
                    </a:cubicBezTo>
                    <a:lnTo>
                      <a:pt x="1096" y="1115"/>
                    </a:lnTo>
                    <a:lnTo>
                      <a:pt x="1096" y="1425"/>
                    </a:lnTo>
                    <a:lnTo>
                      <a:pt x="358" y="1425"/>
                    </a:lnTo>
                    <a:lnTo>
                      <a:pt x="358" y="663"/>
                    </a:lnTo>
                    <a:lnTo>
                      <a:pt x="1072" y="663"/>
                    </a:lnTo>
                    <a:close/>
                    <a:moveTo>
                      <a:pt x="1940" y="0"/>
                    </a:moveTo>
                    <a:cubicBezTo>
                      <a:pt x="1902" y="0"/>
                      <a:pt x="1864" y="14"/>
                      <a:pt x="1834" y="44"/>
                    </a:cubicBezTo>
                    <a:lnTo>
                      <a:pt x="1429" y="377"/>
                    </a:lnTo>
                    <a:cubicBezTo>
                      <a:pt x="1405" y="329"/>
                      <a:pt x="1334" y="306"/>
                      <a:pt x="1286" y="306"/>
                    </a:cubicBezTo>
                    <a:lnTo>
                      <a:pt x="167" y="306"/>
                    </a:lnTo>
                    <a:cubicBezTo>
                      <a:pt x="72" y="306"/>
                      <a:pt x="0" y="377"/>
                      <a:pt x="0" y="496"/>
                    </a:cubicBezTo>
                    <a:lnTo>
                      <a:pt x="0" y="1592"/>
                    </a:lnTo>
                    <a:cubicBezTo>
                      <a:pt x="0" y="1711"/>
                      <a:pt x="72" y="1782"/>
                      <a:pt x="167" y="1782"/>
                    </a:cubicBezTo>
                    <a:lnTo>
                      <a:pt x="1286" y="1782"/>
                    </a:lnTo>
                    <a:cubicBezTo>
                      <a:pt x="1382" y="1782"/>
                      <a:pt x="1477" y="1711"/>
                      <a:pt x="1477" y="1592"/>
                    </a:cubicBezTo>
                    <a:lnTo>
                      <a:pt x="1477" y="806"/>
                    </a:lnTo>
                    <a:lnTo>
                      <a:pt x="2048" y="329"/>
                    </a:lnTo>
                    <a:cubicBezTo>
                      <a:pt x="2144" y="258"/>
                      <a:pt x="2144" y="139"/>
                      <a:pt x="2072" y="67"/>
                    </a:cubicBezTo>
                    <a:cubicBezTo>
                      <a:pt x="2044" y="26"/>
                      <a:pt x="1993" y="0"/>
                      <a:pt x="194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37" name="Google Shape;284;p12">
                <a:extLst>
                  <a:ext uri="{FF2B5EF4-FFF2-40B4-BE49-F238E27FC236}">
                    <a16:creationId xmlns:a16="http://schemas.microsoft.com/office/drawing/2014/main" id="{609EF82C-242D-B9DD-26E2-89A3BB1815FF}"/>
                  </a:ext>
                </a:extLst>
              </p:cNvPr>
              <p:cNvSpPr/>
              <p:nvPr/>
            </p:nvSpPr>
            <p:spPr>
              <a:xfrm>
                <a:off x="4191528" y="3542921"/>
                <a:ext cx="37685" cy="13123"/>
              </a:xfrm>
              <a:custGeom>
                <a:avLst/>
                <a:gdLst/>
                <a:ahLst/>
                <a:cxnLst/>
                <a:rect l="l" t="t" r="r" b="b"/>
                <a:pathLst>
                  <a:path w="1097" h="382" extrusionOk="0">
                    <a:moveTo>
                      <a:pt x="191" y="1"/>
                    </a:moveTo>
                    <a:cubicBezTo>
                      <a:pt x="96" y="1"/>
                      <a:pt x="1" y="96"/>
                      <a:pt x="1" y="191"/>
                    </a:cubicBezTo>
                    <a:cubicBezTo>
                      <a:pt x="1" y="287"/>
                      <a:pt x="96" y="382"/>
                      <a:pt x="191" y="382"/>
                    </a:cubicBezTo>
                    <a:lnTo>
                      <a:pt x="905" y="382"/>
                    </a:lnTo>
                    <a:cubicBezTo>
                      <a:pt x="1001" y="382"/>
                      <a:pt x="1096" y="287"/>
                      <a:pt x="1096" y="191"/>
                    </a:cubicBezTo>
                    <a:cubicBezTo>
                      <a:pt x="1096" y="96"/>
                      <a:pt x="1001" y="1"/>
                      <a:pt x="905" y="1"/>
                    </a:cubicBezTo>
                    <a:lnTo>
                      <a:pt x="1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38" name="Google Shape;285;p12">
                <a:extLst>
                  <a:ext uri="{FF2B5EF4-FFF2-40B4-BE49-F238E27FC236}">
                    <a16:creationId xmlns:a16="http://schemas.microsoft.com/office/drawing/2014/main" id="{51E6F39E-E190-F9A8-D505-DF0B964A6942}"/>
                  </a:ext>
                </a:extLst>
              </p:cNvPr>
              <p:cNvSpPr/>
              <p:nvPr/>
            </p:nvSpPr>
            <p:spPr>
              <a:xfrm>
                <a:off x="4191528" y="3565834"/>
                <a:ext cx="131742" cy="13123"/>
              </a:xfrm>
              <a:custGeom>
                <a:avLst/>
                <a:gdLst/>
                <a:ahLst/>
                <a:cxnLst/>
                <a:rect l="l" t="t" r="r" b="b"/>
                <a:pathLst>
                  <a:path w="3835" h="382" extrusionOk="0">
                    <a:moveTo>
                      <a:pt x="191" y="1"/>
                    </a:moveTo>
                    <a:cubicBezTo>
                      <a:pt x="96" y="1"/>
                      <a:pt x="1" y="96"/>
                      <a:pt x="1" y="191"/>
                    </a:cubicBezTo>
                    <a:cubicBezTo>
                      <a:pt x="1" y="286"/>
                      <a:pt x="96" y="382"/>
                      <a:pt x="191" y="382"/>
                    </a:cubicBezTo>
                    <a:lnTo>
                      <a:pt x="3644" y="382"/>
                    </a:lnTo>
                    <a:cubicBezTo>
                      <a:pt x="3763" y="382"/>
                      <a:pt x="3835" y="286"/>
                      <a:pt x="3835" y="191"/>
                    </a:cubicBezTo>
                    <a:cubicBezTo>
                      <a:pt x="3835" y="96"/>
                      <a:pt x="3763" y="1"/>
                      <a:pt x="3644" y="1"/>
                    </a:cubicBezTo>
                    <a:lnTo>
                      <a:pt x="1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39" name="Google Shape;286;p12">
                <a:extLst>
                  <a:ext uri="{FF2B5EF4-FFF2-40B4-BE49-F238E27FC236}">
                    <a16:creationId xmlns:a16="http://schemas.microsoft.com/office/drawing/2014/main" id="{02132A55-69C5-8527-C283-8B845A89ED78}"/>
                  </a:ext>
                </a:extLst>
              </p:cNvPr>
              <p:cNvSpPr/>
              <p:nvPr/>
            </p:nvSpPr>
            <p:spPr>
              <a:xfrm>
                <a:off x="4121998" y="3598228"/>
                <a:ext cx="73652" cy="60907"/>
              </a:xfrm>
              <a:custGeom>
                <a:avLst/>
                <a:gdLst/>
                <a:ahLst/>
                <a:cxnLst/>
                <a:rect l="l" t="t" r="r" b="b"/>
                <a:pathLst>
                  <a:path w="2144" h="1773" extrusionOk="0">
                    <a:moveTo>
                      <a:pt x="1072" y="677"/>
                    </a:moveTo>
                    <a:lnTo>
                      <a:pt x="786" y="915"/>
                    </a:lnTo>
                    <a:cubicBezTo>
                      <a:pt x="739" y="852"/>
                      <a:pt x="680" y="820"/>
                      <a:pt x="619" y="820"/>
                    </a:cubicBezTo>
                    <a:cubicBezTo>
                      <a:pt x="588" y="820"/>
                      <a:pt x="556" y="828"/>
                      <a:pt x="524" y="844"/>
                    </a:cubicBezTo>
                    <a:cubicBezTo>
                      <a:pt x="429" y="891"/>
                      <a:pt x="405" y="1010"/>
                      <a:pt x="453" y="1106"/>
                    </a:cubicBezTo>
                    <a:lnTo>
                      <a:pt x="572" y="1272"/>
                    </a:lnTo>
                    <a:cubicBezTo>
                      <a:pt x="596" y="1320"/>
                      <a:pt x="643" y="1368"/>
                      <a:pt x="691" y="1368"/>
                    </a:cubicBezTo>
                    <a:lnTo>
                      <a:pt x="739" y="1368"/>
                    </a:lnTo>
                    <a:cubicBezTo>
                      <a:pt x="762" y="1368"/>
                      <a:pt x="810" y="1344"/>
                      <a:pt x="858" y="1320"/>
                    </a:cubicBezTo>
                    <a:lnTo>
                      <a:pt x="1096" y="1106"/>
                    </a:lnTo>
                    <a:lnTo>
                      <a:pt x="1096" y="1415"/>
                    </a:lnTo>
                    <a:lnTo>
                      <a:pt x="358" y="1415"/>
                    </a:lnTo>
                    <a:lnTo>
                      <a:pt x="358" y="677"/>
                    </a:lnTo>
                    <a:lnTo>
                      <a:pt x="1072" y="677"/>
                    </a:lnTo>
                    <a:close/>
                    <a:moveTo>
                      <a:pt x="1948" y="1"/>
                    </a:moveTo>
                    <a:cubicBezTo>
                      <a:pt x="1908" y="1"/>
                      <a:pt x="1866" y="13"/>
                      <a:pt x="1834" y="34"/>
                    </a:cubicBezTo>
                    <a:lnTo>
                      <a:pt x="1429" y="367"/>
                    </a:lnTo>
                    <a:cubicBezTo>
                      <a:pt x="1405" y="320"/>
                      <a:pt x="1334" y="296"/>
                      <a:pt x="1286" y="296"/>
                    </a:cubicBezTo>
                    <a:lnTo>
                      <a:pt x="167" y="296"/>
                    </a:lnTo>
                    <a:cubicBezTo>
                      <a:pt x="72" y="296"/>
                      <a:pt x="0" y="391"/>
                      <a:pt x="0" y="487"/>
                    </a:cubicBezTo>
                    <a:lnTo>
                      <a:pt x="0" y="1606"/>
                    </a:lnTo>
                    <a:cubicBezTo>
                      <a:pt x="0" y="1701"/>
                      <a:pt x="72" y="1773"/>
                      <a:pt x="167" y="1773"/>
                    </a:cubicBezTo>
                    <a:lnTo>
                      <a:pt x="1286" y="1773"/>
                    </a:lnTo>
                    <a:cubicBezTo>
                      <a:pt x="1382" y="1773"/>
                      <a:pt x="1477" y="1701"/>
                      <a:pt x="1477" y="1606"/>
                    </a:cubicBezTo>
                    <a:lnTo>
                      <a:pt x="1477" y="820"/>
                    </a:lnTo>
                    <a:lnTo>
                      <a:pt x="2048" y="320"/>
                    </a:lnTo>
                    <a:cubicBezTo>
                      <a:pt x="2144" y="272"/>
                      <a:pt x="2144" y="153"/>
                      <a:pt x="2072" y="58"/>
                    </a:cubicBezTo>
                    <a:cubicBezTo>
                      <a:pt x="2046" y="19"/>
                      <a:pt x="1998" y="1"/>
                      <a:pt x="19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40" name="Google Shape;287;p12">
                <a:extLst>
                  <a:ext uri="{FF2B5EF4-FFF2-40B4-BE49-F238E27FC236}">
                    <a16:creationId xmlns:a16="http://schemas.microsoft.com/office/drawing/2014/main" id="{261512DB-64F9-8640-88F8-9C7894B3CB09}"/>
                  </a:ext>
                </a:extLst>
              </p:cNvPr>
              <p:cNvSpPr/>
              <p:nvPr/>
            </p:nvSpPr>
            <p:spPr>
              <a:xfrm>
                <a:off x="4191528" y="3616572"/>
                <a:ext cx="37685" cy="12298"/>
              </a:xfrm>
              <a:custGeom>
                <a:avLst/>
                <a:gdLst/>
                <a:ahLst/>
                <a:cxnLst/>
                <a:rect l="l" t="t" r="r" b="b"/>
                <a:pathLst>
                  <a:path w="1097" h="358" extrusionOk="0">
                    <a:moveTo>
                      <a:pt x="191" y="0"/>
                    </a:moveTo>
                    <a:cubicBezTo>
                      <a:pt x="96" y="0"/>
                      <a:pt x="1" y="72"/>
                      <a:pt x="1" y="167"/>
                    </a:cubicBezTo>
                    <a:cubicBezTo>
                      <a:pt x="1" y="286"/>
                      <a:pt x="96" y="357"/>
                      <a:pt x="191" y="357"/>
                    </a:cubicBezTo>
                    <a:lnTo>
                      <a:pt x="905" y="357"/>
                    </a:lnTo>
                    <a:cubicBezTo>
                      <a:pt x="1001" y="357"/>
                      <a:pt x="1096" y="286"/>
                      <a:pt x="1096" y="167"/>
                    </a:cubicBezTo>
                    <a:cubicBezTo>
                      <a:pt x="1096" y="72"/>
                      <a:pt x="1001" y="0"/>
                      <a:pt x="905" y="0"/>
                    </a:cubicBezTo>
                    <a:lnTo>
                      <a:pt x="1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41" name="Google Shape;288;p12">
                <a:extLst>
                  <a:ext uri="{FF2B5EF4-FFF2-40B4-BE49-F238E27FC236}">
                    <a16:creationId xmlns:a16="http://schemas.microsoft.com/office/drawing/2014/main" id="{5A0BDFAE-260A-0B46-8D67-23DA5A72D9FE}"/>
                  </a:ext>
                </a:extLst>
              </p:cNvPr>
              <p:cNvSpPr/>
              <p:nvPr/>
            </p:nvSpPr>
            <p:spPr>
              <a:xfrm>
                <a:off x="4191528" y="3638661"/>
                <a:ext cx="131742" cy="13123"/>
              </a:xfrm>
              <a:custGeom>
                <a:avLst/>
                <a:gdLst/>
                <a:ahLst/>
                <a:cxnLst/>
                <a:rect l="l" t="t" r="r" b="b"/>
                <a:pathLst>
                  <a:path w="3835" h="382" extrusionOk="0">
                    <a:moveTo>
                      <a:pt x="191" y="0"/>
                    </a:moveTo>
                    <a:cubicBezTo>
                      <a:pt x="96" y="0"/>
                      <a:pt x="1" y="95"/>
                      <a:pt x="1" y="191"/>
                    </a:cubicBezTo>
                    <a:cubicBezTo>
                      <a:pt x="1" y="286"/>
                      <a:pt x="96" y="381"/>
                      <a:pt x="191" y="381"/>
                    </a:cubicBezTo>
                    <a:lnTo>
                      <a:pt x="3644" y="381"/>
                    </a:lnTo>
                    <a:cubicBezTo>
                      <a:pt x="3763" y="381"/>
                      <a:pt x="3835" y="286"/>
                      <a:pt x="3835" y="191"/>
                    </a:cubicBezTo>
                    <a:cubicBezTo>
                      <a:pt x="3835" y="95"/>
                      <a:pt x="3763" y="0"/>
                      <a:pt x="3644" y="0"/>
                    </a:cubicBezTo>
                    <a:lnTo>
                      <a:pt x="1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42" name="Google Shape;289;p12">
                <a:extLst>
                  <a:ext uri="{FF2B5EF4-FFF2-40B4-BE49-F238E27FC236}">
                    <a16:creationId xmlns:a16="http://schemas.microsoft.com/office/drawing/2014/main" id="{F8765F4B-AD93-DAB0-2C98-E00961107EAC}"/>
                  </a:ext>
                </a:extLst>
              </p:cNvPr>
              <p:cNvSpPr/>
              <p:nvPr/>
            </p:nvSpPr>
            <p:spPr>
              <a:xfrm>
                <a:off x="4121998" y="3671262"/>
                <a:ext cx="73652" cy="60667"/>
              </a:xfrm>
              <a:custGeom>
                <a:avLst/>
                <a:gdLst/>
                <a:ahLst/>
                <a:cxnLst/>
                <a:rect l="l" t="t" r="r" b="b"/>
                <a:pathLst>
                  <a:path w="2144" h="1766" extrusionOk="0">
                    <a:moveTo>
                      <a:pt x="1072" y="671"/>
                    </a:moveTo>
                    <a:lnTo>
                      <a:pt x="786" y="909"/>
                    </a:lnTo>
                    <a:cubicBezTo>
                      <a:pt x="739" y="845"/>
                      <a:pt x="680" y="813"/>
                      <a:pt x="619" y="813"/>
                    </a:cubicBezTo>
                    <a:cubicBezTo>
                      <a:pt x="588" y="813"/>
                      <a:pt x="556" y="821"/>
                      <a:pt x="524" y="837"/>
                    </a:cubicBezTo>
                    <a:cubicBezTo>
                      <a:pt x="429" y="909"/>
                      <a:pt x="405" y="1004"/>
                      <a:pt x="453" y="1099"/>
                    </a:cubicBezTo>
                    <a:lnTo>
                      <a:pt x="572" y="1290"/>
                    </a:lnTo>
                    <a:cubicBezTo>
                      <a:pt x="596" y="1314"/>
                      <a:pt x="643" y="1361"/>
                      <a:pt x="691" y="1361"/>
                    </a:cubicBezTo>
                    <a:lnTo>
                      <a:pt x="739" y="1361"/>
                    </a:lnTo>
                    <a:cubicBezTo>
                      <a:pt x="762" y="1361"/>
                      <a:pt x="810" y="1361"/>
                      <a:pt x="858" y="1337"/>
                    </a:cubicBezTo>
                    <a:lnTo>
                      <a:pt x="1096" y="1123"/>
                    </a:lnTo>
                    <a:lnTo>
                      <a:pt x="1096" y="1409"/>
                    </a:lnTo>
                    <a:lnTo>
                      <a:pt x="358" y="1409"/>
                    </a:lnTo>
                    <a:lnTo>
                      <a:pt x="358" y="671"/>
                    </a:lnTo>
                    <a:lnTo>
                      <a:pt x="1072" y="671"/>
                    </a:lnTo>
                    <a:close/>
                    <a:moveTo>
                      <a:pt x="1952" y="0"/>
                    </a:moveTo>
                    <a:cubicBezTo>
                      <a:pt x="1911" y="0"/>
                      <a:pt x="1867" y="18"/>
                      <a:pt x="1834" y="51"/>
                    </a:cubicBezTo>
                    <a:lnTo>
                      <a:pt x="1429" y="361"/>
                    </a:lnTo>
                    <a:cubicBezTo>
                      <a:pt x="1405" y="337"/>
                      <a:pt x="1334" y="290"/>
                      <a:pt x="1286" y="290"/>
                    </a:cubicBezTo>
                    <a:lnTo>
                      <a:pt x="167" y="290"/>
                    </a:lnTo>
                    <a:cubicBezTo>
                      <a:pt x="72" y="290"/>
                      <a:pt x="0" y="385"/>
                      <a:pt x="0" y="480"/>
                    </a:cubicBezTo>
                    <a:lnTo>
                      <a:pt x="0" y="1599"/>
                    </a:lnTo>
                    <a:cubicBezTo>
                      <a:pt x="0" y="1695"/>
                      <a:pt x="72" y="1766"/>
                      <a:pt x="167" y="1766"/>
                    </a:cubicBezTo>
                    <a:lnTo>
                      <a:pt x="1286" y="1766"/>
                    </a:lnTo>
                    <a:cubicBezTo>
                      <a:pt x="1382" y="1766"/>
                      <a:pt x="1477" y="1695"/>
                      <a:pt x="1477" y="1599"/>
                    </a:cubicBezTo>
                    <a:lnTo>
                      <a:pt x="1477" y="813"/>
                    </a:lnTo>
                    <a:lnTo>
                      <a:pt x="2048" y="313"/>
                    </a:lnTo>
                    <a:cubicBezTo>
                      <a:pt x="2144" y="266"/>
                      <a:pt x="2144" y="147"/>
                      <a:pt x="2072" y="75"/>
                    </a:cubicBezTo>
                    <a:cubicBezTo>
                      <a:pt x="2047" y="24"/>
                      <a:pt x="2001" y="0"/>
                      <a:pt x="19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dirty="0">
                  <a:solidFill>
                    <a:srgbClr val="000000"/>
                  </a:solidFill>
                  <a:latin typeface="Arial" panose="020B0604020202090204"/>
                  <a:ea typeface="Arial" panose="020B0604020202090204"/>
                  <a:cs typeface="Arial" panose="020B0604020202090204"/>
                  <a:sym typeface="Arial" panose="020B0604020202090204"/>
                </a:endParaRPr>
              </a:p>
            </p:txBody>
          </p:sp>
          <p:sp>
            <p:nvSpPr>
              <p:cNvPr id="43" name="Google Shape;290;p12">
                <a:extLst>
                  <a:ext uri="{FF2B5EF4-FFF2-40B4-BE49-F238E27FC236}">
                    <a16:creationId xmlns:a16="http://schemas.microsoft.com/office/drawing/2014/main" id="{8CCC6F9D-5CD6-D262-8F57-49E48F0B889C}"/>
                  </a:ext>
                </a:extLst>
              </p:cNvPr>
              <p:cNvSpPr/>
              <p:nvPr/>
            </p:nvSpPr>
            <p:spPr>
              <a:xfrm>
                <a:off x="4191528" y="3689365"/>
                <a:ext cx="37685" cy="12298"/>
              </a:xfrm>
              <a:custGeom>
                <a:avLst/>
                <a:gdLst/>
                <a:ahLst/>
                <a:cxnLst/>
                <a:rect l="l" t="t" r="r" b="b"/>
                <a:pathLst>
                  <a:path w="1097" h="358" extrusionOk="0">
                    <a:moveTo>
                      <a:pt x="191" y="1"/>
                    </a:moveTo>
                    <a:cubicBezTo>
                      <a:pt x="96" y="1"/>
                      <a:pt x="1" y="72"/>
                      <a:pt x="1" y="191"/>
                    </a:cubicBezTo>
                    <a:cubicBezTo>
                      <a:pt x="1" y="286"/>
                      <a:pt x="96" y="358"/>
                      <a:pt x="191" y="358"/>
                    </a:cubicBezTo>
                    <a:lnTo>
                      <a:pt x="905" y="358"/>
                    </a:lnTo>
                    <a:cubicBezTo>
                      <a:pt x="1001" y="358"/>
                      <a:pt x="1096" y="286"/>
                      <a:pt x="1096" y="191"/>
                    </a:cubicBezTo>
                    <a:cubicBezTo>
                      <a:pt x="1096" y="72"/>
                      <a:pt x="1001" y="1"/>
                      <a:pt x="905" y="1"/>
                    </a:cubicBezTo>
                    <a:lnTo>
                      <a:pt x="1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44" name="Google Shape;291;p12">
                <a:extLst>
                  <a:ext uri="{FF2B5EF4-FFF2-40B4-BE49-F238E27FC236}">
                    <a16:creationId xmlns:a16="http://schemas.microsoft.com/office/drawing/2014/main" id="{9517B0DC-3F5D-4C91-72A5-4548C4BCA3B6}"/>
                  </a:ext>
                </a:extLst>
              </p:cNvPr>
              <p:cNvSpPr/>
              <p:nvPr/>
            </p:nvSpPr>
            <p:spPr>
              <a:xfrm>
                <a:off x="4191528" y="3712278"/>
                <a:ext cx="131742" cy="12298"/>
              </a:xfrm>
              <a:custGeom>
                <a:avLst/>
                <a:gdLst/>
                <a:ahLst/>
                <a:cxnLst/>
                <a:rect l="l" t="t" r="r" b="b"/>
                <a:pathLst>
                  <a:path w="3835" h="358" extrusionOk="0">
                    <a:moveTo>
                      <a:pt x="191" y="0"/>
                    </a:moveTo>
                    <a:cubicBezTo>
                      <a:pt x="96" y="0"/>
                      <a:pt x="1" y="72"/>
                      <a:pt x="1" y="167"/>
                    </a:cubicBezTo>
                    <a:cubicBezTo>
                      <a:pt x="1" y="286"/>
                      <a:pt x="96" y="358"/>
                      <a:pt x="191" y="358"/>
                    </a:cubicBezTo>
                    <a:lnTo>
                      <a:pt x="3644" y="358"/>
                    </a:lnTo>
                    <a:cubicBezTo>
                      <a:pt x="3763" y="358"/>
                      <a:pt x="3835" y="286"/>
                      <a:pt x="3835" y="167"/>
                    </a:cubicBezTo>
                    <a:cubicBezTo>
                      <a:pt x="3835" y="72"/>
                      <a:pt x="3763" y="0"/>
                      <a:pt x="3644" y="0"/>
                    </a:cubicBezTo>
                    <a:lnTo>
                      <a:pt x="1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45" name="Google Shape;292;p12">
                <a:extLst>
                  <a:ext uri="{FF2B5EF4-FFF2-40B4-BE49-F238E27FC236}">
                    <a16:creationId xmlns:a16="http://schemas.microsoft.com/office/drawing/2014/main" id="{6E9777ED-AAB8-287E-476B-3369356A5089}"/>
                  </a:ext>
                </a:extLst>
              </p:cNvPr>
              <p:cNvSpPr/>
              <p:nvPr/>
            </p:nvSpPr>
            <p:spPr>
              <a:xfrm>
                <a:off x="4195616" y="3391598"/>
                <a:ext cx="54861" cy="12298"/>
              </a:xfrm>
              <a:custGeom>
                <a:avLst/>
                <a:gdLst/>
                <a:ahLst/>
                <a:cxnLst/>
                <a:rect l="l" t="t" r="r" b="b"/>
                <a:pathLst>
                  <a:path w="1597" h="358" extrusionOk="0">
                    <a:moveTo>
                      <a:pt x="167" y="0"/>
                    </a:moveTo>
                    <a:cubicBezTo>
                      <a:pt x="72" y="0"/>
                      <a:pt x="1" y="72"/>
                      <a:pt x="1" y="167"/>
                    </a:cubicBezTo>
                    <a:cubicBezTo>
                      <a:pt x="1" y="286"/>
                      <a:pt x="72" y="357"/>
                      <a:pt x="167" y="357"/>
                    </a:cubicBezTo>
                    <a:lnTo>
                      <a:pt x="1429" y="357"/>
                    </a:lnTo>
                    <a:cubicBezTo>
                      <a:pt x="1525" y="357"/>
                      <a:pt x="1596" y="286"/>
                      <a:pt x="1596" y="167"/>
                    </a:cubicBezTo>
                    <a:cubicBezTo>
                      <a:pt x="1596" y="72"/>
                      <a:pt x="1525" y="0"/>
                      <a:pt x="1429" y="0"/>
                    </a:cubicBezTo>
                    <a:lnTo>
                      <a:pt x="16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46" name="Google Shape;293;p12">
                <a:extLst>
                  <a:ext uri="{FF2B5EF4-FFF2-40B4-BE49-F238E27FC236}">
                    <a16:creationId xmlns:a16="http://schemas.microsoft.com/office/drawing/2014/main" id="{BEE4CA7C-9CF4-4313-C5EC-15C2ECBBE8D1}"/>
                  </a:ext>
                </a:extLst>
              </p:cNvPr>
              <p:cNvSpPr/>
              <p:nvPr/>
            </p:nvSpPr>
            <p:spPr>
              <a:xfrm>
                <a:off x="4063084" y="3364597"/>
                <a:ext cx="319925" cy="429509"/>
              </a:xfrm>
              <a:custGeom>
                <a:avLst/>
                <a:gdLst/>
                <a:ahLst/>
                <a:cxnLst/>
                <a:rect l="l" t="t" r="r" b="b"/>
                <a:pathLst>
                  <a:path w="9313" h="12503" extrusionOk="0">
                    <a:moveTo>
                      <a:pt x="644" y="0"/>
                    </a:moveTo>
                    <a:cubicBezTo>
                      <a:pt x="286" y="0"/>
                      <a:pt x="1" y="286"/>
                      <a:pt x="1" y="643"/>
                    </a:cubicBezTo>
                    <a:lnTo>
                      <a:pt x="1" y="11860"/>
                    </a:lnTo>
                    <a:cubicBezTo>
                      <a:pt x="1" y="12217"/>
                      <a:pt x="286" y="12503"/>
                      <a:pt x="644" y="12503"/>
                    </a:cubicBezTo>
                    <a:lnTo>
                      <a:pt x="8669" y="12503"/>
                    </a:lnTo>
                    <a:cubicBezTo>
                      <a:pt x="9026" y="12503"/>
                      <a:pt x="9312" y="12217"/>
                      <a:pt x="9312" y="11860"/>
                    </a:cubicBezTo>
                    <a:lnTo>
                      <a:pt x="9312" y="5216"/>
                    </a:lnTo>
                    <a:cubicBezTo>
                      <a:pt x="9312" y="5120"/>
                      <a:pt x="9241" y="5049"/>
                      <a:pt x="9122" y="5049"/>
                    </a:cubicBezTo>
                    <a:cubicBezTo>
                      <a:pt x="9026" y="5049"/>
                      <a:pt x="8955" y="5120"/>
                      <a:pt x="8955" y="5216"/>
                    </a:cubicBezTo>
                    <a:lnTo>
                      <a:pt x="8955" y="11860"/>
                    </a:lnTo>
                    <a:cubicBezTo>
                      <a:pt x="8955" y="12027"/>
                      <a:pt x="8836" y="12146"/>
                      <a:pt x="8669" y="12146"/>
                    </a:cubicBezTo>
                    <a:lnTo>
                      <a:pt x="644" y="12146"/>
                    </a:lnTo>
                    <a:cubicBezTo>
                      <a:pt x="477" y="12146"/>
                      <a:pt x="358" y="12027"/>
                      <a:pt x="358" y="11860"/>
                    </a:cubicBezTo>
                    <a:lnTo>
                      <a:pt x="358" y="643"/>
                    </a:lnTo>
                    <a:cubicBezTo>
                      <a:pt x="358" y="477"/>
                      <a:pt x="477" y="358"/>
                      <a:pt x="644" y="358"/>
                    </a:cubicBezTo>
                    <a:lnTo>
                      <a:pt x="2763" y="358"/>
                    </a:lnTo>
                    <a:lnTo>
                      <a:pt x="2882" y="739"/>
                    </a:lnTo>
                    <a:lnTo>
                      <a:pt x="906" y="739"/>
                    </a:lnTo>
                    <a:cubicBezTo>
                      <a:pt x="810" y="739"/>
                      <a:pt x="739" y="810"/>
                      <a:pt x="739" y="905"/>
                    </a:cubicBezTo>
                    <a:lnTo>
                      <a:pt x="739" y="10145"/>
                    </a:lnTo>
                    <a:cubicBezTo>
                      <a:pt x="739" y="10264"/>
                      <a:pt x="810" y="10336"/>
                      <a:pt x="906" y="10336"/>
                    </a:cubicBezTo>
                    <a:cubicBezTo>
                      <a:pt x="1025" y="10336"/>
                      <a:pt x="1096" y="10264"/>
                      <a:pt x="1096" y="10145"/>
                    </a:cubicBezTo>
                    <a:lnTo>
                      <a:pt x="1096" y="1096"/>
                    </a:lnTo>
                    <a:lnTo>
                      <a:pt x="3001" y="1096"/>
                    </a:lnTo>
                    <a:lnTo>
                      <a:pt x="3120" y="1429"/>
                    </a:lnTo>
                    <a:cubicBezTo>
                      <a:pt x="3216" y="1715"/>
                      <a:pt x="3501" y="1929"/>
                      <a:pt x="3835" y="1929"/>
                    </a:cubicBezTo>
                    <a:lnTo>
                      <a:pt x="4311" y="1929"/>
                    </a:lnTo>
                    <a:cubicBezTo>
                      <a:pt x="4430" y="1929"/>
                      <a:pt x="4502" y="1834"/>
                      <a:pt x="4502" y="1739"/>
                    </a:cubicBezTo>
                    <a:cubicBezTo>
                      <a:pt x="4502" y="1644"/>
                      <a:pt x="4430" y="1572"/>
                      <a:pt x="4311" y="1572"/>
                    </a:cubicBezTo>
                    <a:lnTo>
                      <a:pt x="3835" y="1572"/>
                    </a:lnTo>
                    <a:cubicBezTo>
                      <a:pt x="3668" y="1572"/>
                      <a:pt x="3525" y="1453"/>
                      <a:pt x="3478" y="1310"/>
                    </a:cubicBezTo>
                    <a:lnTo>
                      <a:pt x="3144" y="358"/>
                    </a:lnTo>
                    <a:lnTo>
                      <a:pt x="6169" y="358"/>
                    </a:lnTo>
                    <a:lnTo>
                      <a:pt x="5835" y="1310"/>
                    </a:lnTo>
                    <a:cubicBezTo>
                      <a:pt x="5788" y="1453"/>
                      <a:pt x="5645" y="1572"/>
                      <a:pt x="5478" y="1572"/>
                    </a:cubicBezTo>
                    <a:lnTo>
                      <a:pt x="5049" y="1572"/>
                    </a:lnTo>
                    <a:cubicBezTo>
                      <a:pt x="4954" y="1572"/>
                      <a:pt x="4883" y="1644"/>
                      <a:pt x="4883" y="1739"/>
                    </a:cubicBezTo>
                    <a:cubicBezTo>
                      <a:pt x="4883" y="1834"/>
                      <a:pt x="4954" y="1929"/>
                      <a:pt x="5049" y="1929"/>
                    </a:cubicBezTo>
                    <a:lnTo>
                      <a:pt x="5478" y="1929"/>
                    </a:lnTo>
                    <a:cubicBezTo>
                      <a:pt x="5811" y="1929"/>
                      <a:pt x="6073" y="1739"/>
                      <a:pt x="6192" y="1429"/>
                    </a:cubicBezTo>
                    <a:lnTo>
                      <a:pt x="6312" y="1096"/>
                    </a:lnTo>
                    <a:lnTo>
                      <a:pt x="8217" y="1096"/>
                    </a:lnTo>
                    <a:lnTo>
                      <a:pt x="8217" y="11407"/>
                    </a:lnTo>
                    <a:lnTo>
                      <a:pt x="1096" y="11407"/>
                    </a:lnTo>
                    <a:lnTo>
                      <a:pt x="1096" y="10884"/>
                    </a:lnTo>
                    <a:cubicBezTo>
                      <a:pt x="1096" y="10788"/>
                      <a:pt x="1025" y="10693"/>
                      <a:pt x="906" y="10693"/>
                    </a:cubicBezTo>
                    <a:cubicBezTo>
                      <a:pt x="810" y="10693"/>
                      <a:pt x="739" y="10788"/>
                      <a:pt x="739" y="10884"/>
                    </a:cubicBezTo>
                    <a:lnTo>
                      <a:pt x="739" y="11598"/>
                    </a:lnTo>
                    <a:cubicBezTo>
                      <a:pt x="739" y="11693"/>
                      <a:pt x="810" y="11765"/>
                      <a:pt x="906" y="11765"/>
                    </a:cubicBezTo>
                    <a:lnTo>
                      <a:pt x="8407" y="11765"/>
                    </a:lnTo>
                    <a:cubicBezTo>
                      <a:pt x="8502" y="11765"/>
                      <a:pt x="8574" y="11693"/>
                      <a:pt x="8574" y="11598"/>
                    </a:cubicBezTo>
                    <a:lnTo>
                      <a:pt x="8574" y="905"/>
                    </a:lnTo>
                    <a:cubicBezTo>
                      <a:pt x="8574" y="810"/>
                      <a:pt x="8502" y="739"/>
                      <a:pt x="8407" y="739"/>
                    </a:cubicBezTo>
                    <a:lnTo>
                      <a:pt x="6431" y="739"/>
                    </a:lnTo>
                    <a:lnTo>
                      <a:pt x="6550" y="358"/>
                    </a:lnTo>
                    <a:lnTo>
                      <a:pt x="8669" y="358"/>
                    </a:lnTo>
                    <a:cubicBezTo>
                      <a:pt x="8836" y="358"/>
                      <a:pt x="8955" y="477"/>
                      <a:pt x="8955" y="643"/>
                    </a:cubicBezTo>
                    <a:lnTo>
                      <a:pt x="8955" y="4501"/>
                    </a:lnTo>
                    <a:cubicBezTo>
                      <a:pt x="8955" y="4597"/>
                      <a:pt x="9026" y="4668"/>
                      <a:pt x="9122" y="4668"/>
                    </a:cubicBezTo>
                    <a:cubicBezTo>
                      <a:pt x="9241" y="4668"/>
                      <a:pt x="9312" y="4597"/>
                      <a:pt x="9312" y="4501"/>
                    </a:cubicBezTo>
                    <a:lnTo>
                      <a:pt x="9312" y="643"/>
                    </a:lnTo>
                    <a:cubicBezTo>
                      <a:pt x="9312" y="286"/>
                      <a:pt x="9026" y="0"/>
                      <a:pt x="8669" y="0"/>
                    </a:cubicBezTo>
                    <a:lnTo>
                      <a:pt x="64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47" name="Google Shape;294;p12">
                <a:extLst>
                  <a:ext uri="{FF2B5EF4-FFF2-40B4-BE49-F238E27FC236}">
                    <a16:creationId xmlns:a16="http://schemas.microsoft.com/office/drawing/2014/main" id="{377FC8B5-DBCC-ED11-E145-FE953B79A522}"/>
                  </a:ext>
                </a:extLst>
              </p:cNvPr>
              <p:cNvSpPr/>
              <p:nvPr/>
            </p:nvSpPr>
            <p:spPr>
              <a:xfrm>
                <a:off x="4173527" y="3447215"/>
                <a:ext cx="99038" cy="69564"/>
              </a:xfrm>
              <a:custGeom>
                <a:avLst/>
                <a:gdLst/>
                <a:ahLst/>
                <a:cxnLst/>
                <a:rect l="l" t="t" r="r" b="b"/>
                <a:pathLst>
                  <a:path w="2883" h="2025" extrusionOk="0">
                    <a:moveTo>
                      <a:pt x="2690" y="1"/>
                    </a:moveTo>
                    <a:cubicBezTo>
                      <a:pt x="2660" y="1"/>
                      <a:pt x="2628" y="9"/>
                      <a:pt x="2596" y="24"/>
                    </a:cubicBezTo>
                    <a:lnTo>
                      <a:pt x="1691" y="525"/>
                    </a:lnTo>
                    <a:lnTo>
                      <a:pt x="715" y="72"/>
                    </a:lnTo>
                    <a:cubicBezTo>
                      <a:pt x="688" y="59"/>
                      <a:pt x="662" y="53"/>
                      <a:pt x="636" y="53"/>
                    </a:cubicBezTo>
                    <a:cubicBezTo>
                      <a:pt x="570" y="53"/>
                      <a:pt x="511" y="92"/>
                      <a:pt x="477" y="143"/>
                    </a:cubicBezTo>
                    <a:cubicBezTo>
                      <a:pt x="429" y="239"/>
                      <a:pt x="477" y="358"/>
                      <a:pt x="572" y="405"/>
                    </a:cubicBezTo>
                    <a:lnTo>
                      <a:pt x="1310" y="739"/>
                    </a:lnTo>
                    <a:lnTo>
                      <a:pt x="596" y="1144"/>
                    </a:lnTo>
                    <a:lnTo>
                      <a:pt x="358" y="667"/>
                    </a:lnTo>
                    <a:cubicBezTo>
                      <a:pt x="326" y="604"/>
                      <a:pt x="273" y="572"/>
                      <a:pt x="213" y="572"/>
                    </a:cubicBezTo>
                    <a:cubicBezTo>
                      <a:pt x="183" y="572"/>
                      <a:pt x="151" y="580"/>
                      <a:pt x="120" y="596"/>
                    </a:cubicBezTo>
                    <a:cubicBezTo>
                      <a:pt x="24" y="620"/>
                      <a:pt x="1" y="739"/>
                      <a:pt x="48" y="834"/>
                    </a:cubicBezTo>
                    <a:lnTo>
                      <a:pt x="358" y="1477"/>
                    </a:lnTo>
                    <a:cubicBezTo>
                      <a:pt x="382" y="1525"/>
                      <a:pt x="405" y="1549"/>
                      <a:pt x="453" y="1572"/>
                    </a:cubicBezTo>
                    <a:lnTo>
                      <a:pt x="525" y="1572"/>
                    </a:lnTo>
                    <a:cubicBezTo>
                      <a:pt x="548" y="1572"/>
                      <a:pt x="572" y="1572"/>
                      <a:pt x="596" y="1549"/>
                    </a:cubicBezTo>
                    <a:lnTo>
                      <a:pt x="1429" y="1096"/>
                    </a:lnTo>
                    <a:lnTo>
                      <a:pt x="1239" y="1810"/>
                    </a:lnTo>
                    <a:cubicBezTo>
                      <a:pt x="1215" y="1906"/>
                      <a:pt x="1287" y="2001"/>
                      <a:pt x="1382" y="2025"/>
                    </a:cubicBezTo>
                    <a:lnTo>
                      <a:pt x="1429" y="2025"/>
                    </a:lnTo>
                    <a:cubicBezTo>
                      <a:pt x="1501" y="2025"/>
                      <a:pt x="1572" y="1977"/>
                      <a:pt x="1596" y="1906"/>
                    </a:cubicBezTo>
                    <a:lnTo>
                      <a:pt x="1882" y="834"/>
                    </a:lnTo>
                    <a:lnTo>
                      <a:pt x="2763" y="334"/>
                    </a:lnTo>
                    <a:cubicBezTo>
                      <a:pt x="2858" y="286"/>
                      <a:pt x="2882" y="167"/>
                      <a:pt x="2835" y="96"/>
                    </a:cubicBezTo>
                    <a:cubicBezTo>
                      <a:pt x="2803" y="32"/>
                      <a:pt x="2750" y="1"/>
                      <a:pt x="2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grpSp>
        <p:grpSp>
          <p:nvGrpSpPr>
            <p:cNvPr id="48" name="Google Shape;295;p12">
              <a:extLst>
                <a:ext uri="{FF2B5EF4-FFF2-40B4-BE49-F238E27FC236}">
                  <a16:creationId xmlns:a16="http://schemas.microsoft.com/office/drawing/2014/main" id="{023855E3-0171-3C9A-C150-C843C5DA4941}"/>
                </a:ext>
              </a:extLst>
            </p:cNvPr>
            <p:cNvGrpSpPr/>
            <p:nvPr/>
          </p:nvGrpSpPr>
          <p:grpSpPr>
            <a:xfrm>
              <a:off x="5285645" y="3427213"/>
              <a:ext cx="227012" cy="430212"/>
              <a:chOff x="4823098" y="4039520"/>
              <a:chExt cx="180832" cy="429509"/>
            </a:xfrm>
          </p:grpSpPr>
          <p:sp>
            <p:nvSpPr>
              <p:cNvPr id="49" name="Google Shape;296;p12">
                <a:extLst>
                  <a:ext uri="{FF2B5EF4-FFF2-40B4-BE49-F238E27FC236}">
                    <a16:creationId xmlns:a16="http://schemas.microsoft.com/office/drawing/2014/main" id="{FD9A3CFE-D573-E5D0-F01C-F435D27D8EE8}"/>
                  </a:ext>
                </a:extLst>
              </p:cNvPr>
              <p:cNvSpPr/>
              <p:nvPr/>
            </p:nvSpPr>
            <p:spPr>
              <a:xfrm>
                <a:off x="4898365" y="4402729"/>
                <a:ext cx="29474" cy="12298"/>
              </a:xfrm>
              <a:custGeom>
                <a:avLst/>
                <a:gdLst/>
                <a:ahLst/>
                <a:cxnLst/>
                <a:rect l="l" t="t" r="r" b="b"/>
                <a:pathLst>
                  <a:path w="858" h="358" extrusionOk="0">
                    <a:moveTo>
                      <a:pt x="191" y="1"/>
                    </a:moveTo>
                    <a:cubicBezTo>
                      <a:pt x="96" y="1"/>
                      <a:pt x="0" y="72"/>
                      <a:pt x="0" y="191"/>
                    </a:cubicBezTo>
                    <a:cubicBezTo>
                      <a:pt x="0" y="287"/>
                      <a:pt x="96" y="358"/>
                      <a:pt x="191" y="358"/>
                    </a:cubicBezTo>
                    <a:lnTo>
                      <a:pt x="667" y="358"/>
                    </a:lnTo>
                    <a:cubicBezTo>
                      <a:pt x="786" y="358"/>
                      <a:pt x="858" y="287"/>
                      <a:pt x="858" y="191"/>
                    </a:cubicBezTo>
                    <a:cubicBezTo>
                      <a:pt x="858" y="72"/>
                      <a:pt x="786" y="1"/>
                      <a:pt x="667" y="1"/>
                    </a:cubicBezTo>
                    <a:lnTo>
                      <a:pt x="1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50" name="Google Shape;297;p12">
                <a:extLst>
                  <a:ext uri="{FF2B5EF4-FFF2-40B4-BE49-F238E27FC236}">
                    <a16:creationId xmlns:a16="http://schemas.microsoft.com/office/drawing/2014/main" id="{19E82EBE-036D-2FDD-A253-D7629C748CAD}"/>
                  </a:ext>
                </a:extLst>
              </p:cNvPr>
              <p:cNvSpPr/>
              <p:nvPr/>
            </p:nvSpPr>
            <p:spPr>
              <a:xfrm>
                <a:off x="4898365" y="4259582"/>
                <a:ext cx="29474" cy="12298"/>
              </a:xfrm>
              <a:custGeom>
                <a:avLst/>
                <a:gdLst/>
                <a:ahLst/>
                <a:cxnLst/>
                <a:rect l="l" t="t" r="r" b="b"/>
                <a:pathLst>
                  <a:path w="858" h="358" extrusionOk="0">
                    <a:moveTo>
                      <a:pt x="191" y="0"/>
                    </a:moveTo>
                    <a:cubicBezTo>
                      <a:pt x="96" y="0"/>
                      <a:pt x="0" y="72"/>
                      <a:pt x="0" y="191"/>
                    </a:cubicBezTo>
                    <a:cubicBezTo>
                      <a:pt x="0" y="286"/>
                      <a:pt x="96" y="357"/>
                      <a:pt x="191" y="357"/>
                    </a:cubicBezTo>
                    <a:lnTo>
                      <a:pt x="667" y="357"/>
                    </a:lnTo>
                    <a:cubicBezTo>
                      <a:pt x="786" y="357"/>
                      <a:pt x="858" y="286"/>
                      <a:pt x="858" y="191"/>
                    </a:cubicBezTo>
                    <a:cubicBezTo>
                      <a:pt x="858" y="72"/>
                      <a:pt x="786" y="0"/>
                      <a:pt x="667" y="0"/>
                    </a:cubicBezTo>
                    <a:lnTo>
                      <a:pt x="1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51" name="Google Shape;298;p12">
                <a:extLst>
                  <a:ext uri="{FF2B5EF4-FFF2-40B4-BE49-F238E27FC236}">
                    <a16:creationId xmlns:a16="http://schemas.microsoft.com/office/drawing/2014/main" id="{A35EF74D-690C-CEEC-02A3-06900710C4A9}"/>
                  </a:ext>
                </a:extLst>
              </p:cNvPr>
              <p:cNvSpPr/>
              <p:nvPr/>
            </p:nvSpPr>
            <p:spPr>
              <a:xfrm>
                <a:off x="4823098" y="4039520"/>
                <a:ext cx="180832" cy="429509"/>
              </a:xfrm>
              <a:custGeom>
                <a:avLst/>
                <a:gdLst/>
                <a:ahLst/>
                <a:cxnLst/>
                <a:rect l="l" t="t" r="r" b="b"/>
                <a:pathLst>
                  <a:path w="5264" h="12503" extrusionOk="0">
                    <a:moveTo>
                      <a:pt x="2096" y="1453"/>
                    </a:moveTo>
                    <a:lnTo>
                      <a:pt x="2001" y="2334"/>
                    </a:lnTo>
                    <a:lnTo>
                      <a:pt x="1405" y="2334"/>
                    </a:lnTo>
                    <a:lnTo>
                      <a:pt x="1310" y="1453"/>
                    </a:lnTo>
                    <a:lnTo>
                      <a:pt x="2096" y="1453"/>
                    </a:lnTo>
                    <a:close/>
                    <a:moveTo>
                      <a:pt x="1548" y="3429"/>
                    </a:moveTo>
                    <a:cubicBezTo>
                      <a:pt x="1763" y="3429"/>
                      <a:pt x="1929" y="3620"/>
                      <a:pt x="1929" y="3834"/>
                    </a:cubicBezTo>
                    <a:lnTo>
                      <a:pt x="1929" y="4120"/>
                    </a:lnTo>
                    <a:lnTo>
                      <a:pt x="1167" y="4120"/>
                    </a:lnTo>
                    <a:lnTo>
                      <a:pt x="1167" y="3834"/>
                    </a:lnTo>
                    <a:cubicBezTo>
                      <a:pt x="1167" y="3620"/>
                      <a:pt x="1334" y="3429"/>
                      <a:pt x="1548" y="3429"/>
                    </a:cubicBezTo>
                    <a:close/>
                    <a:moveTo>
                      <a:pt x="3715" y="3429"/>
                    </a:moveTo>
                    <a:cubicBezTo>
                      <a:pt x="3930" y="3429"/>
                      <a:pt x="4096" y="3620"/>
                      <a:pt x="4096" y="3834"/>
                    </a:cubicBezTo>
                    <a:lnTo>
                      <a:pt x="4096" y="4120"/>
                    </a:lnTo>
                    <a:lnTo>
                      <a:pt x="3311" y="4120"/>
                    </a:lnTo>
                    <a:lnTo>
                      <a:pt x="3311" y="3834"/>
                    </a:lnTo>
                    <a:cubicBezTo>
                      <a:pt x="3311" y="3620"/>
                      <a:pt x="3477" y="3429"/>
                      <a:pt x="3715" y="3429"/>
                    </a:cubicBezTo>
                    <a:close/>
                    <a:moveTo>
                      <a:pt x="3525" y="5406"/>
                    </a:moveTo>
                    <a:lnTo>
                      <a:pt x="3525" y="5430"/>
                    </a:lnTo>
                    <a:cubicBezTo>
                      <a:pt x="3525" y="5597"/>
                      <a:pt x="3406" y="5716"/>
                      <a:pt x="3239" y="5716"/>
                    </a:cubicBezTo>
                    <a:lnTo>
                      <a:pt x="2001" y="5716"/>
                    </a:lnTo>
                    <a:cubicBezTo>
                      <a:pt x="1858" y="5716"/>
                      <a:pt x="1739" y="5597"/>
                      <a:pt x="1739" y="5430"/>
                    </a:cubicBezTo>
                    <a:lnTo>
                      <a:pt x="1739" y="5406"/>
                    </a:lnTo>
                    <a:lnTo>
                      <a:pt x="3525" y="5406"/>
                    </a:lnTo>
                    <a:close/>
                    <a:moveTo>
                      <a:pt x="4882" y="6073"/>
                    </a:moveTo>
                    <a:lnTo>
                      <a:pt x="4882" y="7097"/>
                    </a:lnTo>
                    <a:lnTo>
                      <a:pt x="358" y="7097"/>
                    </a:lnTo>
                    <a:lnTo>
                      <a:pt x="358" y="6073"/>
                    </a:lnTo>
                    <a:lnTo>
                      <a:pt x="4882" y="6073"/>
                    </a:lnTo>
                    <a:close/>
                    <a:moveTo>
                      <a:pt x="1620" y="8073"/>
                    </a:moveTo>
                    <a:lnTo>
                      <a:pt x="1620" y="8407"/>
                    </a:lnTo>
                    <a:cubicBezTo>
                      <a:pt x="1620" y="8597"/>
                      <a:pt x="1715" y="8788"/>
                      <a:pt x="1882" y="8907"/>
                    </a:cubicBezTo>
                    <a:cubicBezTo>
                      <a:pt x="1929" y="8931"/>
                      <a:pt x="1977" y="9002"/>
                      <a:pt x="1977" y="9073"/>
                    </a:cubicBezTo>
                    <a:lnTo>
                      <a:pt x="1977" y="9883"/>
                    </a:lnTo>
                    <a:lnTo>
                      <a:pt x="1096" y="9883"/>
                    </a:lnTo>
                    <a:lnTo>
                      <a:pt x="1096" y="9073"/>
                    </a:lnTo>
                    <a:cubicBezTo>
                      <a:pt x="1096" y="9002"/>
                      <a:pt x="1120" y="8931"/>
                      <a:pt x="1191" y="8907"/>
                    </a:cubicBezTo>
                    <a:cubicBezTo>
                      <a:pt x="1334" y="8788"/>
                      <a:pt x="1429" y="8597"/>
                      <a:pt x="1429" y="8407"/>
                    </a:cubicBezTo>
                    <a:lnTo>
                      <a:pt x="1429" y="8073"/>
                    </a:lnTo>
                    <a:lnTo>
                      <a:pt x="1620" y="8073"/>
                    </a:lnTo>
                    <a:close/>
                    <a:moveTo>
                      <a:pt x="3811" y="8073"/>
                    </a:moveTo>
                    <a:lnTo>
                      <a:pt x="3811" y="8407"/>
                    </a:lnTo>
                    <a:cubicBezTo>
                      <a:pt x="3811" y="8597"/>
                      <a:pt x="3906" y="8788"/>
                      <a:pt x="4073" y="8907"/>
                    </a:cubicBezTo>
                    <a:cubicBezTo>
                      <a:pt x="4120" y="8931"/>
                      <a:pt x="4168" y="9002"/>
                      <a:pt x="4168" y="9073"/>
                    </a:cubicBezTo>
                    <a:lnTo>
                      <a:pt x="4168" y="9883"/>
                    </a:lnTo>
                    <a:lnTo>
                      <a:pt x="3287" y="9883"/>
                    </a:lnTo>
                    <a:lnTo>
                      <a:pt x="3287" y="9073"/>
                    </a:lnTo>
                    <a:cubicBezTo>
                      <a:pt x="3287" y="9002"/>
                      <a:pt x="3311" y="8931"/>
                      <a:pt x="3382" y="8907"/>
                    </a:cubicBezTo>
                    <a:cubicBezTo>
                      <a:pt x="3525" y="8788"/>
                      <a:pt x="3620" y="8597"/>
                      <a:pt x="3620" y="8407"/>
                    </a:cubicBezTo>
                    <a:lnTo>
                      <a:pt x="3620" y="8073"/>
                    </a:lnTo>
                    <a:lnTo>
                      <a:pt x="3811" y="8073"/>
                    </a:lnTo>
                    <a:close/>
                    <a:moveTo>
                      <a:pt x="4882" y="10240"/>
                    </a:moveTo>
                    <a:lnTo>
                      <a:pt x="4882" y="11264"/>
                    </a:lnTo>
                    <a:lnTo>
                      <a:pt x="358" y="11264"/>
                    </a:lnTo>
                    <a:lnTo>
                      <a:pt x="358" y="10240"/>
                    </a:lnTo>
                    <a:lnTo>
                      <a:pt x="4882" y="10240"/>
                    </a:lnTo>
                    <a:close/>
                    <a:moveTo>
                      <a:pt x="1644" y="11622"/>
                    </a:moveTo>
                    <a:lnTo>
                      <a:pt x="1644" y="11836"/>
                    </a:lnTo>
                    <a:cubicBezTo>
                      <a:pt x="1644" y="12003"/>
                      <a:pt x="1501" y="12146"/>
                      <a:pt x="1334" y="12146"/>
                    </a:cubicBezTo>
                    <a:cubicBezTo>
                      <a:pt x="1167" y="12146"/>
                      <a:pt x="1024" y="12003"/>
                      <a:pt x="1024" y="11836"/>
                    </a:cubicBezTo>
                    <a:lnTo>
                      <a:pt x="1024" y="11622"/>
                    </a:lnTo>
                    <a:lnTo>
                      <a:pt x="1644" y="11622"/>
                    </a:lnTo>
                    <a:close/>
                    <a:moveTo>
                      <a:pt x="4215" y="11622"/>
                    </a:moveTo>
                    <a:lnTo>
                      <a:pt x="4215" y="11836"/>
                    </a:lnTo>
                    <a:cubicBezTo>
                      <a:pt x="4215" y="12003"/>
                      <a:pt x="4073" y="12146"/>
                      <a:pt x="3906" y="12146"/>
                    </a:cubicBezTo>
                    <a:cubicBezTo>
                      <a:pt x="3739" y="12146"/>
                      <a:pt x="3620" y="12003"/>
                      <a:pt x="3620" y="11836"/>
                    </a:cubicBezTo>
                    <a:lnTo>
                      <a:pt x="3620" y="11622"/>
                    </a:lnTo>
                    <a:lnTo>
                      <a:pt x="4215" y="11622"/>
                    </a:lnTo>
                    <a:close/>
                    <a:moveTo>
                      <a:pt x="3620" y="0"/>
                    </a:moveTo>
                    <a:cubicBezTo>
                      <a:pt x="3430" y="0"/>
                      <a:pt x="3263" y="167"/>
                      <a:pt x="3263" y="357"/>
                    </a:cubicBezTo>
                    <a:lnTo>
                      <a:pt x="3263" y="691"/>
                    </a:lnTo>
                    <a:cubicBezTo>
                      <a:pt x="3263" y="762"/>
                      <a:pt x="3215" y="834"/>
                      <a:pt x="3168" y="881"/>
                    </a:cubicBezTo>
                    <a:cubicBezTo>
                      <a:pt x="3001" y="1000"/>
                      <a:pt x="2906" y="1167"/>
                      <a:pt x="2906" y="1358"/>
                    </a:cubicBezTo>
                    <a:lnTo>
                      <a:pt x="2906" y="2334"/>
                    </a:lnTo>
                    <a:lnTo>
                      <a:pt x="2358" y="2334"/>
                    </a:lnTo>
                    <a:lnTo>
                      <a:pt x="2501" y="1286"/>
                    </a:lnTo>
                    <a:cubicBezTo>
                      <a:pt x="2501" y="1239"/>
                      <a:pt x="2477" y="1191"/>
                      <a:pt x="2453" y="1143"/>
                    </a:cubicBezTo>
                    <a:cubicBezTo>
                      <a:pt x="2406" y="1096"/>
                      <a:pt x="2358" y="1072"/>
                      <a:pt x="2310" y="1072"/>
                    </a:cubicBezTo>
                    <a:lnTo>
                      <a:pt x="1096" y="1072"/>
                    </a:lnTo>
                    <a:cubicBezTo>
                      <a:pt x="1048" y="1072"/>
                      <a:pt x="1001" y="1096"/>
                      <a:pt x="953" y="1143"/>
                    </a:cubicBezTo>
                    <a:cubicBezTo>
                      <a:pt x="929" y="1191"/>
                      <a:pt x="905" y="1239"/>
                      <a:pt x="905" y="1286"/>
                    </a:cubicBezTo>
                    <a:lnTo>
                      <a:pt x="1048" y="2334"/>
                    </a:lnTo>
                    <a:lnTo>
                      <a:pt x="167" y="2334"/>
                    </a:lnTo>
                    <a:cubicBezTo>
                      <a:pt x="72" y="2334"/>
                      <a:pt x="0" y="2429"/>
                      <a:pt x="0" y="2525"/>
                    </a:cubicBezTo>
                    <a:lnTo>
                      <a:pt x="0" y="3525"/>
                    </a:lnTo>
                    <a:cubicBezTo>
                      <a:pt x="0" y="3644"/>
                      <a:pt x="72" y="3715"/>
                      <a:pt x="167" y="3715"/>
                    </a:cubicBezTo>
                    <a:cubicBezTo>
                      <a:pt x="286" y="3715"/>
                      <a:pt x="358" y="3644"/>
                      <a:pt x="358" y="3525"/>
                    </a:cubicBezTo>
                    <a:lnTo>
                      <a:pt x="358" y="2715"/>
                    </a:lnTo>
                    <a:lnTo>
                      <a:pt x="1358" y="2715"/>
                    </a:lnTo>
                    <a:lnTo>
                      <a:pt x="1358" y="3096"/>
                    </a:lnTo>
                    <a:cubicBezTo>
                      <a:pt x="1024" y="3168"/>
                      <a:pt x="786" y="3477"/>
                      <a:pt x="786" y="3834"/>
                    </a:cubicBezTo>
                    <a:lnTo>
                      <a:pt x="786" y="4287"/>
                    </a:lnTo>
                    <a:cubicBezTo>
                      <a:pt x="786" y="4406"/>
                      <a:pt x="881" y="4477"/>
                      <a:pt x="977" y="4477"/>
                    </a:cubicBezTo>
                    <a:lnTo>
                      <a:pt x="2120" y="4477"/>
                    </a:lnTo>
                    <a:cubicBezTo>
                      <a:pt x="2215" y="4477"/>
                      <a:pt x="2310" y="4406"/>
                      <a:pt x="2310" y="4287"/>
                    </a:cubicBezTo>
                    <a:lnTo>
                      <a:pt x="2310" y="3834"/>
                    </a:lnTo>
                    <a:cubicBezTo>
                      <a:pt x="2310" y="3477"/>
                      <a:pt x="2072" y="3168"/>
                      <a:pt x="1739" y="3096"/>
                    </a:cubicBezTo>
                    <a:lnTo>
                      <a:pt x="1739" y="2715"/>
                    </a:lnTo>
                    <a:lnTo>
                      <a:pt x="3525" y="2715"/>
                    </a:lnTo>
                    <a:lnTo>
                      <a:pt x="3525" y="3096"/>
                    </a:lnTo>
                    <a:cubicBezTo>
                      <a:pt x="3191" y="3168"/>
                      <a:pt x="2953" y="3477"/>
                      <a:pt x="2953" y="3834"/>
                    </a:cubicBezTo>
                    <a:lnTo>
                      <a:pt x="2953" y="4287"/>
                    </a:lnTo>
                    <a:cubicBezTo>
                      <a:pt x="2953" y="4406"/>
                      <a:pt x="3025" y="4477"/>
                      <a:pt x="3120" y="4477"/>
                    </a:cubicBezTo>
                    <a:lnTo>
                      <a:pt x="4287" y="4477"/>
                    </a:lnTo>
                    <a:cubicBezTo>
                      <a:pt x="4382" y="4477"/>
                      <a:pt x="4454" y="4406"/>
                      <a:pt x="4454" y="4287"/>
                    </a:cubicBezTo>
                    <a:lnTo>
                      <a:pt x="4454" y="3834"/>
                    </a:lnTo>
                    <a:cubicBezTo>
                      <a:pt x="4454" y="3477"/>
                      <a:pt x="4215" y="3168"/>
                      <a:pt x="3882" y="3096"/>
                    </a:cubicBezTo>
                    <a:lnTo>
                      <a:pt x="3882" y="2715"/>
                    </a:lnTo>
                    <a:lnTo>
                      <a:pt x="4882" y="2715"/>
                    </a:lnTo>
                    <a:lnTo>
                      <a:pt x="4882" y="5716"/>
                    </a:lnTo>
                    <a:lnTo>
                      <a:pt x="3834" y="5716"/>
                    </a:lnTo>
                    <a:cubicBezTo>
                      <a:pt x="3858" y="5620"/>
                      <a:pt x="3882" y="5525"/>
                      <a:pt x="3882" y="5430"/>
                    </a:cubicBezTo>
                    <a:lnTo>
                      <a:pt x="3882" y="5239"/>
                    </a:lnTo>
                    <a:cubicBezTo>
                      <a:pt x="3882" y="5120"/>
                      <a:pt x="3811" y="5049"/>
                      <a:pt x="3715" y="5049"/>
                    </a:cubicBezTo>
                    <a:lnTo>
                      <a:pt x="1548" y="5049"/>
                    </a:lnTo>
                    <a:cubicBezTo>
                      <a:pt x="1453" y="5049"/>
                      <a:pt x="1358" y="5120"/>
                      <a:pt x="1358" y="5239"/>
                    </a:cubicBezTo>
                    <a:lnTo>
                      <a:pt x="1358" y="5430"/>
                    </a:lnTo>
                    <a:cubicBezTo>
                      <a:pt x="1358" y="5525"/>
                      <a:pt x="1382" y="5620"/>
                      <a:pt x="1429" y="5716"/>
                    </a:cubicBezTo>
                    <a:lnTo>
                      <a:pt x="358" y="5716"/>
                    </a:lnTo>
                    <a:lnTo>
                      <a:pt x="358" y="4263"/>
                    </a:lnTo>
                    <a:cubicBezTo>
                      <a:pt x="358" y="4168"/>
                      <a:pt x="286" y="4072"/>
                      <a:pt x="167" y="4072"/>
                    </a:cubicBezTo>
                    <a:cubicBezTo>
                      <a:pt x="72" y="4072"/>
                      <a:pt x="0" y="4168"/>
                      <a:pt x="0" y="4263"/>
                    </a:cubicBezTo>
                    <a:lnTo>
                      <a:pt x="0" y="11455"/>
                    </a:lnTo>
                    <a:cubicBezTo>
                      <a:pt x="0" y="11550"/>
                      <a:pt x="72" y="11622"/>
                      <a:pt x="167" y="11622"/>
                    </a:cubicBezTo>
                    <a:lnTo>
                      <a:pt x="667" y="11622"/>
                    </a:lnTo>
                    <a:lnTo>
                      <a:pt x="667" y="11836"/>
                    </a:lnTo>
                    <a:cubicBezTo>
                      <a:pt x="667" y="12193"/>
                      <a:pt x="977" y="12503"/>
                      <a:pt x="1334" y="12503"/>
                    </a:cubicBezTo>
                    <a:cubicBezTo>
                      <a:pt x="1715" y="12503"/>
                      <a:pt x="2001" y="12193"/>
                      <a:pt x="2001" y="11836"/>
                    </a:cubicBezTo>
                    <a:lnTo>
                      <a:pt x="2001" y="11622"/>
                    </a:lnTo>
                    <a:lnTo>
                      <a:pt x="3239" y="11622"/>
                    </a:lnTo>
                    <a:lnTo>
                      <a:pt x="3239" y="11836"/>
                    </a:lnTo>
                    <a:cubicBezTo>
                      <a:pt x="3239" y="12193"/>
                      <a:pt x="3549" y="12503"/>
                      <a:pt x="3906" y="12503"/>
                    </a:cubicBezTo>
                    <a:cubicBezTo>
                      <a:pt x="4287" y="12503"/>
                      <a:pt x="4573" y="12193"/>
                      <a:pt x="4573" y="11836"/>
                    </a:cubicBezTo>
                    <a:lnTo>
                      <a:pt x="4573" y="11622"/>
                    </a:lnTo>
                    <a:lnTo>
                      <a:pt x="5073" y="11622"/>
                    </a:lnTo>
                    <a:cubicBezTo>
                      <a:pt x="5168" y="11622"/>
                      <a:pt x="5263" y="11550"/>
                      <a:pt x="5263" y="11455"/>
                    </a:cubicBezTo>
                    <a:lnTo>
                      <a:pt x="5263" y="9359"/>
                    </a:lnTo>
                    <a:cubicBezTo>
                      <a:pt x="5263" y="9240"/>
                      <a:pt x="5168" y="9169"/>
                      <a:pt x="5073" y="9169"/>
                    </a:cubicBezTo>
                    <a:cubicBezTo>
                      <a:pt x="4978" y="9169"/>
                      <a:pt x="4882" y="9240"/>
                      <a:pt x="4882" y="9359"/>
                    </a:cubicBezTo>
                    <a:lnTo>
                      <a:pt x="4882" y="9883"/>
                    </a:lnTo>
                    <a:lnTo>
                      <a:pt x="4525" y="9883"/>
                    </a:lnTo>
                    <a:lnTo>
                      <a:pt x="4525" y="9073"/>
                    </a:lnTo>
                    <a:cubicBezTo>
                      <a:pt x="4525" y="8883"/>
                      <a:pt x="4430" y="8716"/>
                      <a:pt x="4287" y="8597"/>
                    </a:cubicBezTo>
                    <a:cubicBezTo>
                      <a:pt x="4215" y="8550"/>
                      <a:pt x="4192" y="8502"/>
                      <a:pt x="4192" y="8407"/>
                    </a:cubicBezTo>
                    <a:lnTo>
                      <a:pt x="4192" y="8073"/>
                    </a:lnTo>
                    <a:cubicBezTo>
                      <a:pt x="4192" y="7883"/>
                      <a:pt x="4025" y="7716"/>
                      <a:pt x="3811" y="7716"/>
                    </a:cubicBezTo>
                    <a:lnTo>
                      <a:pt x="3620" y="7716"/>
                    </a:lnTo>
                    <a:cubicBezTo>
                      <a:pt x="3430" y="7716"/>
                      <a:pt x="3263" y="7883"/>
                      <a:pt x="3263" y="8073"/>
                    </a:cubicBezTo>
                    <a:lnTo>
                      <a:pt x="3263" y="8407"/>
                    </a:lnTo>
                    <a:cubicBezTo>
                      <a:pt x="3263" y="8502"/>
                      <a:pt x="3215" y="8550"/>
                      <a:pt x="3168" y="8597"/>
                    </a:cubicBezTo>
                    <a:cubicBezTo>
                      <a:pt x="3001" y="8716"/>
                      <a:pt x="2906" y="8883"/>
                      <a:pt x="2906" y="9073"/>
                    </a:cubicBezTo>
                    <a:lnTo>
                      <a:pt x="2906" y="9883"/>
                    </a:lnTo>
                    <a:lnTo>
                      <a:pt x="2334" y="9883"/>
                    </a:lnTo>
                    <a:lnTo>
                      <a:pt x="2334" y="9073"/>
                    </a:lnTo>
                    <a:cubicBezTo>
                      <a:pt x="2334" y="8883"/>
                      <a:pt x="2239" y="8716"/>
                      <a:pt x="2096" y="8597"/>
                    </a:cubicBezTo>
                    <a:cubicBezTo>
                      <a:pt x="2025" y="8550"/>
                      <a:pt x="2001" y="8502"/>
                      <a:pt x="2001" y="8407"/>
                    </a:cubicBezTo>
                    <a:lnTo>
                      <a:pt x="2001" y="8073"/>
                    </a:lnTo>
                    <a:cubicBezTo>
                      <a:pt x="2001" y="7883"/>
                      <a:pt x="1834" y="7716"/>
                      <a:pt x="1620" y="7716"/>
                    </a:cubicBezTo>
                    <a:lnTo>
                      <a:pt x="1429" y="7716"/>
                    </a:lnTo>
                    <a:cubicBezTo>
                      <a:pt x="1239" y="7716"/>
                      <a:pt x="1072" y="7883"/>
                      <a:pt x="1072" y="8073"/>
                    </a:cubicBezTo>
                    <a:lnTo>
                      <a:pt x="1072" y="8407"/>
                    </a:lnTo>
                    <a:cubicBezTo>
                      <a:pt x="1072" y="8502"/>
                      <a:pt x="1024" y="8550"/>
                      <a:pt x="977" y="8597"/>
                    </a:cubicBezTo>
                    <a:cubicBezTo>
                      <a:pt x="810" y="8716"/>
                      <a:pt x="739" y="8883"/>
                      <a:pt x="739" y="9073"/>
                    </a:cubicBezTo>
                    <a:lnTo>
                      <a:pt x="739" y="9883"/>
                    </a:lnTo>
                    <a:lnTo>
                      <a:pt x="358" y="9883"/>
                    </a:lnTo>
                    <a:lnTo>
                      <a:pt x="358" y="7454"/>
                    </a:lnTo>
                    <a:lnTo>
                      <a:pt x="4882" y="7454"/>
                    </a:lnTo>
                    <a:lnTo>
                      <a:pt x="4882" y="8621"/>
                    </a:lnTo>
                    <a:cubicBezTo>
                      <a:pt x="4882" y="8716"/>
                      <a:pt x="4978" y="8788"/>
                      <a:pt x="5073" y="8788"/>
                    </a:cubicBezTo>
                    <a:cubicBezTo>
                      <a:pt x="5168" y="8788"/>
                      <a:pt x="5263" y="8716"/>
                      <a:pt x="5263" y="8621"/>
                    </a:cubicBezTo>
                    <a:lnTo>
                      <a:pt x="5263" y="2525"/>
                    </a:lnTo>
                    <a:cubicBezTo>
                      <a:pt x="5263" y="2429"/>
                      <a:pt x="5168" y="2334"/>
                      <a:pt x="5073" y="2334"/>
                    </a:cubicBezTo>
                    <a:lnTo>
                      <a:pt x="4525" y="2334"/>
                    </a:lnTo>
                    <a:lnTo>
                      <a:pt x="4525" y="1977"/>
                    </a:lnTo>
                    <a:cubicBezTo>
                      <a:pt x="4525" y="1882"/>
                      <a:pt x="4454" y="1786"/>
                      <a:pt x="4335" y="1786"/>
                    </a:cubicBezTo>
                    <a:cubicBezTo>
                      <a:pt x="4239" y="1786"/>
                      <a:pt x="4168" y="1882"/>
                      <a:pt x="4168" y="1977"/>
                    </a:cubicBezTo>
                    <a:lnTo>
                      <a:pt x="4168" y="2334"/>
                    </a:lnTo>
                    <a:lnTo>
                      <a:pt x="3287" y="2334"/>
                    </a:lnTo>
                    <a:lnTo>
                      <a:pt x="3287" y="1358"/>
                    </a:lnTo>
                    <a:cubicBezTo>
                      <a:pt x="3287" y="1286"/>
                      <a:pt x="3311" y="1215"/>
                      <a:pt x="3382" y="1191"/>
                    </a:cubicBezTo>
                    <a:cubicBezTo>
                      <a:pt x="3525" y="1072"/>
                      <a:pt x="3620" y="881"/>
                      <a:pt x="3620" y="691"/>
                    </a:cubicBezTo>
                    <a:lnTo>
                      <a:pt x="3620" y="357"/>
                    </a:lnTo>
                    <a:lnTo>
                      <a:pt x="3811" y="357"/>
                    </a:lnTo>
                    <a:lnTo>
                      <a:pt x="3811" y="691"/>
                    </a:lnTo>
                    <a:cubicBezTo>
                      <a:pt x="3811" y="881"/>
                      <a:pt x="3906" y="1072"/>
                      <a:pt x="4073" y="1191"/>
                    </a:cubicBezTo>
                    <a:cubicBezTo>
                      <a:pt x="4096" y="1215"/>
                      <a:pt x="4144" y="1262"/>
                      <a:pt x="4144" y="1310"/>
                    </a:cubicBezTo>
                    <a:cubicBezTo>
                      <a:pt x="4164" y="1389"/>
                      <a:pt x="4249" y="1435"/>
                      <a:pt x="4332" y="1435"/>
                    </a:cubicBezTo>
                    <a:cubicBezTo>
                      <a:pt x="4349" y="1435"/>
                      <a:pt x="4366" y="1433"/>
                      <a:pt x="4382" y="1429"/>
                    </a:cubicBezTo>
                    <a:cubicBezTo>
                      <a:pt x="4477" y="1381"/>
                      <a:pt x="4525" y="1286"/>
                      <a:pt x="4501" y="1191"/>
                    </a:cubicBezTo>
                    <a:cubicBezTo>
                      <a:pt x="4454" y="1072"/>
                      <a:pt x="4382" y="953"/>
                      <a:pt x="4287" y="881"/>
                    </a:cubicBezTo>
                    <a:cubicBezTo>
                      <a:pt x="4215" y="834"/>
                      <a:pt x="4192" y="762"/>
                      <a:pt x="4192" y="691"/>
                    </a:cubicBezTo>
                    <a:lnTo>
                      <a:pt x="4192" y="357"/>
                    </a:lnTo>
                    <a:cubicBezTo>
                      <a:pt x="4192" y="167"/>
                      <a:pt x="4025" y="0"/>
                      <a:pt x="3811" y="0"/>
                    </a:cubicBezTo>
                    <a:lnTo>
                      <a:pt x="362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grpSp>
        <p:grpSp>
          <p:nvGrpSpPr>
            <p:cNvPr id="52" name="Google Shape;299;p12">
              <a:extLst>
                <a:ext uri="{FF2B5EF4-FFF2-40B4-BE49-F238E27FC236}">
                  <a16:creationId xmlns:a16="http://schemas.microsoft.com/office/drawing/2014/main" id="{918185AB-3FEF-7D45-966A-EA66A494AF7D}"/>
                </a:ext>
              </a:extLst>
            </p:cNvPr>
            <p:cNvGrpSpPr/>
            <p:nvPr/>
          </p:nvGrpSpPr>
          <p:grpSpPr>
            <a:xfrm>
              <a:off x="6601683" y="2701725"/>
              <a:ext cx="330200" cy="430212"/>
              <a:chOff x="7463878" y="4039520"/>
              <a:chExt cx="330540" cy="429509"/>
            </a:xfrm>
          </p:grpSpPr>
          <p:sp>
            <p:nvSpPr>
              <p:cNvPr id="53" name="Google Shape;300;p12">
                <a:extLst>
                  <a:ext uri="{FF2B5EF4-FFF2-40B4-BE49-F238E27FC236}">
                    <a16:creationId xmlns:a16="http://schemas.microsoft.com/office/drawing/2014/main" id="{D7B2CDE2-FEFB-4DCB-97EB-AE278C598A2E}"/>
                  </a:ext>
                </a:extLst>
              </p:cNvPr>
              <p:cNvSpPr/>
              <p:nvPr/>
            </p:nvSpPr>
            <p:spPr>
              <a:xfrm>
                <a:off x="7587410" y="4325024"/>
                <a:ext cx="90038" cy="92477"/>
              </a:xfrm>
              <a:custGeom>
                <a:avLst/>
                <a:gdLst/>
                <a:ahLst/>
                <a:cxnLst/>
                <a:rect l="l" t="t" r="r" b="b"/>
                <a:pathLst>
                  <a:path w="2621" h="2692" extrusionOk="0">
                    <a:moveTo>
                      <a:pt x="2049" y="381"/>
                    </a:moveTo>
                    <a:cubicBezTo>
                      <a:pt x="2144" y="381"/>
                      <a:pt x="2191" y="453"/>
                      <a:pt x="2191" y="477"/>
                    </a:cubicBezTo>
                    <a:cubicBezTo>
                      <a:pt x="2215" y="501"/>
                      <a:pt x="2239" y="572"/>
                      <a:pt x="2168" y="643"/>
                    </a:cubicBezTo>
                    <a:lnTo>
                      <a:pt x="643" y="2287"/>
                    </a:lnTo>
                    <a:cubicBezTo>
                      <a:pt x="608" y="2322"/>
                      <a:pt x="572" y="2334"/>
                      <a:pt x="542" y="2334"/>
                    </a:cubicBezTo>
                    <a:cubicBezTo>
                      <a:pt x="512" y="2334"/>
                      <a:pt x="489" y="2322"/>
                      <a:pt x="477" y="2310"/>
                    </a:cubicBezTo>
                    <a:cubicBezTo>
                      <a:pt x="453" y="2310"/>
                      <a:pt x="382" y="2263"/>
                      <a:pt x="382" y="2168"/>
                    </a:cubicBezTo>
                    <a:lnTo>
                      <a:pt x="382" y="524"/>
                    </a:lnTo>
                    <a:cubicBezTo>
                      <a:pt x="382" y="453"/>
                      <a:pt x="453" y="381"/>
                      <a:pt x="524" y="381"/>
                    </a:cubicBezTo>
                    <a:lnTo>
                      <a:pt x="2049" y="381"/>
                    </a:lnTo>
                    <a:close/>
                    <a:moveTo>
                      <a:pt x="524" y="0"/>
                    </a:moveTo>
                    <a:cubicBezTo>
                      <a:pt x="239" y="0"/>
                      <a:pt x="0" y="239"/>
                      <a:pt x="0" y="524"/>
                    </a:cubicBezTo>
                    <a:lnTo>
                      <a:pt x="0" y="2168"/>
                    </a:lnTo>
                    <a:cubicBezTo>
                      <a:pt x="0" y="2382"/>
                      <a:pt x="143" y="2572"/>
                      <a:pt x="334" y="2668"/>
                    </a:cubicBezTo>
                    <a:cubicBezTo>
                      <a:pt x="405" y="2691"/>
                      <a:pt x="477" y="2691"/>
                      <a:pt x="524" y="2691"/>
                    </a:cubicBezTo>
                    <a:cubicBezTo>
                      <a:pt x="667" y="2691"/>
                      <a:pt x="810" y="2644"/>
                      <a:pt x="905" y="2525"/>
                    </a:cubicBezTo>
                    <a:lnTo>
                      <a:pt x="2430" y="882"/>
                    </a:lnTo>
                    <a:cubicBezTo>
                      <a:pt x="2596" y="739"/>
                      <a:pt x="2620" y="524"/>
                      <a:pt x="2549" y="334"/>
                    </a:cubicBezTo>
                    <a:cubicBezTo>
                      <a:pt x="2453" y="143"/>
                      <a:pt x="2263" y="0"/>
                      <a:pt x="2049" y="0"/>
                    </a:cubicBezTo>
                    <a:lnTo>
                      <a:pt x="52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54" name="Google Shape;301;p12">
                <a:extLst>
                  <a:ext uri="{FF2B5EF4-FFF2-40B4-BE49-F238E27FC236}">
                    <a16:creationId xmlns:a16="http://schemas.microsoft.com/office/drawing/2014/main" id="{57823065-355A-966D-7DF8-7D8786A00DC5}"/>
                  </a:ext>
                </a:extLst>
              </p:cNvPr>
              <p:cNvSpPr/>
              <p:nvPr/>
            </p:nvSpPr>
            <p:spPr>
              <a:xfrm>
                <a:off x="7463878" y="4039520"/>
                <a:ext cx="330540" cy="429509"/>
              </a:xfrm>
              <a:custGeom>
                <a:avLst/>
                <a:gdLst/>
                <a:ahLst/>
                <a:cxnLst/>
                <a:rect l="l" t="t" r="r" b="b"/>
                <a:pathLst>
                  <a:path w="9622" h="12503" extrusionOk="0">
                    <a:moveTo>
                      <a:pt x="7288" y="2310"/>
                    </a:moveTo>
                    <a:lnTo>
                      <a:pt x="6930" y="3644"/>
                    </a:lnTo>
                    <a:lnTo>
                      <a:pt x="6740" y="3644"/>
                    </a:lnTo>
                    <a:cubicBezTo>
                      <a:pt x="6716" y="3644"/>
                      <a:pt x="6716" y="3644"/>
                      <a:pt x="6716" y="3620"/>
                    </a:cubicBezTo>
                    <a:lnTo>
                      <a:pt x="6716" y="2334"/>
                    </a:lnTo>
                    <a:cubicBezTo>
                      <a:pt x="6716" y="2334"/>
                      <a:pt x="6716" y="2310"/>
                      <a:pt x="6740" y="2310"/>
                    </a:cubicBezTo>
                    <a:lnTo>
                      <a:pt x="7288" y="2310"/>
                    </a:lnTo>
                    <a:close/>
                    <a:moveTo>
                      <a:pt x="4311" y="7097"/>
                    </a:moveTo>
                    <a:cubicBezTo>
                      <a:pt x="4454" y="7097"/>
                      <a:pt x="4549" y="7216"/>
                      <a:pt x="4573" y="7335"/>
                    </a:cubicBezTo>
                    <a:lnTo>
                      <a:pt x="4120" y="7335"/>
                    </a:lnTo>
                    <a:lnTo>
                      <a:pt x="4120" y="7097"/>
                    </a:lnTo>
                    <a:lnTo>
                      <a:pt x="4311" y="7097"/>
                    </a:lnTo>
                    <a:close/>
                    <a:moveTo>
                      <a:pt x="7621" y="2453"/>
                    </a:moveTo>
                    <a:cubicBezTo>
                      <a:pt x="7645" y="2548"/>
                      <a:pt x="7716" y="2620"/>
                      <a:pt x="7812" y="2667"/>
                    </a:cubicBezTo>
                    <a:lnTo>
                      <a:pt x="6930" y="7359"/>
                    </a:lnTo>
                    <a:cubicBezTo>
                      <a:pt x="6883" y="7359"/>
                      <a:pt x="6859" y="7335"/>
                      <a:pt x="6811" y="7335"/>
                    </a:cubicBezTo>
                    <a:lnTo>
                      <a:pt x="5954" y="7335"/>
                    </a:lnTo>
                    <a:lnTo>
                      <a:pt x="6335" y="5787"/>
                    </a:lnTo>
                    <a:cubicBezTo>
                      <a:pt x="6407" y="5549"/>
                      <a:pt x="6526" y="5358"/>
                      <a:pt x="6692" y="5168"/>
                    </a:cubicBezTo>
                    <a:cubicBezTo>
                      <a:pt x="6907" y="4954"/>
                      <a:pt x="7050" y="4692"/>
                      <a:pt x="7121" y="4406"/>
                    </a:cubicBezTo>
                    <a:lnTo>
                      <a:pt x="7621" y="2453"/>
                    </a:lnTo>
                    <a:close/>
                    <a:moveTo>
                      <a:pt x="8193" y="2691"/>
                    </a:moveTo>
                    <a:lnTo>
                      <a:pt x="8312" y="2715"/>
                    </a:lnTo>
                    <a:lnTo>
                      <a:pt x="8050" y="6216"/>
                    </a:lnTo>
                    <a:cubicBezTo>
                      <a:pt x="8026" y="6763"/>
                      <a:pt x="7812" y="7287"/>
                      <a:pt x="7478" y="7716"/>
                    </a:cubicBezTo>
                    <a:cubicBezTo>
                      <a:pt x="7431" y="7621"/>
                      <a:pt x="7359" y="7549"/>
                      <a:pt x="7264" y="7502"/>
                    </a:cubicBezTo>
                    <a:lnTo>
                      <a:pt x="8193" y="2691"/>
                    </a:lnTo>
                    <a:close/>
                    <a:moveTo>
                      <a:pt x="2620" y="9050"/>
                    </a:moveTo>
                    <a:lnTo>
                      <a:pt x="2620" y="9978"/>
                    </a:lnTo>
                    <a:lnTo>
                      <a:pt x="1977" y="9978"/>
                    </a:lnTo>
                    <a:lnTo>
                      <a:pt x="1977" y="9264"/>
                    </a:lnTo>
                    <a:cubicBezTo>
                      <a:pt x="1977" y="9145"/>
                      <a:pt x="2072" y="9050"/>
                      <a:pt x="2191" y="9050"/>
                    </a:cubicBezTo>
                    <a:lnTo>
                      <a:pt x="2620" y="9050"/>
                    </a:lnTo>
                    <a:close/>
                    <a:moveTo>
                      <a:pt x="6811" y="7716"/>
                    </a:moveTo>
                    <a:cubicBezTo>
                      <a:pt x="7050" y="7716"/>
                      <a:pt x="7240" y="7907"/>
                      <a:pt x="7240" y="8121"/>
                    </a:cubicBezTo>
                    <a:lnTo>
                      <a:pt x="7240" y="8812"/>
                    </a:lnTo>
                    <a:cubicBezTo>
                      <a:pt x="7240" y="8931"/>
                      <a:pt x="7192" y="9026"/>
                      <a:pt x="7121" y="9097"/>
                    </a:cubicBezTo>
                    <a:lnTo>
                      <a:pt x="4740" y="11550"/>
                    </a:lnTo>
                    <a:lnTo>
                      <a:pt x="4239" y="12074"/>
                    </a:lnTo>
                    <a:cubicBezTo>
                      <a:pt x="4192" y="12098"/>
                      <a:pt x="4120" y="12146"/>
                      <a:pt x="4073" y="12146"/>
                    </a:cubicBezTo>
                    <a:lnTo>
                      <a:pt x="3239" y="12146"/>
                    </a:lnTo>
                    <a:cubicBezTo>
                      <a:pt x="3096" y="12146"/>
                      <a:pt x="3001" y="12026"/>
                      <a:pt x="3001" y="11907"/>
                    </a:cubicBezTo>
                    <a:lnTo>
                      <a:pt x="3001" y="8264"/>
                    </a:lnTo>
                    <a:cubicBezTo>
                      <a:pt x="3001" y="7954"/>
                      <a:pt x="3239" y="7716"/>
                      <a:pt x="3549" y="7716"/>
                    </a:cubicBezTo>
                    <a:lnTo>
                      <a:pt x="6811" y="7716"/>
                    </a:lnTo>
                    <a:close/>
                    <a:moveTo>
                      <a:pt x="8550" y="11860"/>
                    </a:moveTo>
                    <a:cubicBezTo>
                      <a:pt x="8502" y="12026"/>
                      <a:pt x="8359" y="12146"/>
                      <a:pt x="8193" y="12146"/>
                    </a:cubicBezTo>
                    <a:lnTo>
                      <a:pt x="4692" y="12146"/>
                    </a:lnTo>
                    <a:lnTo>
                      <a:pt x="4930" y="11860"/>
                    </a:lnTo>
                    <a:lnTo>
                      <a:pt x="8550" y="11860"/>
                    </a:lnTo>
                    <a:close/>
                    <a:moveTo>
                      <a:pt x="7407" y="0"/>
                    </a:moveTo>
                    <a:cubicBezTo>
                      <a:pt x="7359" y="0"/>
                      <a:pt x="7288" y="24"/>
                      <a:pt x="7264" y="72"/>
                    </a:cubicBezTo>
                    <a:cubicBezTo>
                      <a:pt x="7216" y="95"/>
                      <a:pt x="7192" y="167"/>
                      <a:pt x="7216" y="215"/>
                    </a:cubicBezTo>
                    <a:lnTo>
                      <a:pt x="7454" y="1596"/>
                    </a:lnTo>
                    <a:lnTo>
                      <a:pt x="7359" y="1929"/>
                    </a:lnTo>
                    <a:lnTo>
                      <a:pt x="6740" y="1929"/>
                    </a:lnTo>
                    <a:cubicBezTo>
                      <a:pt x="6526" y="1929"/>
                      <a:pt x="6335" y="2120"/>
                      <a:pt x="6335" y="2334"/>
                    </a:cubicBezTo>
                    <a:lnTo>
                      <a:pt x="6335" y="3620"/>
                    </a:lnTo>
                    <a:cubicBezTo>
                      <a:pt x="6335" y="3834"/>
                      <a:pt x="6526" y="4025"/>
                      <a:pt x="6740" y="4025"/>
                    </a:cubicBezTo>
                    <a:lnTo>
                      <a:pt x="6835" y="4025"/>
                    </a:lnTo>
                    <a:lnTo>
                      <a:pt x="6764" y="4311"/>
                    </a:lnTo>
                    <a:cubicBezTo>
                      <a:pt x="6716" y="4549"/>
                      <a:pt x="6597" y="4763"/>
                      <a:pt x="6430" y="4930"/>
                    </a:cubicBezTo>
                    <a:cubicBezTo>
                      <a:pt x="6216" y="5144"/>
                      <a:pt x="6049" y="5406"/>
                      <a:pt x="5978" y="5692"/>
                    </a:cubicBezTo>
                    <a:lnTo>
                      <a:pt x="5573" y="7335"/>
                    </a:lnTo>
                    <a:lnTo>
                      <a:pt x="4930" y="7335"/>
                    </a:lnTo>
                    <a:cubicBezTo>
                      <a:pt x="4930" y="7002"/>
                      <a:pt x="4644" y="6740"/>
                      <a:pt x="4311" y="6740"/>
                    </a:cubicBezTo>
                    <a:lnTo>
                      <a:pt x="3930" y="6740"/>
                    </a:lnTo>
                    <a:cubicBezTo>
                      <a:pt x="3835" y="6740"/>
                      <a:pt x="3739" y="6811"/>
                      <a:pt x="3739" y="6930"/>
                    </a:cubicBezTo>
                    <a:lnTo>
                      <a:pt x="3739" y="7335"/>
                    </a:lnTo>
                    <a:lnTo>
                      <a:pt x="3525" y="7335"/>
                    </a:lnTo>
                    <a:cubicBezTo>
                      <a:pt x="3025" y="7335"/>
                      <a:pt x="2620" y="7764"/>
                      <a:pt x="2620" y="8264"/>
                    </a:cubicBezTo>
                    <a:lnTo>
                      <a:pt x="2620" y="8692"/>
                    </a:lnTo>
                    <a:lnTo>
                      <a:pt x="2191" y="8692"/>
                    </a:lnTo>
                    <a:cubicBezTo>
                      <a:pt x="1906" y="8692"/>
                      <a:pt x="1667" y="8907"/>
                      <a:pt x="1620" y="9169"/>
                    </a:cubicBezTo>
                    <a:lnTo>
                      <a:pt x="977" y="9669"/>
                    </a:lnTo>
                    <a:cubicBezTo>
                      <a:pt x="905" y="9716"/>
                      <a:pt x="882" y="9836"/>
                      <a:pt x="953" y="9907"/>
                    </a:cubicBezTo>
                    <a:cubicBezTo>
                      <a:pt x="981" y="9963"/>
                      <a:pt x="1033" y="9986"/>
                      <a:pt x="1091" y="9986"/>
                    </a:cubicBezTo>
                    <a:cubicBezTo>
                      <a:pt x="1132" y="9986"/>
                      <a:pt x="1176" y="9974"/>
                      <a:pt x="1215" y="9955"/>
                    </a:cubicBezTo>
                    <a:lnTo>
                      <a:pt x="1620" y="9645"/>
                    </a:lnTo>
                    <a:lnTo>
                      <a:pt x="1620" y="10097"/>
                    </a:lnTo>
                    <a:lnTo>
                      <a:pt x="715" y="10907"/>
                    </a:lnTo>
                    <a:cubicBezTo>
                      <a:pt x="667" y="10955"/>
                      <a:pt x="620" y="10967"/>
                      <a:pt x="578" y="10967"/>
                    </a:cubicBezTo>
                    <a:cubicBezTo>
                      <a:pt x="536" y="10967"/>
                      <a:pt x="501" y="10955"/>
                      <a:pt x="477" y="10955"/>
                    </a:cubicBezTo>
                    <a:cubicBezTo>
                      <a:pt x="453" y="10931"/>
                      <a:pt x="358" y="10883"/>
                      <a:pt x="358" y="10740"/>
                    </a:cubicBezTo>
                    <a:lnTo>
                      <a:pt x="358" y="10693"/>
                    </a:lnTo>
                    <a:cubicBezTo>
                      <a:pt x="358" y="10645"/>
                      <a:pt x="382" y="10574"/>
                      <a:pt x="453" y="10526"/>
                    </a:cubicBezTo>
                    <a:lnTo>
                      <a:pt x="620" y="10407"/>
                    </a:lnTo>
                    <a:cubicBezTo>
                      <a:pt x="691" y="10336"/>
                      <a:pt x="715" y="10217"/>
                      <a:pt x="643" y="10145"/>
                    </a:cubicBezTo>
                    <a:cubicBezTo>
                      <a:pt x="616" y="10104"/>
                      <a:pt x="564" y="10078"/>
                      <a:pt x="507" y="10078"/>
                    </a:cubicBezTo>
                    <a:cubicBezTo>
                      <a:pt x="465" y="10078"/>
                      <a:pt x="421" y="10091"/>
                      <a:pt x="382" y="10121"/>
                    </a:cubicBezTo>
                    <a:lnTo>
                      <a:pt x="215" y="10240"/>
                    </a:lnTo>
                    <a:cubicBezTo>
                      <a:pt x="72" y="10359"/>
                      <a:pt x="0" y="10526"/>
                      <a:pt x="0" y="10693"/>
                    </a:cubicBezTo>
                    <a:lnTo>
                      <a:pt x="0" y="10740"/>
                    </a:lnTo>
                    <a:cubicBezTo>
                      <a:pt x="0" y="10979"/>
                      <a:pt x="120" y="11193"/>
                      <a:pt x="334" y="11288"/>
                    </a:cubicBezTo>
                    <a:cubicBezTo>
                      <a:pt x="405" y="11312"/>
                      <a:pt x="501" y="11336"/>
                      <a:pt x="572" y="11336"/>
                    </a:cubicBezTo>
                    <a:cubicBezTo>
                      <a:pt x="715" y="11336"/>
                      <a:pt x="858" y="11288"/>
                      <a:pt x="953" y="11169"/>
                    </a:cubicBezTo>
                    <a:lnTo>
                      <a:pt x="1858" y="10359"/>
                    </a:lnTo>
                    <a:lnTo>
                      <a:pt x="2620" y="10359"/>
                    </a:lnTo>
                    <a:lnTo>
                      <a:pt x="2620" y="11907"/>
                    </a:lnTo>
                    <a:cubicBezTo>
                      <a:pt x="2620" y="12241"/>
                      <a:pt x="2906" y="12503"/>
                      <a:pt x="3239" y="12503"/>
                    </a:cubicBezTo>
                    <a:lnTo>
                      <a:pt x="8193" y="12503"/>
                    </a:lnTo>
                    <a:cubicBezTo>
                      <a:pt x="8574" y="12503"/>
                      <a:pt x="8883" y="12217"/>
                      <a:pt x="8931" y="11860"/>
                    </a:cubicBezTo>
                    <a:lnTo>
                      <a:pt x="9098" y="11860"/>
                    </a:lnTo>
                    <a:cubicBezTo>
                      <a:pt x="9264" y="11860"/>
                      <a:pt x="9431" y="11764"/>
                      <a:pt x="9526" y="11598"/>
                    </a:cubicBezTo>
                    <a:cubicBezTo>
                      <a:pt x="9622" y="11431"/>
                      <a:pt x="9598" y="11241"/>
                      <a:pt x="9479" y="11098"/>
                    </a:cubicBezTo>
                    <a:lnTo>
                      <a:pt x="9098" y="10526"/>
                    </a:lnTo>
                    <a:cubicBezTo>
                      <a:pt x="9054" y="10468"/>
                      <a:pt x="8994" y="10437"/>
                      <a:pt x="8937" y="10437"/>
                    </a:cubicBezTo>
                    <a:cubicBezTo>
                      <a:pt x="8899" y="10437"/>
                      <a:pt x="8864" y="10450"/>
                      <a:pt x="8836" y="10479"/>
                    </a:cubicBezTo>
                    <a:cubicBezTo>
                      <a:pt x="8740" y="10526"/>
                      <a:pt x="8740" y="10645"/>
                      <a:pt x="8788" y="10740"/>
                    </a:cubicBezTo>
                    <a:lnTo>
                      <a:pt x="9193" y="11312"/>
                    </a:lnTo>
                    <a:cubicBezTo>
                      <a:pt x="9241" y="11360"/>
                      <a:pt x="9217" y="11407"/>
                      <a:pt x="9193" y="11431"/>
                    </a:cubicBezTo>
                    <a:cubicBezTo>
                      <a:pt x="9193" y="11455"/>
                      <a:pt x="9169" y="11503"/>
                      <a:pt x="9098" y="11503"/>
                    </a:cubicBezTo>
                    <a:lnTo>
                      <a:pt x="5287" y="11503"/>
                    </a:lnTo>
                    <a:lnTo>
                      <a:pt x="7383" y="9359"/>
                    </a:lnTo>
                    <a:cubicBezTo>
                      <a:pt x="7526" y="9216"/>
                      <a:pt x="7597" y="9026"/>
                      <a:pt x="7597" y="8812"/>
                    </a:cubicBezTo>
                    <a:lnTo>
                      <a:pt x="7597" y="8145"/>
                    </a:lnTo>
                    <a:cubicBezTo>
                      <a:pt x="7835" y="7907"/>
                      <a:pt x="8002" y="7645"/>
                      <a:pt x="8145" y="7335"/>
                    </a:cubicBezTo>
                    <a:lnTo>
                      <a:pt x="8288" y="7502"/>
                    </a:lnTo>
                    <a:cubicBezTo>
                      <a:pt x="8621" y="7811"/>
                      <a:pt x="8717" y="8311"/>
                      <a:pt x="8526" y="8740"/>
                    </a:cubicBezTo>
                    <a:lnTo>
                      <a:pt x="8431" y="8978"/>
                    </a:lnTo>
                    <a:cubicBezTo>
                      <a:pt x="8288" y="9335"/>
                      <a:pt x="8264" y="9716"/>
                      <a:pt x="8383" y="10050"/>
                    </a:cubicBezTo>
                    <a:cubicBezTo>
                      <a:pt x="8407" y="10121"/>
                      <a:pt x="8478" y="10169"/>
                      <a:pt x="8550" y="10169"/>
                    </a:cubicBezTo>
                    <a:lnTo>
                      <a:pt x="8621" y="10169"/>
                    </a:lnTo>
                    <a:cubicBezTo>
                      <a:pt x="8717" y="10145"/>
                      <a:pt x="8764" y="10026"/>
                      <a:pt x="8740" y="9931"/>
                    </a:cubicBezTo>
                    <a:cubicBezTo>
                      <a:pt x="8645" y="9669"/>
                      <a:pt x="8645" y="9383"/>
                      <a:pt x="8764" y="9121"/>
                    </a:cubicBezTo>
                    <a:lnTo>
                      <a:pt x="8859" y="8883"/>
                    </a:lnTo>
                    <a:cubicBezTo>
                      <a:pt x="9098" y="8311"/>
                      <a:pt x="8979" y="7668"/>
                      <a:pt x="8550" y="7240"/>
                    </a:cubicBezTo>
                    <a:lnTo>
                      <a:pt x="8288" y="6954"/>
                    </a:lnTo>
                    <a:cubicBezTo>
                      <a:pt x="8359" y="6740"/>
                      <a:pt x="8407" y="6502"/>
                      <a:pt x="8431" y="6240"/>
                    </a:cubicBezTo>
                    <a:lnTo>
                      <a:pt x="8693" y="2382"/>
                    </a:lnTo>
                    <a:cubicBezTo>
                      <a:pt x="8693" y="2382"/>
                      <a:pt x="8693" y="2358"/>
                      <a:pt x="8693" y="2334"/>
                    </a:cubicBezTo>
                    <a:lnTo>
                      <a:pt x="8669" y="1358"/>
                    </a:lnTo>
                    <a:cubicBezTo>
                      <a:pt x="8669" y="1262"/>
                      <a:pt x="8598" y="1167"/>
                      <a:pt x="8502" y="1167"/>
                    </a:cubicBezTo>
                    <a:cubicBezTo>
                      <a:pt x="8383" y="1167"/>
                      <a:pt x="8312" y="1262"/>
                      <a:pt x="8312" y="1358"/>
                    </a:cubicBezTo>
                    <a:lnTo>
                      <a:pt x="8336" y="2334"/>
                    </a:lnTo>
                    <a:lnTo>
                      <a:pt x="7955" y="2310"/>
                    </a:lnTo>
                    <a:lnTo>
                      <a:pt x="7621" y="381"/>
                    </a:lnTo>
                    <a:lnTo>
                      <a:pt x="7740" y="381"/>
                    </a:lnTo>
                    <a:cubicBezTo>
                      <a:pt x="7955" y="405"/>
                      <a:pt x="8145" y="524"/>
                      <a:pt x="8240" y="715"/>
                    </a:cubicBezTo>
                    <a:cubicBezTo>
                      <a:pt x="8272" y="778"/>
                      <a:pt x="8325" y="810"/>
                      <a:pt x="8385" y="810"/>
                    </a:cubicBezTo>
                    <a:cubicBezTo>
                      <a:pt x="8415" y="810"/>
                      <a:pt x="8447" y="802"/>
                      <a:pt x="8478" y="786"/>
                    </a:cubicBezTo>
                    <a:cubicBezTo>
                      <a:pt x="8574" y="738"/>
                      <a:pt x="8598" y="643"/>
                      <a:pt x="8574" y="548"/>
                    </a:cubicBezTo>
                    <a:cubicBezTo>
                      <a:pt x="8407" y="238"/>
                      <a:pt x="8097" y="48"/>
                      <a:pt x="7764" y="24"/>
                    </a:cubicBezTo>
                    <a:lnTo>
                      <a:pt x="740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grpSp>
        <p:cxnSp>
          <p:nvCxnSpPr>
            <p:cNvPr id="55" name="Google Shape;302;p12">
              <a:extLst>
                <a:ext uri="{FF2B5EF4-FFF2-40B4-BE49-F238E27FC236}">
                  <a16:creationId xmlns:a16="http://schemas.microsoft.com/office/drawing/2014/main" id="{107445C3-88CF-6AF3-BAB6-46404F6CD940}"/>
                </a:ext>
              </a:extLst>
            </p:cNvPr>
            <p:cNvCxnSpPr>
              <a:cxnSpLocks/>
            </p:cNvCxnSpPr>
            <p:nvPr/>
          </p:nvCxnSpPr>
          <p:spPr>
            <a:xfrm flipH="1">
              <a:off x="5396645" y="1507925"/>
              <a:ext cx="955800" cy="292200"/>
            </a:xfrm>
            <a:prstGeom prst="bentConnector2">
              <a:avLst/>
            </a:prstGeom>
            <a:noFill/>
            <a:ln w="9525" cap="flat" cmpd="sng">
              <a:solidFill>
                <a:schemeClr val="dk1"/>
              </a:solidFill>
              <a:prstDash val="solid"/>
              <a:round/>
              <a:headEnd type="none" w="med" len="med"/>
              <a:tailEnd type="none" w="med" len="med"/>
            </a:ln>
          </p:spPr>
        </p:cxnSp>
        <p:cxnSp>
          <p:nvCxnSpPr>
            <p:cNvPr id="56" name="Google Shape;303;p12">
              <a:extLst>
                <a:ext uri="{FF2B5EF4-FFF2-40B4-BE49-F238E27FC236}">
                  <a16:creationId xmlns:a16="http://schemas.microsoft.com/office/drawing/2014/main" id="{F233C19E-E569-9A27-3B07-CECC1DBCE1CC}"/>
                </a:ext>
              </a:extLst>
            </p:cNvPr>
            <p:cNvCxnSpPr>
              <a:cxnSpLocks/>
            </p:cNvCxnSpPr>
            <p:nvPr/>
          </p:nvCxnSpPr>
          <p:spPr>
            <a:xfrm>
              <a:off x="5811108" y="2212775"/>
              <a:ext cx="955800" cy="292200"/>
            </a:xfrm>
            <a:prstGeom prst="bentConnector2">
              <a:avLst/>
            </a:prstGeom>
            <a:noFill/>
            <a:ln w="9525" cap="flat" cmpd="sng">
              <a:solidFill>
                <a:schemeClr val="dk1"/>
              </a:solidFill>
              <a:prstDash val="solid"/>
              <a:round/>
              <a:headEnd type="none" w="med" len="med"/>
              <a:tailEnd type="none" w="med" len="med"/>
            </a:ln>
          </p:spPr>
        </p:cxnSp>
        <p:cxnSp>
          <p:nvCxnSpPr>
            <p:cNvPr id="57" name="Google Shape;304;p12">
              <a:extLst>
                <a:ext uri="{FF2B5EF4-FFF2-40B4-BE49-F238E27FC236}">
                  <a16:creationId xmlns:a16="http://schemas.microsoft.com/office/drawing/2014/main" id="{DDD67DE8-A419-6264-6B41-1DFD2CDE555D}"/>
                </a:ext>
              </a:extLst>
            </p:cNvPr>
            <p:cNvCxnSpPr>
              <a:cxnSpLocks/>
            </p:cNvCxnSpPr>
            <p:nvPr/>
          </p:nvCxnSpPr>
          <p:spPr>
            <a:xfrm flipH="1">
              <a:off x="5396645" y="2917625"/>
              <a:ext cx="955800" cy="292200"/>
            </a:xfrm>
            <a:prstGeom prst="bentConnector2">
              <a:avLst/>
            </a:prstGeom>
            <a:noFill/>
            <a:ln w="9525" cap="flat" cmpd="sng">
              <a:solidFill>
                <a:schemeClr val="dk1"/>
              </a:solidFill>
              <a:prstDash val="solid"/>
              <a:round/>
              <a:headEnd type="none" w="med" len="med"/>
              <a:tailEnd type="none" w="med" len="med"/>
            </a:ln>
          </p:spPr>
        </p:cxnSp>
      </p:grpSp>
      <p:graphicFrame>
        <p:nvGraphicFramePr>
          <p:cNvPr id="62" name="表格 61">
            <a:extLst>
              <a:ext uri="{FF2B5EF4-FFF2-40B4-BE49-F238E27FC236}">
                <a16:creationId xmlns:a16="http://schemas.microsoft.com/office/drawing/2014/main" id="{5A09D6FB-4C34-D2B8-A97E-11604E1B65BD}"/>
              </a:ext>
            </a:extLst>
          </p:cNvPr>
          <p:cNvGraphicFramePr>
            <a:graphicFrameLocks noGrp="1"/>
          </p:cNvGraphicFramePr>
          <p:nvPr>
            <p:extLst>
              <p:ext uri="{D42A27DB-BD31-4B8C-83A1-F6EECF244321}">
                <p14:modId xmlns:p14="http://schemas.microsoft.com/office/powerpoint/2010/main" val="1485854214"/>
              </p:ext>
            </p:extLst>
          </p:nvPr>
        </p:nvGraphicFramePr>
        <p:xfrm>
          <a:off x="388203" y="4310942"/>
          <a:ext cx="8529554" cy="731520"/>
        </p:xfrm>
        <a:graphic>
          <a:graphicData uri="http://schemas.openxmlformats.org/drawingml/2006/table">
            <a:tbl>
              <a:tblPr firstRow="1" bandRow="1">
                <a:tableStyleId>{E2EAECFF-A96D-458E-B99D-8BAEB2AD3BA4}</a:tableStyleId>
              </a:tblPr>
              <a:tblGrid>
                <a:gridCol w="1487133">
                  <a:extLst>
                    <a:ext uri="{9D8B030D-6E8A-4147-A177-3AD203B41FA5}">
                      <a16:colId xmlns:a16="http://schemas.microsoft.com/office/drawing/2014/main" val="2934010993"/>
                    </a:ext>
                  </a:extLst>
                </a:gridCol>
                <a:gridCol w="2347872">
                  <a:extLst>
                    <a:ext uri="{9D8B030D-6E8A-4147-A177-3AD203B41FA5}">
                      <a16:colId xmlns:a16="http://schemas.microsoft.com/office/drawing/2014/main" val="3619114060"/>
                    </a:ext>
                  </a:extLst>
                </a:gridCol>
                <a:gridCol w="4694549">
                  <a:extLst>
                    <a:ext uri="{9D8B030D-6E8A-4147-A177-3AD203B41FA5}">
                      <a16:colId xmlns:a16="http://schemas.microsoft.com/office/drawing/2014/main" val="853079626"/>
                    </a:ext>
                  </a:extLst>
                </a:gridCol>
              </a:tblGrid>
              <a:tr h="232778">
                <a:tc>
                  <a:txBody>
                    <a:bodyPr/>
                    <a:lstStyle/>
                    <a:p>
                      <a:r>
                        <a:rPr lang="en-US" altLang="zh-CN" sz="1200" dirty="0">
                          <a:latin typeface="Source Sans Pro" panose="020B0503030403020204" pitchFamily="34" charset="0"/>
                          <a:ea typeface="Source Sans Pro" panose="020B0503030403020204" pitchFamily="34" charset="0"/>
                        </a:rPr>
                        <a:t>Agency Name</a:t>
                      </a:r>
                      <a:endParaRPr lang="zh-CN" altLang="en-US" sz="1200" dirty="0">
                        <a:latin typeface="Source Sans Pro" panose="020B0503030403020204" pitchFamily="34" charset="0"/>
                      </a:endParaRPr>
                    </a:p>
                  </a:txBody>
                  <a:tcPr/>
                </a:tc>
                <a:tc>
                  <a:txBody>
                    <a:bodyPr/>
                    <a:lstStyle/>
                    <a:p>
                      <a:r>
                        <a:rPr lang="en-US" altLang="zh-CN" sz="1200" dirty="0">
                          <a:latin typeface="Source Sans Pro" panose="020B0503030403020204" pitchFamily="34" charset="0"/>
                          <a:ea typeface="Source Sans Pro" panose="020B0503030403020204" pitchFamily="34" charset="0"/>
                        </a:rPr>
                        <a:t>Website</a:t>
                      </a:r>
                      <a:endParaRPr lang="zh-CN" altLang="en-US" sz="1200" dirty="0">
                        <a:latin typeface="Source Sans Pro" panose="020B0503030403020204" pitchFamily="34" charset="0"/>
                      </a:endParaRPr>
                    </a:p>
                  </a:txBody>
                  <a:tcPr/>
                </a:tc>
                <a:tc>
                  <a:txBody>
                    <a:bodyPr/>
                    <a:lstStyle/>
                    <a:p>
                      <a:r>
                        <a:rPr lang="en-US" altLang="zh-CN" sz="1200" dirty="0">
                          <a:latin typeface="Source Sans Pro" panose="020B0503030403020204" pitchFamily="34" charset="0"/>
                          <a:ea typeface="Source Sans Pro" panose="020B0503030403020204" pitchFamily="34" charset="0"/>
                        </a:rPr>
                        <a:t>Extracted Address</a:t>
                      </a:r>
                      <a:endParaRPr lang="zh-CN" altLang="en-US" sz="1200" dirty="0">
                        <a:latin typeface="Source Sans Pro" panose="020B0503030403020204" pitchFamily="34" charset="0"/>
                      </a:endParaRPr>
                    </a:p>
                  </a:txBody>
                  <a:tcPr/>
                </a:tc>
                <a:extLst>
                  <a:ext uri="{0D108BD9-81ED-4DB2-BD59-A6C34878D82A}">
                    <a16:rowId xmlns:a16="http://schemas.microsoft.com/office/drawing/2014/main" val="3965734458"/>
                  </a:ext>
                </a:extLst>
              </a:tr>
              <a:tr h="370840">
                <a:tc>
                  <a:txBody>
                    <a:bodyPr/>
                    <a:lstStyle/>
                    <a:p>
                      <a:r>
                        <a:rPr lang="en-US" altLang="zh-CN" sz="1200" dirty="0">
                          <a:latin typeface="Source Sans Pro" panose="020B0503030403020204" pitchFamily="34" charset="0"/>
                          <a:ea typeface="Source Sans Pro" panose="020B0503030403020204" pitchFamily="34" charset="0"/>
                        </a:rPr>
                        <a:t>St Vincent Gastroenterology</a:t>
                      </a:r>
                      <a:endParaRPr lang="zh-CN" altLang="en-US" sz="1200" dirty="0">
                        <a:latin typeface="Source Sans Pro" panose="020B0503030403020204" pitchFamily="34" charset="0"/>
                      </a:endParaRPr>
                    </a:p>
                  </a:txBody>
                  <a:tcPr/>
                </a:tc>
                <a:tc>
                  <a:txBody>
                    <a:bodyPr/>
                    <a:lstStyle/>
                    <a:p>
                      <a:r>
                        <a:rPr lang="en" altLang="zh-CN" sz="1200" dirty="0">
                          <a:latin typeface="Source Sans Pro" panose="020B0503030403020204" pitchFamily="34" charset="0"/>
                        </a:rPr>
                        <a:t>https://</a:t>
                      </a:r>
                      <a:r>
                        <a:rPr lang="en" altLang="zh-CN" sz="1200" dirty="0" err="1">
                          <a:latin typeface="Source Sans Pro" panose="020B0503030403020204" pitchFamily="34" charset="0"/>
                        </a:rPr>
                        <a:t>www.christushealth.org</a:t>
                      </a:r>
                      <a:r>
                        <a:rPr lang="en" altLang="zh-CN" sz="1200" dirty="0">
                          <a:latin typeface="Source Sans Pro" panose="020B0503030403020204" pitchFamily="34" charset="0"/>
                        </a:rPr>
                        <a:t>/locations/</a:t>
                      </a:r>
                      <a:r>
                        <a:rPr lang="en" altLang="zh-CN" sz="1200" dirty="0" err="1">
                          <a:latin typeface="Source Sans Pro" panose="020B0503030403020204" pitchFamily="34" charset="0"/>
                        </a:rPr>
                        <a:t>st-vincent</a:t>
                      </a:r>
                      <a:endParaRPr lang="zh-CN" altLang="en-US" sz="1200" dirty="0">
                        <a:latin typeface="Source Sans Pro" panose="020B0503030403020204" pitchFamily="34" charset="0"/>
                      </a:endParaRPr>
                    </a:p>
                  </a:txBody>
                  <a:tcPr/>
                </a:tc>
                <a:tc>
                  <a:txBody>
                    <a:bodyPr/>
                    <a:lstStyle/>
                    <a:p>
                      <a:r>
                        <a:rPr lang="en" altLang="zh-CN" sz="1200" dirty="0">
                          <a:latin typeface="Source Sans Pro" panose="020B0503030403020204" pitchFamily="34" charset="0"/>
                        </a:rPr>
                        <a:t>['455 Street </a:t>
                      </a:r>
                      <a:r>
                        <a:rPr lang="en" altLang="zh-CN" sz="1200" dirty="0" err="1">
                          <a:latin typeface="Source Sans Pro" panose="020B0503030403020204" pitchFamily="34" charset="0"/>
                        </a:rPr>
                        <a:t>michael</a:t>
                      </a:r>
                      <a:r>
                        <a:rPr lang="en" altLang="zh-CN" sz="1200" dirty="0">
                          <a:latin typeface="Source Sans Pro" panose="020B0503030403020204" pitchFamily="34" charset="0"/>
                        </a:rPr>
                        <a:t> Drive </a:t>
                      </a:r>
                      <a:r>
                        <a:rPr lang="en" altLang="zh-CN" sz="1200" dirty="0" err="1">
                          <a:latin typeface="Source Sans Pro" panose="020B0503030403020204" pitchFamily="34" charset="0"/>
                        </a:rPr>
                        <a:t>santa</a:t>
                      </a:r>
                      <a:r>
                        <a:rPr lang="en" altLang="zh-CN" sz="1200" dirty="0">
                          <a:latin typeface="Source Sans Pro" panose="020B0503030403020204" pitchFamily="34" charset="0"/>
                        </a:rPr>
                        <a:t> </a:t>
                      </a:r>
                      <a:r>
                        <a:rPr lang="en" altLang="zh-CN" sz="1200" dirty="0" err="1">
                          <a:latin typeface="Source Sans Pro" panose="020B0503030403020204" pitchFamily="34" charset="0"/>
                        </a:rPr>
                        <a:t>fe</a:t>
                      </a:r>
                      <a:r>
                        <a:rPr lang="en" altLang="zh-CN" sz="1200" dirty="0">
                          <a:latin typeface="Source Sans Pro" panose="020B0503030403020204" pitchFamily="34" charset="0"/>
                        </a:rPr>
                        <a:t> nm 87505', '455 Street </a:t>
                      </a:r>
                      <a:r>
                        <a:rPr lang="en" altLang="zh-CN" sz="1200" dirty="0" err="1">
                          <a:latin typeface="Source Sans Pro" panose="020B0503030403020204" pitchFamily="34" charset="0"/>
                        </a:rPr>
                        <a:t>michaels</a:t>
                      </a:r>
                      <a:r>
                        <a:rPr lang="en" altLang="zh-CN" sz="1200" dirty="0">
                          <a:latin typeface="Source Sans Pro" panose="020B0503030403020204" pitchFamily="34" charset="0"/>
                        </a:rPr>
                        <a:t> drive </a:t>
                      </a:r>
                      <a:r>
                        <a:rPr lang="en" altLang="zh-CN" sz="1200" dirty="0" err="1">
                          <a:latin typeface="Source Sans Pro" panose="020B0503030403020204" pitchFamily="34" charset="0"/>
                        </a:rPr>
                        <a:t>santa</a:t>
                      </a:r>
                      <a:r>
                        <a:rPr lang="en" altLang="zh-CN" sz="1200" dirty="0">
                          <a:latin typeface="Source Sans Pro" panose="020B0503030403020204" pitchFamily="34" charset="0"/>
                        </a:rPr>
                        <a:t> </a:t>
                      </a:r>
                      <a:r>
                        <a:rPr lang="en" altLang="zh-CN" sz="1200" dirty="0" err="1">
                          <a:latin typeface="Source Sans Pro" panose="020B0503030403020204" pitchFamily="34" charset="0"/>
                        </a:rPr>
                        <a:t>fe</a:t>
                      </a:r>
                      <a:r>
                        <a:rPr lang="en" altLang="zh-CN" sz="1200" dirty="0">
                          <a:latin typeface="Source Sans Pro" panose="020B0503030403020204" pitchFamily="34" charset="0"/>
                        </a:rPr>
                        <a:t> nm 87505', '455 hospital Drive </a:t>
                      </a:r>
                      <a:r>
                        <a:rPr lang="en" altLang="zh-CN" sz="1200" dirty="0" err="1">
                          <a:latin typeface="Source Sans Pro" panose="020B0503030403020204" pitchFamily="34" charset="0"/>
                        </a:rPr>
                        <a:t>santa</a:t>
                      </a:r>
                      <a:r>
                        <a:rPr lang="en" altLang="zh-CN" sz="1200" dirty="0">
                          <a:latin typeface="Source Sans Pro" panose="020B0503030403020204" pitchFamily="34" charset="0"/>
                        </a:rPr>
                        <a:t> </a:t>
                      </a:r>
                      <a:r>
                        <a:rPr lang="en" altLang="zh-CN" sz="1200" dirty="0" err="1">
                          <a:latin typeface="Source Sans Pro" panose="020B0503030403020204" pitchFamily="34" charset="0"/>
                        </a:rPr>
                        <a:t>fe</a:t>
                      </a:r>
                      <a:r>
                        <a:rPr lang="en" altLang="zh-CN" sz="1200" dirty="0">
                          <a:latin typeface="Source Sans Pro" panose="020B0503030403020204" pitchFamily="34" charset="0"/>
                        </a:rPr>
                        <a:t> nm 87505']</a:t>
                      </a:r>
                      <a:endParaRPr lang="zh-CN" altLang="en-US" sz="1200" dirty="0">
                        <a:latin typeface="Source Sans Pro" panose="020B0503030403020204" pitchFamily="34" charset="0"/>
                      </a:endParaRPr>
                    </a:p>
                  </a:txBody>
                  <a:tcPr/>
                </a:tc>
                <a:extLst>
                  <a:ext uri="{0D108BD9-81ED-4DB2-BD59-A6C34878D82A}">
                    <a16:rowId xmlns:a16="http://schemas.microsoft.com/office/drawing/2014/main" val="497707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4" grpId="0"/>
      <p:bldP spid="15"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4429127" y="1307475"/>
            <a:ext cx="2879725" cy="930824"/>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84" tIns="45642" rIns="91284" bIns="45642" anchor="ctr"/>
          <a:lstStyle/>
          <a:p>
            <a:pPr algn="ctr">
              <a:defRPr/>
            </a:pPr>
            <a:endParaRPr lang="zh-CN" altLang="en-US" sz="1422">
              <a:latin typeface="微软雅黑" pitchFamily="34" charset="-122"/>
              <a:ea typeface="微软雅黑" pitchFamily="34" charset="-122"/>
            </a:endParaRPr>
          </a:p>
        </p:txBody>
      </p:sp>
      <p:sp>
        <p:nvSpPr>
          <p:cNvPr id="3" name="五边形 2"/>
          <p:cNvSpPr/>
          <p:nvPr/>
        </p:nvSpPr>
        <p:spPr>
          <a:xfrm flipH="1">
            <a:off x="1549401" y="2231977"/>
            <a:ext cx="2879725" cy="932404"/>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284" tIns="45642" rIns="91284" bIns="45642" anchor="ctr"/>
          <a:lstStyle/>
          <a:p>
            <a:pPr algn="ctr">
              <a:defRPr/>
            </a:pPr>
            <a:endParaRPr lang="zh-CN" altLang="en-US" sz="1422">
              <a:latin typeface="微软雅黑" pitchFamily="34" charset="-122"/>
              <a:ea typeface="微软雅黑" pitchFamily="34" charset="-122"/>
            </a:endParaRPr>
          </a:p>
        </p:txBody>
      </p:sp>
      <p:sp>
        <p:nvSpPr>
          <p:cNvPr id="4" name="TextBox 15"/>
          <p:cNvSpPr txBox="1">
            <a:spLocks noChangeArrowheads="1"/>
          </p:cNvSpPr>
          <p:nvPr/>
        </p:nvSpPr>
        <p:spPr bwMode="auto">
          <a:xfrm>
            <a:off x="1959543" y="2460692"/>
            <a:ext cx="2447925" cy="461507"/>
          </a:xfrm>
          <a:prstGeom prst="rect">
            <a:avLst/>
          </a:prstGeom>
          <a:noFill/>
          <a:ln w="9525">
            <a:noFill/>
            <a:miter lim="800000"/>
            <a:headEnd/>
            <a:tailEnd/>
          </a:ln>
        </p:spPr>
        <p:txBody>
          <a:bodyPr lIns="91284" tIns="45642" rIns="91284" bIns="45642">
            <a:spAutoFit/>
          </a:bodyPr>
          <a:lstStyle/>
          <a:p>
            <a:pPr algn="r"/>
            <a:r>
              <a:rPr lang="en-US" altLang="zh-CN" sz="2400" b="1" dirty="0">
                <a:solidFill>
                  <a:schemeClr val="bg1"/>
                </a:solidFill>
                <a:latin typeface="Source Sans Pro" panose="020B0503030403020204" pitchFamily="34" charset="0"/>
                <a:ea typeface="Source Sans Pro" panose="020B0503030403020204" pitchFamily="34" charset="0"/>
              </a:rPr>
              <a:t>Beautiful Soup</a:t>
            </a:r>
            <a:endParaRPr lang="zh-CN" altLang="en-US" sz="2400" b="1" dirty="0">
              <a:solidFill>
                <a:schemeClr val="bg1"/>
              </a:solidFill>
              <a:latin typeface="Source Sans Pro" panose="020B0503030403020204" pitchFamily="34" charset="0"/>
              <a:ea typeface="微软雅黑" pitchFamily="34" charset="-122"/>
            </a:endParaRPr>
          </a:p>
        </p:txBody>
      </p:sp>
      <p:sp>
        <p:nvSpPr>
          <p:cNvPr id="5" name="TextBox 16"/>
          <p:cNvSpPr txBox="1">
            <a:spLocks noChangeArrowheads="1"/>
          </p:cNvSpPr>
          <p:nvPr/>
        </p:nvSpPr>
        <p:spPr bwMode="auto">
          <a:xfrm>
            <a:off x="4429126" y="1538973"/>
            <a:ext cx="2447925" cy="461507"/>
          </a:xfrm>
          <a:prstGeom prst="rect">
            <a:avLst/>
          </a:prstGeom>
          <a:noFill/>
          <a:ln w="9525">
            <a:noFill/>
            <a:miter lim="800000"/>
            <a:headEnd/>
            <a:tailEnd/>
          </a:ln>
        </p:spPr>
        <p:txBody>
          <a:bodyPr lIns="91284" tIns="45642" rIns="91284" bIns="45642">
            <a:spAutoFit/>
          </a:bodyPr>
          <a:lstStyle/>
          <a:p>
            <a:r>
              <a:rPr lang="en-US" altLang="zh-CN" sz="2400" b="1" dirty="0" err="1">
                <a:solidFill>
                  <a:schemeClr val="bg1"/>
                </a:solidFill>
                <a:latin typeface="Source Sans Pro" panose="020B0503030403020204" pitchFamily="34" charset="0"/>
                <a:ea typeface="Source Sans Pro" panose="020B0503030403020204" pitchFamily="34" charset="0"/>
              </a:rPr>
              <a:t>PlayWright</a:t>
            </a:r>
            <a:endParaRPr lang="zh-CN" altLang="en-US" sz="2400" b="1" dirty="0">
              <a:solidFill>
                <a:schemeClr val="bg1"/>
              </a:solidFill>
              <a:latin typeface="Source Sans Pro" panose="020B0503030403020204" pitchFamily="34" charset="0"/>
              <a:ea typeface="微软雅黑" pitchFamily="34" charset="-122"/>
            </a:endParaRPr>
          </a:p>
        </p:txBody>
      </p:sp>
      <p:sp>
        <p:nvSpPr>
          <p:cNvPr id="6" name="TextBox 5"/>
          <p:cNvSpPr txBox="1"/>
          <p:nvPr/>
        </p:nvSpPr>
        <p:spPr>
          <a:xfrm>
            <a:off x="900114" y="1114673"/>
            <a:ext cx="3240087" cy="830839"/>
          </a:xfrm>
          <a:prstGeom prst="rect">
            <a:avLst/>
          </a:prstGeom>
          <a:noFill/>
        </p:spPr>
        <p:txBody>
          <a:bodyPr lIns="91284" tIns="45642" rIns="91284" bIns="45642">
            <a:spAutoFit/>
          </a:bodyPr>
          <a:lstStyle/>
          <a:p>
            <a:pPr marL="171450" indent="-171450">
              <a:buFont typeface="Arial" panose="020B0604020202020204" pitchFamily="34" charset="0"/>
              <a:buChar char="•"/>
            </a:pPr>
            <a:r>
              <a:rPr lang="en" altLang="zh-CN" sz="1200" dirty="0">
                <a:latin typeface="Source Sans Pro" panose="020B0503030403020204" pitchFamily="34" charset="0"/>
                <a:ea typeface="Source Sans Pro" panose="020B0503030403020204" pitchFamily="34" charset="0"/>
              </a:rPr>
              <a:t>A simple, lightweight tool for scraping static HTML.</a:t>
            </a:r>
          </a:p>
          <a:p>
            <a:pPr marL="171450" indent="-171450">
              <a:buFont typeface="Arial" panose="020B0604020202020204" pitchFamily="34" charset="0"/>
              <a:buChar char="•"/>
            </a:pPr>
            <a:r>
              <a:rPr lang="en" altLang="zh-CN" sz="1200" dirty="0">
                <a:latin typeface="Source Sans Pro" panose="020B0503030403020204" pitchFamily="34" charset="0"/>
                <a:ea typeface="Source Sans Pro" panose="020B0503030403020204" pitchFamily="34" charset="0"/>
              </a:rPr>
              <a:t>It’s fast and easy to use but doesn’t work on dynamic or JavaScript-heavy pages.</a:t>
            </a:r>
          </a:p>
        </p:txBody>
      </p:sp>
      <p:sp>
        <p:nvSpPr>
          <p:cNvPr id="7" name="TextBox 6"/>
          <p:cNvSpPr txBox="1"/>
          <p:nvPr/>
        </p:nvSpPr>
        <p:spPr>
          <a:xfrm>
            <a:off x="4645025" y="2495894"/>
            <a:ext cx="3240088" cy="830839"/>
          </a:xfrm>
          <a:prstGeom prst="rect">
            <a:avLst/>
          </a:prstGeom>
          <a:noFill/>
        </p:spPr>
        <p:txBody>
          <a:bodyPr lIns="91284" tIns="45642" rIns="91284" bIns="45642">
            <a:spAutoFit/>
          </a:bodyPr>
          <a:lstStyle/>
          <a:p>
            <a:pPr marL="285750" lvl="0" indent="-285750">
              <a:buFont typeface="Arial" panose="020B0604020202020204" pitchFamily="34" charset="0"/>
              <a:buChar char="•"/>
            </a:pPr>
            <a:r>
              <a:rPr lang="en" altLang="zh-CN" sz="1200" dirty="0">
                <a:latin typeface="Source Sans Pro" panose="020B0503030403020204" pitchFamily="34" charset="0"/>
                <a:ea typeface="Source Sans Pro" panose="020B0503030403020204" pitchFamily="34" charset="0"/>
              </a:rPr>
              <a:t>A browser-based scraper for dynamic content.</a:t>
            </a:r>
          </a:p>
          <a:p>
            <a:pPr marL="285750" lvl="0" indent="-285750">
              <a:buFont typeface="Arial" panose="020B0604020202020204" pitchFamily="34" charset="0"/>
              <a:buChar char="•"/>
            </a:pPr>
            <a:r>
              <a:rPr lang="en" altLang="zh-CN" sz="1200" dirty="0">
                <a:latin typeface="Source Sans Pro" panose="020B0503030403020204" pitchFamily="34" charset="0"/>
                <a:ea typeface="Source Sans Pro" panose="020B0503030403020204" pitchFamily="34" charset="0"/>
              </a:rPr>
              <a:t>It handles JavaScript, logins, pop-ups, and even supports LLM-based extraction.</a:t>
            </a:r>
          </a:p>
        </p:txBody>
      </p:sp>
      <p:sp>
        <p:nvSpPr>
          <p:cNvPr id="8" name="矩形 7"/>
          <p:cNvSpPr/>
          <p:nvPr/>
        </p:nvSpPr>
        <p:spPr>
          <a:xfrm>
            <a:off x="2560640" y="3679573"/>
            <a:ext cx="1692275" cy="2259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284" tIns="45642" rIns="91284" bIns="45642" anchor="ctr"/>
          <a:lstStyle/>
          <a:p>
            <a:pPr algn="ctr">
              <a:defRPr/>
            </a:pPr>
            <a:endParaRPr lang="zh-CN" altLang="en-US" sz="1422">
              <a:latin typeface="微软雅黑" pitchFamily="34" charset="-122"/>
              <a:ea typeface="微软雅黑" pitchFamily="34" charset="-122"/>
            </a:endParaRPr>
          </a:p>
        </p:txBody>
      </p:sp>
      <p:sp>
        <p:nvSpPr>
          <p:cNvPr id="9" name="矩形 8"/>
          <p:cNvSpPr/>
          <p:nvPr/>
        </p:nvSpPr>
        <p:spPr>
          <a:xfrm>
            <a:off x="1589089" y="4036730"/>
            <a:ext cx="2651125" cy="2259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284" tIns="45642" rIns="91284" bIns="45642" anchor="ctr"/>
          <a:lstStyle/>
          <a:p>
            <a:pPr algn="ctr">
              <a:defRPr/>
            </a:pPr>
            <a:endParaRPr lang="zh-CN" altLang="en-US" sz="1422">
              <a:latin typeface="微软雅黑" pitchFamily="34" charset="-122"/>
              <a:ea typeface="微软雅黑" pitchFamily="34" charset="-122"/>
            </a:endParaRPr>
          </a:p>
        </p:txBody>
      </p:sp>
      <p:sp>
        <p:nvSpPr>
          <p:cNvPr id="10" name="矩形 9"/>
          <p:cNvSpPr/>
          <p:nvPr/>
        </p:nvSpPr>
        <p:spPr>
          <a:xfrm>
            <a:off x="2092326" y="4457103"/>
            <a:ext cx="2160588" cy="2259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284" tIns="45642" rIns="91284" bIns="45642" anchor="ctr"/>
          <a:lstStyle/>
          <a:p>
            <a:pPr algn="ctr">
              <a:defRPr/>
            </a:pPr>
            <a:endParaRPr lang="zh-CN" altLang="en-US" sz="1422">
              <a:latin typeface="微软雅黑" pitchFamily="34" charset="-122"/>
              <a:ea typeface="微软雅黑" pitchFamily="34" charset="-122"/>
            </a:endParaRPr>
          </a:p>
        </p:txBody>
      </p:sp>
      <p:sp>
        <p:nvSpPr>
          <p:cNvPr id="11" name="TextBox 10"/>
          <p:cNvSpPr txBox="1">
            <a:spLocks noChangeArrowheads="1"/>
          </p:cNvSpPr>
          <p:nvPr/>
        </p:nvSpPr>
        <p:spPr bwMode="auto">
          <a:xfrm>
            <a:off x="2809655" y="3682648"/>
            <a:ext cx="1194243" cy="264082"/>
          </a:xfrm>
          <a:prstGeom prst="rect">
            <a:avLst/>
          </a:prstGeom>
          <a:noFill/>
          <a:ln w="9525">
            <a:noFill/>
            <a:miter lim="800000"/>
            <a:headEnd/>
            <a:tailEnd/>
          </a:ln>
        </p:spPr>
        <p:txBody>
          <a:bodyPr wrap="none" lIns="91284" tIns="45642" rIns="91284" bIns="45642">
            <a:spAutoFit/>
          </a:bodyPr>
          <a:lstStyle/>
          <a:p>
            <a:r>
              <a:rPr lang="en" altLang="zh-CN" sz="1117" dirty="0">
                <a:solidFill>
                  <a:schemeClr val="bg1"/>
                </a:solidFill>
                <a:latin typeface="微软雅黑" pitchFamily="34" charset="-122"/>
                <a:ea typeface="微软雅黑" pitchFamily="34" charset="-122"/>
              </a:rPr>
              <a:t>✔ Static HTML</a:t>
            </a:r>
            <a:endParaRPr lang="zh-CN" altLang="en-US" sz="1117" dirty="0">
              <a:solidFill>
                <a:schemeClr val="bg1"/>
              </a:solidFill>
              <a:latin typeface="微软雅黑" pitchFamily="34" charset="-122"/>
              <a:ea typeface="微软雅黑" pitchFamily="34" charset="-122"/>
            </a:endParaRPr>
          </a:p>
        </p:txBody>
      </p:sp>
      <p:sp>
        <p:nvSpPr>
          <p:cNvPr id="12" name="TextBox 11"/>
          <p:cNvSpPr txBox="1">
            <a:spLocks noChangeArrowheads="1"/>
          </p:cNvSpPr>
          <p:nvPr/>
        </p:nvSpPr>
        <p:spPr bwMode="auto">
          <a:xfrm>
            <a:off x="1518421" y="4028827"/>
            <a:ext cx="2792437" cy="264082"/>
          </a:xfrm>
          <a:prstGeom prst="rect">
            <a:avLst/>
          </a:prstGeom>
          <a:noFill/>
          <a:ln w="9525">
            <a:noFill/>
            <a:miter lim="800000"/>
            <a:headEnd/>
            <a:tailEnd/>
          </a:ln>
        </p:spPr>
        <p:txBody>
          <a:bodyPr wrap="none" lIns="91284" tIns="45642" rIns="91284" bIns="45642">
            <a:spAutoFit/>
          </a:bodyPr>
          <a:lstStyle/>
          <a:p>
            <a:r>
              <a:rPr lang="en" altLang="zh-CN" sz="1117" dirty="0">
                <a:solidFill>
                  <a:schemeClr val="bg1"/>
                </a:solidFill>
                <a:latin typeface="微软雅黑" pitchFamily="34" charset="-122"/>
                <a:ea typeface="微软雅黑" pitchFamily="34" charset="-122"/>
              </a:rPr>
              <a:t>✔ Lightweight and easy to implement</a:t>
            </a:r>
            <a:endParaRPr lang="zh-CN" altLang="en-US" sz="1117" dirty="0">
              <a:solidFill>
                <a:schemeClr val="bg1"/>
              </a:solidFill>
              <a:latin typeface="微软雅黑" pitchFamily="34" charset="-122"/>
              <a:ea typeface="微软雅黑" pitchFamily="34" charset="-122"/>
            </a:endParaRPr>
          </a:p>
        </p:txBody>
      </p:sp>
      <p:sp>
        <p:nvSpPr>
          <p:cNvPr id="13" name="TextBox 12"/>
          <p:cNvSpPr txBox="1">
            <a:spLocks noChangeArrowheads="1"/>
          </p:cNvSpPr>
          <p:nvPr/>
        </p:nvSpPr>
        <p:spPr bwMode="auto">
          <a:xfrm>
            <a:off x="2119547" y="4440868"/>
            <a:ext cx="2191311" cy="264082"/>
          </a:xfrm>
          <a:prstGeom prst="rect">
            <a:avLst/>
          </a:prstGeom>
          <a:noFill/>
          <a:ln w="9525">
            <a:noFill/>
            <a:miter lim="800000"/>
            <a:headEnd/>
            <a:tailEnd/>
          </a:ln>
        </p:spPr>
        <p:txBody>
          <a:bodyPr wrap="none" lIns="91284" tIns="45642" rIns="91284" bIns="45642">
            <a:spAutoFit/>
          </a:bodyPr>
          <a:lstStyle/>
          <a:p>
            <a:r>
              <a:rPr lang="en" altLang="zh-CN" sz="1117" dirty="0">
                <a:solidFill>
                  <a:schemeClr val="tx1"/>
                </a:solidFill>
                <a:latin typeface="微软雅黑" pitchFamily="34" charset="-122"/>
                <a:ea typeface="微软雅黑" pitchFamily="34" charset="-122"/>
              </a:rPr>
              <a:t>✘ </a:t>
            </a:r>
            <a:r>
              <a:rPr lang="en" altLang="zh-CN" sz="1117" dirty="0">
                <a:solidFill>
                  <a:schemeClr val="bg1"/>
                </a:solidFill>
                <a:latin typeface="微软雅黑" pitchFamily="34" charset="-122"/>
                <a:ea typeface="微软雅黑" pitchFamily="34" charset="-122"/>
              </a:rPr>
              <a:t>Dynamic, modern websites</a:t>
            </a:r>
            <a:endParaRPr lang="zh-CN" altLang="en-US" sz="1117" dirty="0">
              <a:solidFill>
                <a:schemeClr val="bg1"/>
              </a:solidFill>
              <a:latin typeface="微软雅黑" pitchFamily="34" charset="-122"/>
              <a:ea typeface="微软雅黑" pitchFamily="34" charset="-122"/>
            </a:endParaRPr>
          </a:p>
        </p:txBody>
      </p:sp>
      <p:sp>
        <p:nvSpPr>
          <p:cNvPr id="14" name="矩形 13"/>
          <p:cNvSpPr/>
          <p:nvPr/>
        </p:nvSpPr>
        <p:spPr>
          <a:xfrm>
            <a:off x="4572002" y="3654288"/>
            <a:ext cx="1918800" cy="2040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84" tIns="45642" rIns="91284" bIns="45642" anchor="ctr"/>
          <a:lstStyle/>
          <a:p>
            <a:pPr algn="ctr">
              <a:defRPr/>
            </a:pPr>
            <a:endParaRPr lang="zh-CN" altLang="en-US" sz="1422">
              <a:latin typeface="微软雅黑" pitchFamily="34" charset="-122"/>
              <a:ea typeface="微软雅黑" pitchFamily="34" charset="-122"/>
            </a:endParaRPr>
          </a:p>
        </p:txBody>
      </p:sp>
      <p:sp>
        <p:nvSpPr>
          <p:cNvPr id="15" name="矩形 14"/>
          <p:cNvSpPr/>
          <p:nvPr/>
        </p:nvSpPr>
        <p:spPr>
          <a:xfrm>
            <a:off x="4584702" y="4013026"/>
            <a:ext cx="2651125" cy="22599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84" tIns="45642" rIns="91284" bIns="45642" anchor="ctr"/>
          <a:lstStyle/>
          <a:p>
            <a:pPr algn="ctr">
              <a:defRPr/>
            </a:pPr>
            <a:endParaRPr lang="zh-CN" altLang="en-US" sz="1422">
              <a:latin typeface="微软雅黑" pitchFamily="34" charset="-122"/>
              <a:ea typeface="微软雅黑" pitchFamily="34" charset="-122"/>
            </a:endParaRPr>
          </a:p>
        </p:txBody>
      </p:sp>
      <p:sp>
        <p:nvSpPr>
          <p:cNvPr id="16" name="矩形 15"/>
          <p:cNvSpPr/>
          <p:nvPr/>
        </p:nvSpPr>
        <p:spPr>
          <a:xfrm>
            <a:off x="4572001" y="4431816"/>
            <a:ext cx="3858900" cy="251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84" tIns="45642" rIns="91284" bIns="45642" anchor="ctr"/>
          <a:lstStyle/>
          <a:p>
            <a:pPr algn="ctr">
              <a:defRPr/>
            </a:pPr>
            <a:endParaRPr lang="zh-CN" altLang="en-US" sz="1422">
              <a:latin typeface="微软雅黑" pitchFamily="34" charset="-122"/>
              <a:ea typeface="微软雅黑" pitchFamily="34" charset="-122"/>
            </a:endParaRPr>
          </a:p>
        </p:txBody>
      </p:sp>
      <p:sp>
        <p:nvSpPr>
          <p:cNvPr id="17" name="TextBox 16"/>
          <p:cNvSpPr txBox="1">
            <a:spLocks noChangeArrowheads="1"/>
          </p:cNvSpPr>
          <p:nvPr/>
        </p:nvSpPr>
        <p:spPr bwMode="auto">
          <a:xfrm>
            <a:off x="4493191" y="3659642"/>
            <a:ext cx="1918800" cy="264082"/>
          </a:xfrm>
          <a:prstGeom prst="rect">
            <a:avLst/>
          </a:prstGeom>
          <a:noFill/>
          <a:ln w="9525">
            <a:noFill/>
            <a:miter lim="800000"/>
            <a:headEnd/>
            <a:tailEnd/>
          </a:ln>
        </p:spPr>
        <p:txBody>
          <a:bodyPr wrap="none" lIns="91284" tIns="45642" rIns="91284" bIns="45642">
            <a:spAutoFit/>
          </a:bodyPr>
          <a:lstStyle/>
          <a:p>
            <a:r>
              <a:rPr lang="en" altLang="zh-CN" sz="1117" dirty="0">
                <a:solidFill>
                  <a:schemeClr val="bg1"/>
                </a:solidFill>
                <a:latin typeface="微软雅黑" pitchFamily="34" charset="-122"/>
                <a:ea typeface="微软雅黑" pitchFamily="34" charset="-122"/>
              </a:rPr>
              <a:t>✔ Renders full webpages</a:t>
            </a:r>
          </a:p>
        </p:txBody>
      </p:sp>
      <p:sp>
        <p:nvSpPr>
          <p:cNvPr id="18" name="TextBox 17"/>
          <p:cNvSpPr txBox="1">
            <a:spLocks noChangeArrowheads="1"/>
          </p:cNvSpPr>
          <p:nvPr/>
        </p:nvSpPr>
        <p:spPr bwMode="auto">
          <a:xfrm>
            <a:off x="4493191" y="4013026"/>
            <a:ext cx="2511911" cy="264082"/>
          </a:xfrm>
          <a:prstGeom prst="rect">
            <a:avLst/>
          </a:prstGeom>
          <a:noFill/>
          <a:ln w="9525">
            <a:noFill/>
            <a:miter lim="800000"/>
            <a:headEnd/>
            <a:tailEnd/>
          </a:ln>
        </p:spPr>
        <p:txBody>
          <a:bodyPr wrap="none" lIns="91284" tIns="45642" rIns="91284" bIns="45642">
            <a:spAutoFit/>
          </a:bodyPr>
          <a:lstStyle/>
          <a:p>
            <a:r>
              <a:rPr lang="en" altLang="zh-CN" sz="1117" dirty="0">
                <a:solidFill>
                  <a:schemeClr val="bg1"/>
                </a:solidFill>
                <a:latin typeface="微软雅黑" pitchFamily="34" charset="-122"/>
                <a:ea typeface="微软雅黑" pitchFamily="34" charset="-122"/>
              </a:rPr>
              <a:t>✔ Supports LLM-based extraction</a:t>
            </a:r>
            <a:endParaRPr lang="zh-CN" altLang="en-US" sz="1117" dirty="0">
              <a:solidFill>
                <a:schemeClr val="bg1"/>
              </a:solidFill>
              <a:latin typeface="微软雅黑" pitchFamily="34" charset="-122"/>
              <a:ea typeface="微软雅黑" pitchFamily="34" charset="-122"/>
            </a:endParaRPr>
          </a:p>
        </p:txBody>
      </p:sp>
      <p:sp>
        <p:nvSpPr>
          <p:cNvPr id="19" name="TextBox 18"/>
          <p:cNvSpPr txBox="1">
            <a:spLocks noChangeArrowheads="1"/>
          </p:cNvSpPr>
          <p:nvPr/>
        </p:nvSpPr>
        <p:spPr bwMode="auto">
          <a:xfrm>
            <a:off x="4493192" y="4431817"/>
            <a:ext cx="3973285" cy="264082"/>
          </a:xfrm>
          <a:prstGeom prst="rect">
            <a:avLst/>
          </a:prstGeom>
          <a:noFill/>
          <a:ln w="9525">
            <a:noFill/>
            <a:miter lim="800000"/>
            <a:headEnd/>
            <a:tailEnd/>
          </a:ln>
        </p:spPr>
        <p:txBody>
          <a:bodyPr wrap="square" lIns="91284" tIns="45642" rIns="91284" bIns="45642">
            <a:spAutoFit/>
          </a:bodyPr>
          <a:lstStyle/>
          <a:p>
            <a:r>
              <a:rPr lang="en" altLang="zh-CN" sz="1117" dirty="0">
                <a:solidFill>
                  <a:schemeClr val="bg1"/>
                </a:solidFill>
                <a:latin typeface="微软雅黑" pitchFamily="34" charset="-122"/>
                <a:ea typeface="微软雅黑" pitchFamily="34" charset="-122"/>
              </a:rPr>
              <a:t>✔ Simulates browser behavior (login, pop-ups, cookies)</a:t>
            </a:r>
          </a:p>
        </p:txBody>
      </p:sp>
      <p:sp>
        <p:nvSpPr>
          <p:cNvPr id="23" name="矩形 22"/>
          <p:cNvSpPr/>
          <p:nvPr/>
        </p:nvSpPr>
        <p:spPr>
          <a:xfrm flipV="1">
            <a:off x="9044419" y="241192"/>
            <a:ext cx="136093" cy="368261"/>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lIns="68459" tIns="34229" rIns="68459" bIns="34229" rtlCol="0" anchor="ctr"/>
          <a:lstStyle/>
          <a:p>
            <a:pPr algn="ctr" defTabSz="684018"/>
            <a:endParaRPr lang="zh-CN" altLang="en-US" sz="1727">
              <a:solidFill>
                <a:srgbClr val="4E639C"/>
              </a:solidFill>
            </a:endParaRPr>
          </a:p>
        </p:txBody>
      </p:sp>
      <p:sp>
        <p:nvSpPr>
          <p:cNvPr id="26" name="Google Shape;952;p66">
            <a:extLst>
              <a:ext uri="{FF2B5EF4-FFF2-40B4-BE49-F238E27FC236}">
                <a16:creationId xmlns:a16="http://schemas.microsoft.com/office/drawing/2014/main" id="{0FE6496E-D659-D75E-1EDC-85DEA0137023}"/>
              </a:ext>
            </a:extLst>
          </p:cNvPr>
          <p:cNvSpPr txBox="1">
            <a:spLocks/>
          </p:cNvSpPr>
          <p:nvPr/>
        </p:nvSpPr>
        <p:spPr>
          <a:xfrm>
            <a:off x="713100" y="226883"/>
            <a:ext cx="7717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5200"/>
              <a:buFont typeface="Arial"/>
              <a:buNone/>
              <a:defRPr sz="6500" b="0" i="0" u="none" strike="noStrike" cap="none">
                <a:solidFill>
                  <a:schemeClr val="lt1"/>
                </a:solidFill>
                <a:highlight>
                  <a:schemeClr val="dk2"/>
                </a:highlight>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r>
              <a:rPr lang="en" sz="2400" b="1" dirty="0">
                <a:latin typeface="Manrope" pitchFamily="2" charset="0"/>
              </a:rPr>
              <a:t>Further Improvements in Web-Scraping</a:t>
            </a:r>
          </a:p>
        </p:txBody>
      </p:sp>
      <p:sp>
        <p:nvSpPr>
          <p:cNvPr id="20" name="灯片编号占位符 3">
            <a:extLst>
              <a:ext uri="{FF2B5EF4-FFF2-40B4-BE49-F238E27FC236}">
                <a16:creationId xmlns:a16="http://schemas.microsoft.com/office/drawing/2014/main" id="{129F06F2-F7B6-7950-7E86-9320B615B440}"/>
              </a:ext>
            </a:extLst>
          </p:cNvPr>
          <p:cNvSpPr>
            <a:spLocks noGrp="1"/>
          </p:cNvSpPr>
          <p:nvPr>
            <p:ph type="sldNum" idx="12"/>
          </p:nvPr>
        </p:nvSpPr>
        <p:spPr>
          <a:xfrm>
            <a:off x="6657975" y="4737100"/>
            <a:ext cx="2025650" cy="236537"/>
          </a:xfrm>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21" name="Subtitle 3">
            <a:extLst>
              <a:ext uri="{FF2B5EF4-FFF2-40B4-BE49-F238E27FC236}">
                <a16:creationId xmlns:a16="http://schemas.microsoft.com/office/drawing/2014/main" id="{0A17EBDF-06E0-1FCE-C1D2-737A22CA388D}"/>
              </a:ext>
            </a:extLst>
          </p:cNvPr>
          <p:cNvSpPr txBox="1"/>
          <p:nvPr/>
        </p:nvSpPr>
        <p:spPr bwMode="auto">
          <a:xfrm>
            <a:off x="31750" y="4794250"/>
            <a:ext cx="4373996" cy="333375"/>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00" kern="0" dirty="0">
                <a:latin typeface="Source Sans Pro" panose="020B0503030403020204" pitchFamily="34" charset="0"/>
                <a:ea typeface="Source Sans Pro" panose="020B0503030403020204" pitchFamily="34" charset="0"/>
              </a:rPr>
              <a:t>All scraping for Playwright is done as the page is rendered on Chrome Browser</a:t>
            </a:r>
          </a:p>
        </p:txBody>
      </p:sp>
    </p:spTree>
    <p:extLst>
      <p:ext uri="{BB962C8B-B14F-4D97-AF65-F5344CB8AC3E}">
        <p14:creationId xmlns:p14="http://schemas.microsoft.com/office/powerpoint/2010/main" val="2691015505"/>
      </p:ext>
    </p:extLst>
  </p:cSld>
  <p:clrMapOvr>
    <a:masterClrMapping/>
  </p:clrMapOvr>
  <mc:AlternateContent xmlns:mc="http://schemas.openxmlformats.org/markup-compatibility/2006" xmlns:p14="http://schemas.microsoft.com/office/powerpoint/2010/main">
    <mc:Choice Requires="p14">
      <p:transition spd="slow" p14:dur="2000" advTm="3254"/>
    </mc:Choice>
    <mc:Fallback xmlns="">
      <p:transition spd="slow" advTm="3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400"/>
                                        <p:tgtEl>
                                          <p:spTgt spid="8"/>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right)">
                                      <p:cBhvr>
                                        <p:cTn id="28" dur="500"/>
                                        <p:tgtEl>
                                          <p:spTgt spid="9"/>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7" grpId="0"/>
      <p:bldP spid="8" grpId="0" animBg="1"/>
      <p:bldP spid="9" grpId="0" animBg="1"/>
      <p:bldP spid="10" grpId="0" animBg="1"/>
      <p:bldP spid="11" grpId="0"/>
      <p:bldP spid="12" grpId="0"/>
      <p:bldP spid="13" grpId="0"/>
      <p:bldP spid="14" grpId="0" animBg="1"/>
      <p:bldP spid="15" grpId="0" animBg="1"/>
      <p:bldP spid="16" grpId="0" animBg="1"/>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a:extLst>
            <a:ext uri="{FF2B5EF4-FFF2-40B4-BE49-F238E27FC236}">
              <a16:creationId xmlns:a16="http://schemas.microsoft.com/office/drawing/2014/main" id="{F562DF1D-194A-B5C1-C750-FCD1EE76AED4}"/>
            </a:ext>
          </a:extLst>
        </p:cNvPr>
        <p:cNvGrpSpPr/>
        <p:nvPr/>
      </p:nvGrpSpPr>
      <p:grpSpPr>
        <a:xfrm>
          <a:off x="0" y="0"/>
          <a:ext cx="0" cy="0"/>
          <a:chOff x="0" y="0"/>
          <a:chExt cx="0" cy="0"/>
        </a:xfrm>
      </p:grpSpPr>
      <p:sp>
        <p:nvSpPr>
          <p:cNvPr id="164" name="Google Shape;164;g353d129ca6d_5_150">
            <a:extLst>
              <a:ext uri="{FF2B5EF4-FFF2-40B4-BE49-F238E27FC236}">
                <a16:creationId xmlns:a16="http://schemas.microsoft.com/office/drawing/2014/main" id="{5D74B65D-781B-B7EA-E3FA-54A8088C27E5}"/>
              </a:ext>
            </a:extLst>
          </p:cNvPr>
          <p:cNvSpPr txBox="1">
            <a:spLocks noGrp="1"/>
          </p:cNvSpPr>
          <p:nvPr>
            <p:ph type="title"/>
          </p:nvPr>
        </p:nvSpPr>
        <p:spPr>
          <a:xfrm>
            <a:off x="694589" y="384244"/>
            <a:ext cx="8062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US" sz="2000" b="1" dirty="0">
                <a:latin typeface="Manrope"/>
                <a:ea typeface="Manrope"/>
                <a:cs typeface="Manrope"/>
                <a:sym typeface="Manrope"/>
              </a:rPr>
              <a:t>Filtering for Agencies with Complete Address Records in the Database</a:t>
            </a:r>
            <a:endParaRPr sz="2000" b="1" dirty="0">
              <a:latin typeface="Manrope"/>
              <a:ea typeface="Manrope"/>
              <a:cs typeface="Manrope"/>
              <a:sym typeface="Manrope"/>
            </a:endParaRPr>
          </a:p>
        </p:txBody>
      </p:sp>
      <p:pic>
        <p:nvPicPr>
          <p:cNvPr id="165" name="Google Shape;165;g353d129ca6d_5_150">
            <a:extLst>
              <a:ext uri="{FF2B5EF4-FFF2-40B4-BE49-F238E27FC236}">
                <a16:creationId xmlns:a16="http://schemas.microsoft.com/office/drawing/2014/main" id="{77D4C76D-E775-B2FC-D0AE-57E26D5D6FF2}"/>
              </a:ext>
            </a:extLst>
          </p:cNvPr>
          <p:cNvPicPr preferRelativeResize="0"/>
          <p:nvPr/>
        </p:nvPicPr>
        <p:blipFill rotWithShape="1">
          <a:blip r:embed="rId3">
            <a:alphaModFix/>
          </a:blip>
          <a:srcRect/>
          <a:stretch/>
        </p:blipFill>
        <p:spPr>
          <a:xfrm rot="601466" flipH="1">
            <a:off x="6422846" y="3731353"/>
            <a:ext cx="3120985" cy="842294"/>
          </a:xfrm>
          <a:prstGeom prst="rect">
            <a:avLst/>
          </a:prstGeom>
          <a:noFill/>
          <a:ln>
            <a:noFill/>
          </a:ln>
        </p:spPr>
      </p:pic>
      <p:sp>
        <p:nvSpPr>
          <p:cNvPr id="168" name="Google Shape;168;g353d129ca6d_5_150">
            <a:extLst>
              <a:ext uri="{FF2B5EF4-FFF2-40B4-BE49-F238E27FC236}">
                <a16:creationId xmlns:a16="http://schemas.microsoft.com/office/drawing/2014/main" id="{42308C04-A6FA-3DA0-A0BB-94A7E683ECD7}"/>
              </a:ext>
            </a:extLst>
          </p:cNvPr>
          <p:cNvSpPr txBox="1"/>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700"/>
              <a:buFont typeface="Arial"/>
              <a:buNone/>
            </a:pPr>
            <a:r>
              <a:rPr lang="en-US" sz="700">
                <a:solidFill>
                  <a:srgbClr val="898989"/>
                </a:solidFill>
              </a:rPr>
              <a:t>5</a:t>
            </a:r>
            <a:endParaRPr sz="700">
              <a:solidFill>
                <a:srgbClr val="898989"/>
              </a:solidFill>
            </a:endParaRPr>
          </a:p>
        </p:txBody>
      </p:sp>
      <p:pic>
        <p:nvPicPr>
          <p:cNvPr id="2" name="图片 1" descr="手机屏幕的截图&#10;&#10;AI 生成的内容可能不正确。">
            <a:extLst>
              <a:ext uri="{FF2B5EF4-FFF2-40B4-BE49-F238E27FC236}">
                <a16:creationId xmlns:a16="http://schemas.microsoft.com/office/drawing/2014/main" id="{83C9589B-2968-F0AA-E93A-3989C4A44C60}"/>
              </a:ext>
            </a:extLst>
          </p:cNvPr>
          <p:cNvPicPr>
            <a:picLocks noChangeAspect="1"/>
          </p:cNvPicPr>
          <p:nvPr/>
        </p:nvPicPr>
        <p:blipFill>
          <a:blip r:embed="rId4"/>
          <a:stretch>
            <a:fillRect/>
          </a:stretch>
        </p:blipFill>
        <p:spPr>
          <a:xfrm>
            <a:off x="1369307" y="825700"/>
            <a:ext cx="6301493" cy="4147937"/>
          </a:xfrm>
          <a:prstGeom prst="rect">
            <a:avLst/>
          </a:prstGeom>
        </p:spPr>
      </p:pic>
      <p:sp>
        <p:nvSpPr>
          <p:cNvPr id="4" name="灯片编号占位符 3">
            <a:extLst>
              <a:ext uri="{FF2B5EF4-FFF2-40B4-BE49-F238E27FC236}">
                <a16:creationId xmlns:a16="http://schemas.microsoft.com/office/drawing/2014/main" id="{0BCCB541-320F-E013-4A07-D5DB2B94F7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3" name="矩形 2">
            <a:extLst>
              <a:ext uri="{FF2B5EF4-FFF2-40B4-BE49-F238E27FC236}">
                <a16:creationId xmlns:a16="http://schemas.microsoft.com/office/drawing/2014/main" id="{9EE077E8-8E93-CCA8-A88A-ADB4060F432C}"/>
              </a:ext>
            </a:extLst>
          </p:cNvPr>
          <p:cNvSpPr/>
          <p:nvPr/>
        </p:nvSpPr>
        <p:spPr>
          <a:xfrm>
            <a:off x="3902699" y="3271101"/>
            <a:ext cx="1998482" cy="169310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06302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353d129ca6d_5_190"/>
          <p:cNvSpPr txBox="1">
            <a:spLocks noGrp="1"/>
          </p:cNvSpPr>
          <p:nvPr>
            <p:ph type="title"/>
          </p:nvPr>
        </p:nvSpPr>
        <p:spPr>
          <a:xfrm>
            <a:off x="433249" y="77675"/>
            <a:ext cx="8655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Manrope"/>
              <a:buNone/>
            </a:pPr>
            <a:r>
              <a:rPr lang="en-US" sz="2000" b="1" dirty="0">
                <a:latin typeface="Manrope"/>
                <a:ea typeface="Manrope"/>
                <a:cs typeface="Manrope"/>
                <a:sym typeface="Manrope"/>
              </a:rPr>
              <a:t>Identification of correct airport</a:t>
            </a:r>
            <a:endParaRPr sz="4000" b="1" i="0" u="none" strike="noStrike" cap="none" dirty="0">
              <a:solidFill>
                <a:schemeClr val="lt1"/>
              </a:solidFill>
              <a:highlight>
                <a:schemeClr val="dk2"/>
              </a:highlight>
              <a:latin typeface="Manrope"/>
              <a:ea typeface="Manrope"/>
              <a:cs typeface="Manrope"/>
              <a:sym typeface="Manrope"/>
            </a:endParaRPr>
          </a:p>
        </p:txBody>
      </p:sp>
      <p:graphicFrame>
        <p:nvGraphicFramePr>
          <p:cNvPr id="217" name="Google Shape;217;g353d129ca6d_5_190"/>
          <p:cNvGraphicFramePr/>
          <p:nvPr/>
        </p:nvGraphicFramePr>
        <p:xfrm>
          <a:off x="433249" y="2571750"/>
          <a:ext cx="6541875" cy="1829075"/>
        </p:xfrm>
        <a:graphic>
          <a:graphicData uri="http://schemas.openxmlformats.org/drawingml/2006/table">
            <a:tbl>
              <a:tblPr>
                <a:noFill/>
                <a:tableStyleId>{E2EAECFF-A96D-458E-B99D-8BAEB2AD3BA4}</a:tableStyleId>
              </a:tblPr>
              <a:tblGrid>
                <a:gridCol w="1018397">
                  <a:extLst>
                    <a:ext uri="{9D8B030D-6E8A-4147-A177-3AD203B41FA5}">
                      <a16:colId xmlns:a16="http://schemas.microsoft.com/office/drawing/2014/main" val="20000"/>
                    </a:ext>
                  </a:extLst>
                </a:gridCol>
                <a:gridCol w="3258259">
                  <a:extLst>
                    <a:ext uri="{9D8B030D-6E8A-4147-A177-3AD203B41FA5}">
                      <a16:colId xmlns:a16="http://schemas.microsoft.com/office/drawing/2014/main" val="20001"/>
                    </a:ext>
                  </a:extLst>
                </a:gridCol>
                <a:gridCol w="2265219">
                  <a:extLst>
                    <a:ext uri="{9D8B030D-6E8A-4147-A177-3AD203B41FA5}">
                      <a16:colId xmlns:a16="http://schemas.microsoft.com/office/drawing/2014/main" val="20002"/>
                    </a:ext>
                  </a:extLst>
                </a:gridCol>
              </a:tblGrid>
              <a:tr h="482850">
                <a:tc>
                  <a:txBody>
                    <a:bodyPr/>
                    <a:lstStyle/>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chemeClr val="dk1"/>
                        </a:solidFill>
                        <a:latin typeface="+mn-lt"/>
                        <a:ea typeface="Manrope"/>
                        <a:cs typeface="Manrope"/>
                        <a:sym typeface="Manrop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u="none" strike="noStrike" cap="none" dirty="0">
                          <a:solidFill>
                            <a:schemeClr val="dk1"/>
                          </a:solidFill>
                          <a:latin typeface="+mn-lt"/>
                          <a:ea typeface="Manrope"/>
                          <a:cs typeface="Manrope"/>
                          <a:sym typeface="Manrope"/>
                        </a:rPr>
                        <a:t>Direction</a:t>
                      </a:r>
                      <a:endParaRPr sz="1400" u="none" strike="noStrike" cap="none" dirty="0">
                        <a:solidFill>
                          <a:schemeClr val="dk1"/>
                        </a:solidFill>
                        <a:latin typeface="+mn-lt"/>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u="none" strike="noStrike" cap="none" dirty="0">
                          <a:solidFill>
                            <a:schemeClr val="lt1"/>
                          </a:solidFill>
                          <a:latin typeface="+mn-lt"/>
                          <a:ea typeface="Manrope"/>
                          <a:cs typeface="Manrope"/>
                          <a:sym typeface="Manrope"/>
                        </a:rPr>
                        <a:t>Recorded</a:t>
                      </a:r>
                      <a:endParaRPr sz="1400" u="none" strike="noStrike" cap="none" dirty="0">
                        <a:solidFill>
                          <a:schemeClr val="lt1"/>
                        </a:solidFill>
                        <a:latin typeface="+mn-lt"/>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68167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solidFill>
                          <a:schemeClr val="dk1"/>
                        </a:solidFill>
                        <a:latin typeface="+mn-lt"/>
                        <a:ea typeface="Arial"/>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600" u="none" strike="noStrike" cap="none" dirty="0">
                          <a:solidFill>
                            <a:schemeClr val="dk1"/>
                          </a:solidFill>
                          <a:latin typeface="+mn-lt"/>
                          <a:ea typeface="Source Sans Pro" panose="020B0503030403020204" pitchFamily="34" charset="0"/>
                          <a:cs typeface="Arial"/>
                          <a:sym typeface="Arial"/>
                        </a:rPr>
                        <a:t>Treatment to Home</a:t>
                      </a:r>
                      <a:endParaRPr sz="1600" u="none" strike="noStrike" cap="none" dirty="0">
                        <a:solidFill>
                          <a:schemeClr val="dk1"/>
                        </a:solidFill>
                        <a:latin typeface="+mn-lt"/>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600" u="none" strike="noStrike" cap="none" dirty="0">
                          <a:solidFill>
                            <a:schemeClr val="tx1"/>
                          </a:solidFill>
                          <a:latin typeface="+mn-lt"/>
                          <a:ea typeface="Source Sans Pro" panose="020B0503030403020204" pitchFamily="34" charset="0"/>
                          <a:cs typeface="Arial"/>
                          <a:sym typeface="Arial"/>
                        </a:rPr>
                        <a:t>Departure Airport</a:t>
                      </a:r>
                      <a:endParaRPr sz="1600" u="none" strike="noStrike" cap="none" dirty="0">
                        <a:solidFill>
                          <a:schemeClr val="tx1"/>
                        </a:solidFill>
                        <a:latin typeface="+mn-lt"/>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5975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1"/>
                        </a:solidFill>
                        <a:latin typeface="+mn-lt"/>
                        <a:ea typeface="Arial"/>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600" u="none" strike="noStrike" cap="none" dirty="0">
                          <a:solidFill>
                            <a:schemeClr val="tx1"/>
                          </a:solidFill>
                          <a:latin typeface="+mn-lt"/>
                          <a:ea typeface="Source Sans Pro" panose="020B0503030403020204" pitchFamily="34" charset="0"/>
                          <a:cs typeface="Arial"/>
                          <a:sym typeface="Arial"/>
                        </a:rPr>
                        <a:t>Home to Treatment</a:t>
                      </a:r>
                      <a:endParaRPr sz="1600" u="none" strike="noStrike" cap="none" dirty="0">
                        <a:solidFill>
                          <a:schemeClr val="tx1"/>
                        </a:solidFill>
                        <a:latin typeface="+mn-lt"/>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600" u="none" strike="noStrike" cap="none" dirty="0">
                          <a:solidFill>
                            <a:schemeClr val="tx1"/>
                          </a:solidFill>
                          <a:latin typeface="+mn-lt"/>
                          <a:ea typeface="Source Sans Pro" panose="020B0503030403020204" pitchFamily="34" charset="0"/>
                          <a:cs typeface="Arial"/>
                          <a:sym typeface="Arial"/>
                        </a:rPr>
                        <a:t>Arrival Airport</a:t>
                      </a:r>
                      <a:endParaRPr sz="1600" u="none" strike="noStrike" cap="none" dirty="0">
                        <a:solidFill>
                          <a:schemeClr val="tx1"/>
                        </a:solidFill>
                        <a:latin typeface="+mn-lt"/>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8" name="Google Shape;218;g353d129ca6d_5_190"/>
          <p:cNvSpPr txBox="1"/>
          <p:nvPr/>
        </p:nvSpPr>
        <p:spPr>
          <a:xfrm>
            <a:off x="433249" y="1553992"/>
            <a:ext cx="5551698"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Source Sans Pro" panose="020B0503030403020204" pitchFamily="34" charset="0"/>
                <a:ea typeface="Source Sans Pro" panose="020B0503030403020204" pitchFamily="34" charset="0"/>
                <a:sym typeface="Arial"/>
              </a:rPr>
              <a:t>For each flight trip,</a:t>
            </a:r>
          </a:p>
          <a:p>
            <a:pPr marL="0" marR="0" lvl="0" indent="0" algn="l" rtl="0">
              <a:lnSpc>
                <a:spcPct val="100000"/>
              </a:lnSpc>
              <a:spcBef>
                <a:spcPts val="0"/>
              </a:spcBef>
              <a:spcAft>
                <a:spcPts val="0"/>
              </a:spcAft>
              <a:buNone/>
            </a:pPr>
            <a:r>
              <a:rPr lang="en-US" dirty="0">
                <a:latin typeface="Source Sans Pro" panose="020B0503030403020204" pitchFamily="34" charset="0"/>
                <a:ea typeface="Source Sans Pro" panose="020B0503030403020204" pitchFamily="34" charset="0"/>
              </a:rPr>
              <a:t>Categorized trips into: Treatment to Home, and Home to Treatment</a:t>
            </a:r>
            <a:r>
              <a:rPr lang="en-US" sz="1400" b="1" i="0" u="none" strike="noStrike" cap="none" dirty="0">
                <a:solidFill>
                  <a:srgbClr val="000000"/>
                </a:solidFill>
                <a:latin typeface="Source Sans Pro" panose="020B0503030403020204" pitchFamily="34" charset="0"/>
                <a:ea typeface="Source Sans Pro" panose="020B0503030403020204" pitchFamily="34" charset="0"/>
                <a:sym typeface="Arial"/>
              </a:rPr>
              <a:t> </a:t>
            </a:r>
            <a:endParaRPr sz="1400" b="0" i="0" u="none" strike="noStrike" cap="none" dirty="0">
              <a:solidFill>
                <a:srgbClr val="000000"/>
              </a:solidFill>
              <a:latin typeface="Source Sans Pro" panose="020B0503030403020204" pitchFamily="34" charset="0"/>
              <a:ea typeface="Source Sans Pro" panose="020B0503030403020204" pitchFamily="34" charset="0"/>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Source Sans Pro" panose="020B0503030403020204" pitchFamily="34" charset="0"/>
              <a:ea typeface="Source Sans Pro" panose="020B0503030403020204" pitchFamily="34" charset="0"/>
              <a:sym typeface="Arial"/>
            </a:endParaRPr>
          </a:p>
        </p:txBody>
      </p:sp>
      <p:sp>
        <p:nvSpPr>
          <p:cNvPr id="3" name="灯片编号占位符 2">
            <a:extLst>
              <a:ext uri="{FF2B5EF4-FFF2-40B4-BE49-F238E27FC236}">
                <a16:creationId xmlns:a16="http://schemas.microsoft.com/office/drawing/2014/main" id="{4DB09645-23E6-1C68-6C0B-C74BD252FC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14" name="Picture 13" descr="A white building with a red cross on top&#10;&#10;AI-generated content may be incorrect.">
            <a:extLst>
              <a:ext uri="{FF2B5EF4-FFF2-40B4-BE49-F238E27FC236}">
                <a16:creationId xmlns:a16="http://schemas.microsoft.com/office/drawing/2014/main" id="{379113B8-64FC-BDC0-FF23-F1A83EF7EBCE}"/>
              </a:ext>
            </a:extLst>
          </p:cNvPr>
          <p:cNvPicPr>
            <a:picLocks noChangeAspect="1"/>
          </p:cNvPicPr>
          <p:nvPr/>
        </p:nvPicPr>
        <p:blipFill>
          <a:blip r:embed="rId3"/>
          <a:stretch>
            <a:fillRect/>
          </a:stretch>
        </p:blipFill>
        <p:spPr>
          <a:xfrm>
            <a:off x="663225" y="3101864"/>
            <a:ext cx="694468" cy="523522"/>
          </a:xfrm>
          <a:prstGeom prst="rect">
            <a:avLst/>
          </a:prstGeom>
        </p:spPr>
      </p:pic>
      <p:pic>
        <p:nvPicPr>
          <p:cNvPr id="15" name="Picture 14" descr="A white building with a red cross on top&#10;&#10;AI-generated content may be incorrect.">
            <a:extLst>
              <a:ext uri="{FF2B5EF4-FFF2-40B4-BE49-F238E27FC236}">
                <a16:creationId xmlns:a16="http://schemas.microsoft.com/office/drawing/2014/main" id="{3444658B-E3A7-FEB2-5233-DA4CC47E76C0}"/>
              </a:ext>
            </a:extLst>
          </p:cNvPr>
          <p:cNvPicPr>
            <a:picLocks noChangeAspect="1"/>
          </p:cNvPicPr>
          <p:nvPr/>
        </p:nvPicPr>
        <p:blipFill>
          <a:blip r:embed="rId3"/>
          <a:stretch>
            <a:fillRect/>
          </a:stretch>
        </p:blipFill>
        <p:spPr>
          <a:xfrm>
            <a:off x="3559054" y="3784842"/>
            <a:ext cx="694468" cy="523522"/>
          </a:xfrm>
          <a:prstGeom prst="rect">
            <a:avLst/>
          </a:prstGeom>
        </p:spPr>
      </p:pic>
      <p:pic>
        <p:nvPicPr>
          <p:cNvPr id="17" name="Picture 16" descr="A house with a tree&#10;&#10;AI-generated content may be incorrect.">
            <a:extLst>
              <a:ext uri="{FF2B5EF4-FFF2-40B4-BE49-F238E27FC236}">
                <a16:creationId xmlns:a16="http://schemas.microsoft.com/office/drawing/2014/main" id="{FD73CD8C-1770-57E8-C5B2-11C73A0FB0EC}"/>
              </a:ext>
            </a:extLst>
          </p:cNvPr>
          <p:cNvPicPr>
            <a:picLocks noChangeAspect="1"/>
          </p:cNvPicPr>
          <p:nvPr/>
        </p:nvPicPr>
        <p:blipFill>
          <a:blip r:embed="rId4"/>
          <a:stretch>
            <a:fillRect/>
          </a:stretch>
        </p:blipFill>
        <p:spPr>
          <a:xfrm>
            <a:off x="3559054" y="3101864"/>
            <a:ext cx="691251" cy="572929"/>
          </a:xfrm>
          <a:prstGeom prst="rect">
            <a:avLst/>
          </a:prstGeom>
        </p:spPr>
      </p:pic>
      <p:pic>
        <p:nvPicPr>
          <p:cNvPr id="18" name="Picture 17" descr="A house with a tree&#10;&#10;AI-generated content may be incorrect.">
            <a:extLst>
              <a:ext uri="{FF2B5EF4-FFF2-40B4-BE49-F238E27FC236}">
                <a16:creationId xmlns:a16="http://schemas.microsoft.com/office/drawing/2014/main" id="{FB9A422C-1169-75B0-B5F4-7EFBD442B9BC}"/>
              </a:ext>
            </a:extLst>
          </p:cNvPr>
          <p:cNvPicPr>
            <a:picLocks noChangeAspect="1"/>
          </p:cNvPicPr>
          <p:nvPr/>
        </p:nvPicPr>
        <p:blipFill>
          <a:blip r:embed="rId4"/>
          <a:stretch>
            <a:fillRect/>
          </a:stretch>
        </p:blipFill>
        <p:spPr>
          <a:xfrm>
            <a:off x="663225" y="3760138"/>
            <a:ext cx="691251" cy="572929"/>
          </a:xfrm>
          <a:prstGeom prst="rect">
            <a:avLst/>
          </a:prstGeom>
        </p:spPr>
      </p:pic>
      <p:sp>
        <p:nvSpPr>
          <p:cNvPr id="21" name="Google Shape;218;g353d129ca6d_5_190">
            <a:extLst>
              <a:ext uri="{FF2B5EF4-FFF2-40B4-BE49-F238E27FC236}">
                <a16:creationId xmlns:a16="http://schemas.microsoft.com/office/drawing/2014/main" id="{DC0D29CB-46D9-A701-AD9A-D6619BDEBA93}"/>
              </a:ext>
            </a:extLst>
          </p:cNvPr>
          <p:cNvSpPr txBox="1"/>
          <p:nvPr/>
        </p:nvSpPr>
        <p:spPr>
          <a:xfrm>
            <a:off x="433249" y="917538"/>
            <a:ext cx="206590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dirty="0">
                <a:latin typeface="Source Sans Pro" panose="020B0503030403020204" pitchFamily="34" charset="0"/>
                <a:ea typeface="Source Sans Pro" panose="020B0503030403020204" pitchFamily="34" charset="0"/>
              </a:rPr>
              <a:t>S</a:t>
            </a:r>
            <a:r>
              <a:rPr lang="en-US" sz="1800" b="1" i="0" u="none" strike="noStrike" cap="none" dirty="0">
                <a:solidFill>
                  <a:srgbClr val="000000"/>
                </a:solidFill>
                <a:latin typeface="Source Sans Pro" panose="020B0503030403020204" pitchFamily="34" charset="0"/>
                <a:ea typeface="Source Sans Pro" panose="020B0503030403020204" pitchFamily="34" charset="0"/>
                <a:sym typeface="Arial"/>
              </a:rPr>
              <a:t>ingle leg flights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D4A0F03A-725F-E96F-75D7-9C64F9F1F12D}"/>
            </a:ext>
          </a:extLst>
        </p:cNvPr>
        <p:cNvGrpSpPr/>
        <p:nvPr/>
      </p:nvGrpSpPr>
      <p:grpSpPr>
        <a:xfrm>
          <a:off x="0" y="0"/>
          <a:ext cx="0" cy="0"/>
          <a:chOff x="0" y="0"/>
          <a:chExt cx="0" cy="0"/>
        </a:xfrm>
      </p:grpSpPr>
      <p:sp>
        <p:nvSpPr>
          <p:cNvPr id="211" name="Google Shape;211;g353d129ca6d_5_190">
            <a:extLst>
              <a:ext uri="{FF2B5EF4-FFF2-40B4-BE49-F238E27FC236}">
                <a16:creationId xmlns:a16="http://schemas.microsoft.com/office/drawing/2014/main" id="{D19A7162-3BFD-23DB-3B89-75F74D25CE14}"/>
              </a:ext>
            </a:extLst>
          </p:cNvPr>
          <p:cNvSpPr txBox="1">
            <a:spLocks noGrp="1"/>
          </p:cNvSpPr>
          <p:nvPr>
            <p:ph type="title"/>
          </p:nvPr>
        </p:nvSpPr>
        <p:spPr>
          <a:xfrm>
            <a:off x="86015" y="79259"/>
            <a:ext cx="8655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Manrope"/>
              <a:buNone/>
            </a:pPr>
            <a:r>
              <a:rPr lang="en-US" sz="2000" b="1" dirty="0">
                <a:latin typeface="Manrope"/>
                <a:ea typeface="Manrope"/>
                <a:cs typeface="Manrope"/>
                <a:sym typeface="Manrope"/>
              </a:rPr>
              <a:t>Identification of correct airport</a:t>
            </a:r>
            <a:endParaRPr sz="4000" b="1" i="0" u="none" strike="noStrike" cap="none" dirty="0">
              <a:solidFill>
                <a:schemeClr val="lt1"/>
              </a:solidFill>
              <a:highlight>
                <a:schemeClr val="dk2"/>
              </a:highlight>
              <a:latin typeface="Manrope"/>
              <a:ea typeface="Manrope"/>
              <a:cs typeface="Manrope"/>
              <a:sym typeface="Manrope"/>
            </a:endParaRPr>
          </a:p>
        </p:txBody>
      </p:sp>
      <p:graphicFrame>
        <p:nvGraphicFramePr>
          <p:cNvPr id="217" name="Google Shape;217;g353d129ca6d_5_190">
            <a:extLst>
              <a:ext uri="{FF2B5EF4-FFF2-40B4-BE49-F238E27FC236}">
                <a16:creationId xmlns:a16="http://schemas.microsoft.com/office/drawing/2014/main" id="{AB9BB307-6343-96BD-3710-553534E01D41}"/>
              </a:ext>
            </a:extLst>
          </p:cNvPr>
          <p:cNvGraphicFramePr/>
          <p:nvPr>
            <p:extLst>
              <p:ext uri="{D42A27DB-BD31-4B8C-83A1-F6EECF244321}">
                <p14:modId xmlns:p14="http://schemas.microsoft.com/office/powerpoint/2010/main" val="2232186795"/>
              </p:ext>
            </p:extLst>
          </p:nvPr>
        </p:nvGraphicFramePr>
        <p:xfrm>
          <a:off x="121186" y="2412266"/>
          <a:ext cx="8936799" cy="2568797"/>
        </p:xfrm>
        <a:graphic>
          <a:graphicData uri="http://schemas.openxmlformats.org/drawingml/2006/table">
            <a:tbl>
              <a:tblPr>
                <a:noFill/>
                <a:tableStyleId>{E2EAECFF-A96D-458E-B99D-8BAEB2AD3BA4}</a:tableStyleId>
              </a:tblPr>
              <a:tblGrid>
                <a:gridCol w="789257">
                  <a:extLst>
                    <a:ext uri="{9D8B030D-6E8A-4147-A177-3AD203B41FA5}">
                      <a16:colId xmlns:a16="http://schemas.microsoft.com/office/drawing/2014/main" val="20000"/>
                    </a:ext>
                  </a:extLst>
                </a:gridCol>
                <a:gridCol w="2609401">
                  <a:extLst>
                    <a:ext uri="{9D8B030D-6E8A-4147-A177-3AD203B41FA5}">
                      <a16:colId xmlns:a16="http://schemas.microsoft.com/office/drawing/2014/main" val="20001"/>
                    </a:ext>
                  </a:extLst>
                </a:gridCol>
                <a:gridCol w="3650576">
                  <a:extLst>
                    <a:ext uri="{9D8B030D-6E8A-4147-A177-3AD203B41FA5}">
                      <a16:colId xmlns:a16="http://schemas.microsoft.com/office/drawing/2014/main" val="20002"/>
                    </a:ext>
                  </a:extLst>
                </a:gridCol>
                <a:gridCol w="1887565">
                  <a:extLst>
                    <a:ext uri="{9D8B030D-6E8A-4147-A177-3AD203B41FA5}">
                      <a16:colId xmlns:a16="http://schemas.microsoft.com/office/drawing/2014/main" val="2607291733"/>
                    </a:ext>
                  </a:extLst>
                </a:gridCol>
              </a:tblGrid>
              <a:tr h="482850">
                <a:tc>
                  <a:txBody>
                    <a:bodyPr/>
                    <a:lstStyle/>
                    <a:p>
                      <a:pPr marL="0" marR="0" lvl="0" indent="0" algn="ctr" rtl="0">
                        <a:lnSpc>
                          <a:spcPct val="100000"/>
                        </a:lnSpc>
                        <a:spcBef>
                          <a:spcPts val="0"/>
                        </a:spcBef>
                        <a:spcAft>
                          <a:spcPts val="0"/>
                        </a:spcAft>
                        <a:buClr>
                          <a:srgbClr val="000000"/>
                        </a:buClr>
                        <a:buSzPts val="2000"/>
                        <a:buFont typeface="Arial"/>
                        <a:buNone/>
                      </a:pPr>
                      <a:endParaRPr sz="2000" u="none" strike="noStrike" cap="none" dirty="0">
                        <a:solidFill>
                          <a:schemeClr val="dk1"/>
                        </a:solidFill>
                        <a:latin typeface="+mn-lt"/>
                        <a:ea typeface="Manrope"/>
                        <a:cs typeface="Manrope"/>
                        <a:sym typeface="Manrop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u="none" strike="noStrike" cap="none" dirty="0">
                          <a:solidFill>
                            <a:schemeClr val="dk1"/>
                          </a:solidFill>
                          <a:latin typeface="+mn-lt"/>
                          <a:ea typeface="Manrope"/>
                          <a:cs typeface="Manrope"/>
                          <a:sym typeface="Manrope"/>
                        </a:rPr>
                        <a:t>Direction</a:t>
                      </a:r>
                      <a:endParaRPr sz="1400" u="none" strike="noStrike" cap="none" dirty="0">
                        <a:solidFill>
                          <a:schemeClr val="dk1"/>
                        </a:solidFill>
                        <a:latin typeface="+mn-lt"/>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u="none" strike="noStrike" cap="none" dirty="0">
                          <a:solidFill>
                            <a:schemeClr val="tx1"/>
                          </a:solidFill>
                          <a:latin typeface="+mn-lt"/>
                          <a:ea typeface="Manrope"/>
                          <a:cs typeface="Manrope"/>
                          <a:sym typeface="Manrope"/>
                        </a:rPr>
                        <a:t>Multiple Legs</a:t>
                      </a:r>
                      <a:endParaRPr sz="1400" u="none" strike="noStrike" cap="none" dirty="0">
                        <a:solidFill>
                          <a:schemeClr val="tx1"/>
                        </a:solidFill>
                        <a:latin typeface="+mn-lt"/>
                        <a:ea typeface="Manrope"/>
                        <a:cs typeface="Manrope"/>
                        <a:sym typeface="Manrope"/>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u="none" strike="noStrike" cap="none" dirty="0">
                          <a:solidFill>
                            <a:schemeClr val="lt1"/>
                          </a:solidFill>
                          <a:latin typeface="+mn-lt"/>
                          <a:ea typeface="Manrope"/>
                          <a:cs typeface="Manrope"/>
                          <a:sym typeface="Manrope"/>
                        </a:rPr>
                        <a:t>Recorded</a:t>
                      </a:r>
                      <a:endParaRPr sz="1400" u="none" strike="noStrike" cap="none" dirty="0">
                        <a:solidFill>
                          <a:schemeClr val="lt1"/>
                        </a:solidFill>
                        <a:latin typeface="+mn-lt"/>
                        <a:ea typeface="Manrope"/>
                        <a:cs typeface="Manrope"/>
                        <a:sym typeface="Manrope"/>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922937">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solidFill>
                          <a:schemeClr val="dk1"/>
                        </a:solidFill>
                        <a:latin typeface="+mn-lt"/>
                        <a:ea typeface="Arial"/>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600" u="none" strike="noStrike" cap="none" dirty="0">
                          <a:solidFill>
                            <a:schemeClr val="dk1"/>
                          </a:solidFill>
                          <a:latin typeface="+mn-lt"/>
                          <a:ea typeface="Source Sans Pro" panose="020B0503030403020204" pitchFamily="34" charset="0"/>
                          <a:cs typeface="Arial"/>
                          <a:sym typeface="Arial"/>
                        </a:rPr>
                        <a:t>Treatment to Home</a:t>
                      </a:r>
                      <a:endParaRPr sz="1600" u="none" strike="noStrike" cap="none" dirty="0">
                        <a:solidFill>
                          <a:schemeClr val="dk1"/>
                        </a:solidFill>
                        <a:latin typeface="+mn-lt"/>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600" u="none" strike="noStrike" cap="none" dirty="0">
                          <a:solidFill>
                            <a:schemeClr val="tx1"/>
                          </a:solidFill>
                          <a:latin typeface="+mn-lt"/>
                          <a:ea typeface="Source Sans Pro" panose="020B0503030403020204" pitchFamily="34" charset="0"/>
                          <a:cs typeface="Arial"/>
                          <a:sym typeface="Arial"/>
                        </a:rPr>
                        <a:t>[First Flight/Treatment] -&gt; </a:t>
                      </a:r>
                    </a:p>
                    <a:p>
                      <a:pPr marL="0" marR="0" lvl="0" indent="0" algn="ctr" rtl="0">
                        <a:lnSpc>
                          <a:spcPct val="100000"/>
                        </a:lnSpc>
                        <a:spcBef>
                          <a:spcPts val="0"/>
                        </a:spcBef>
                        <a:spcAft>
                          <a:spcPts val="0"/>
                        </a:spcAft>
                        <a:buClr>
                          <a:srgbClr val="000000"/>
                        </a:buClr>
                        <a:buSzPts val="1200"/>
                        <a:buFont typeface="Arial"/>
                        <a:buNone/>
                      </a:pPr>
                      <a:r>
                        <a:rPr lang="en-US" sz="1600" u="none" strike="noStrike" cap="none" dirty="0">
                          <a:solidFill>
                            <a:schemeClr val="tx1"/>
                          </a:solidFill>
                          <a:latin typeface="+mn-lt"/>
                          <a:ea typeface="Source Sans Pro" panose="020B0503030403020204" pitchFamily="34" charset="0"/>
                          <a:cs typeface="Arial"/>
                          <a:sym typeface="Arial"/>
                        </a:rPr>
                        <a:t>[Leg 1] -&gt; </a:t>
                      </a:r>
                      <a:r>
                        <a:rPr lang="en-US" sz="1600" b="0" i="0" u="none" strike="noStrike" cap="none" dirty="0">
                          <a:solidFill>
                            <a:schemeClr val="tx1"/>
                          </a:solidFill>
                          <a:latin typeface="Arial"/>
                          <a:ea typeface="Source Sans Pro" panose="020B0503030403020204" pitchFamily="34" charset="0"/>
                          <a:cs typeface="Arial"/>
                          <a:sym typeface="Arial"/>
                        </a:rPr>
                        <a:t>[Leg 2] -&gt; [Leg 3] -&gt; [Leg n]</a:t>
                      </a:r>
                    </a:p>
                    <a:p>
                      <a:pPr marL="0" marR="0" lvl="0" indent="0" algn="ctr" rtl="0">
                        <a:lnSpc>
                          <a:spcPct val="100000"/>
                        </a:lnSpc>
                        <a:spcBef>
                          <a:spcPts val="0"/>
                        </a:spcBef>
                        <a:spcAft>
                          <a:spcPts val="0"/>
                        </a:spcAft>
                        <a:buClr>
                          <a:srgbClr val="000000"/>
                        </a:buClr>
                        <a:buSzPts val="1200"/>
                        <a:buFont typeface="Arial"/>
                        <a:buNone/>
                      </a:pPr>
                      <a:r>
                        <a:rPr lang="en-US" sz="1600" b="0" i="0" u="none" strike="noStrike" cap="none" dirty="0">
                          <a:solidFill>
                            <a:schemeClr val="tx1"/>
                          </a:solidFill>
                          <a:latin typeface="Arial"/>
                          <a:ea typeface="Source Sans Pro" panose="020B0503030403020204" pitchFamily="34" charset="0"/>
                          <a:cs typeface="Arial"/>
                          <a:sym typeface="Arial"/>
                        </a:rPr>
                        <a:t>-&gt; [Last flight/ Home] </a:t>
                      </a:r>
                      <a:endParaRPr sz="1600" u="none" strike="noStrike" cap="none" dirty="0">
                        <a:solidFill>
                          <a:schemeClr val="tx1"/>
                        </a:solidFill>
                        <a:latin typeface="+mn-lt"/>
                        <a:ea typeface="Source Sans Pro" panose="020B0503030403020204" pitchFamily="34" charset="0"/>
                        <a:cs typeface="Arial"/>
                        <a:sym typeface="Arial"/>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600" u="none" strike="noStrike" cap="none" dirty="0">
                          <a:solidFill>
                            <a:schemeClr val="tx1"/>
                          </a:solidFill>
                          <a:latin typeface="+mn-lt"/>
                          <a:ea typeface="Source Sans Pro" panose="020B0503030403020204" pitchFamily="34" charset="0"/>
                          <a:cs typeface="Arial"/>
                          <a:sym typeface="Arial"/>
                        </a:rPr>
                        <a:t>First airport as </a:t>
                      </a:r>
                    </a:p>
                    <a:p>
                      <a:pPr marL="0" marR="0" lvl="0" indent="0" algn="ctr" rtl="0">
                        <a:lnSpc>
                          <a:spcPct val="100000"/>
                        </a:lnSpc>
                        <a:spcBef>
                          <a:spcPts val="0"/>
                        </a:spcBef>
                        <a:spcAft>
                          <a:spcPts val="0"/>
                        </a:spcAft>
                        <a:buClr>
                          <a:srgbClr val="000000"/>
                        </a:buClr>
                        <a:buSzPts val="1200"/>
                        <a:buFont typeface="Arial"/>
                        <a:buNone/>
                      </a:pPr>
                      <a:r>
                        <a:rPr lang="en-US" sz="1600" b="1" u="none" strike="noStrike" cap="none" dirty="0">
                          <a:solidFill>
                            <a:schemeClr val="tx1"/>
                          </a:solidFill>
                          <a:latin typeface="+mn-lt"/>
                          <a:ea typeface="Source Sans Pro" panose="020B0503030403020204" pitchFamily="34" charset="0"/>
                          <a:cs typeface="Arial"/>
                          <a:sym typeface="Arial"/>
                        </a:rPr>
                        <a:t>Departure Airport</a:t>
                      </a:r>
                      <a:endParaRPr sz="1600" b="1" u="none" strike="noStrike" cap="none" dirty="0">
                        <a:solidFill>
                          <a:schemeClr val="tx1"/>
                        </a:solidFill>
                        <a:latin typeface="+mn-lt"/>
                        <a:ea typeface="Source Sans Pro" panose="020B0503030403020204" pitchFamily="34" charset="0"/>
                        <a:cs typeface="Arial"/>
                        <a:sym typeface="Arial"/>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6837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1"/>
                        </a:solidFill>
                        <a:latin typeface="+mn-lt"/>
                        <a:ea typeface="Arial"/>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600" u="none" strike="noStrike" cap="none" dirty="0">
                          <a:solidFill>
                            <a:schemeClr val="tx1"/>
                          </a:solidFill>
                          <a:latin typeface="+mn-lt"/>
                          <a:ea typeface="Source Sans Pro" panose="020B0503030403020204" pitchFamily="34" charset="0"/>
                          <a:cs typeface="Arial"/>
                          <a:sym typeface="Arial"/>
                        </a:rPr>
                        <a:t>Home to Treatment</a:t>
                      </a:r>
                      <a:endParaRPr sz="1600" u="none" strike="noStrike" cap="none" dirty="0">
                        <a:solidFill>
                          <a:schemeClr val="tx1"/>
                        </a:solidFill>
                        <a:latin typeface="+mn-lt"/>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600" b="0" i="0" u="none" strike="noStrike" cap="none" dirty="0">
                          <a:solidFill>
                            <a:schemeClr val="tx1"/>
                          </a:solidFill>
                          <a:latin typeface="Arial"/>
                          <a:ea typeface="Source Sans Pro" panose="020B0503030403020204" pitchFamily="34" charset="0"/>
                          <a:cs typeface="Arial"/>
                          <a:sym typeface="Arial"/>
                        </a:rPr>
                        <a:t>[First Flight/ Home] -&gt; </a:t>
                      </a:r>
                    </a:p>
                    <a:p>
                      <a:pPr marL="0" marR="0" lvl="0" indent="0" algn="ctr" rtl="0">
                        <a:lnSpc>
                          <a:spcPct val="100000"/>
                        </a:lnSpc>
                        <a:spcBef>
                          <a:spcPts val="0"/>
                        </a:spcBef>
                        <a:spcAft>
                          <a:spcPts val="0"/>
                        </a:spcAft>
                        <a:buClr>
                          <a:srgbClr val="000000"/>
                        </a:buClr>
                        <a:buSzPts val="1200"/>
                        <a:buFont typeface="Arial"/>
                        <a:buNone/>
                      </a:pPr>
                      <a:r>
                        <a:rPr lang="en-US" sz="1600" b="0" i="0" u="none" strike="noStrike" cap="none" dirty="0">
                          <a:solidFill>
                            <a:schemeClr val="tx1"/>
                          </a:solidFill>
                          <a:latin typeface="Arial"/>
                          <a:ea typeface="Source Sans Pro" panose="020B0503030403020204" pitchFamily="34" charset="0"/>
                          <a:cs typeface="Arial"/>
                          <a:sym typeface="Arial"/>
                        </a:rPr>
                        <a:t>[Leg 1] -&gt; [</a:t>
                      </a:r>
                      <a:r>
                        <a:rPr lang="en-US" sz="1600" b="0" i="0" u="none" strike="noStrike" cap="none">
                          <a:solidFill>
                            <a:schemeClr val="tx1"/>
                          </a:solidFill>
                          <a:latin typeface="Arial"/>
                          <a:ea typeface="Source Sans Pro" panose="020B0503030403020204" pitchFamily="34" charset="0"/>
                          <a:cs typeface="Arial"/>
                          <a:sym typeface="Arial"/>
                        </a:rPr>
                        <a:t>Leg 2] </a:t>
                      </a:r>
                      <a:r>
                        <a:rPr lang="en-US" sz="1600" b="0" i="0" u="none" strike="noStrike" cap="none" dirty="0">
                          <a:solidFill>
                            <a:schemeClr val="tx1"/>
                          </a:solidFill>
                          <a:latin typeface="Arial"/>
                          <a:ea typeface="Source Sans Pro" panose="020B0503030403020204" pitchFamily="34" charset="0"/>
                          <a:cs typeface="Arial"/>
                          <a:sym typeface="Arial"/>
                        </a:rPr>
                        <a:t>-&gt; [</a:t>
                      </a:r>
                      <a:r>
                        <a:rPr lang="en-US" sz="1600" b="0" i="0" u="none" strike="noStrike" cap="none">
                          <a:solidFill>
                            <a:schemeClr val="tx1"/>
                          </a:solidFill>
                          <a:latin typeface="Arial"/>
                          <a:ea typeface="Source Sans Pro" panose="020B0503030403020204" pitchFamily="34" charset="0"/>
                          <a:cs typeface="Arial"/>
                          <a:sym typeface="Arial"/>
                        </a:rPr>
                        <a:t>Leg 3] </a:t>
                      </a:r>
                      <a:r>
                        <a:rPr lang="en-US" sz="1600" b="0" i="0" u="none" strike="noStrike" cap="none" dirty="0">
                          <a:solidFill>
                            <a:schemeClr val="tx1"/>
                          </a:solidFill>
                          <a:latin typeface="Arial"/>
                          <a:ea typeface="Source Sans Pro" panose="020B0503030403020204" pitchFamily="34" charset="0"/>
                          <a:cs typeface="Arial"/>
                          <a:sym typeface="Arial"/>
                        </a:rPr>
                        <a:t>-&gt; [</a:t>
                      </a:r>
                      <a:r>
                        <a:rPr lang="en-US" sz="1600" b="0" i="0" u="none" strike="noStrike" cap="none">
                          <a:solidFill>
                            <a:schemeClr val="tx1"/>
                          </a:solidFill>
                          <a:latin typeface="Arial"/>
                          <a:ea typeface="Source Sans Pro" panose="020B0503030403020204" pitchFamily="34" charset="0"/>
                          <a:cs typeface="Arial"/>
                          <a:sym typeface="Arial"/>
                        </a:rPr>
                        <a:t>Leg n]</a:t>
                      </a:r>
                      <a:endParaRPr lang="en-US" sz="1600" b="0" i="0" u="none" strike="noStrike" cap="none" dirty="0">
                        <a:solidFill>
                          <a:schemeClr val="tx1"/>
                        </a:solidFill>
                        <a:latin typeface="Arial"/>
                        <a:ea typeface="Source Sans Pro" panose="020B0503030403020204" pitchFamily="34" charset="0"/>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600" b="0" i="0" u="none" strike="noStrike" cap="none" dirty="0">
                          <a:solidFill>
                            <a:schemeClr val="tx1"/>
                          </a:solidFill>
                          <a:latin typeface="Arial"/>
                          <a:ea typeface="Source Sans Pro" panose="020B0503030403020204" pitchFamily="34" charset="0"/>
                          <a:cs typeface="Arial"/>
                          <a:sym typeface="Arial"/>
                        </a:rPr>
                        <a:t>-&gt; [Last Flight/ Treatment] </a:t>
                      </a:r>
                    </a:p>
                    <a:p>
                      <a:pPr marL="0" marR="0" lvl="0" indent="0" algn="ctr" rtl="0">
                        <a:lnSpc>
                          <a:spcPct val="100000"/>
                        </a:lnSpc>
                        <a:spcBef>
                          <a:spcPts val="0"/>
                        </a:spcBef>
                        <a:spcAft>
                          <a:spcPts val="0"/>
                        </a:spcAft>
                        <a:buClr>
                          <a:srgbClr val="000000"/>
                        </a:buClr>
                        <a:buSzPts val="1200"/>
                        <a:buFont typeface="Arial"/>
                        <a:buNone/>
                      </a:pPr>
                      <a:endParaRPr sz="1600" u="none" strike="noStrike" cap="none" dirty="0">
                        <a:solidFill>
                          <a:schemeClr val="tx1"/>
                        </a:solidFill>
                        <a:latin typeface="+mn-lt"/>
                        <a:ea typeface="Source Sans Pro" panose="020B0503030403020204" pitchFamily="34" charset="0"/>
                        <a:cs typeface="Arial"/>
                        <a:sym typeface="Arial"/>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600" b="0" i="0" u="none" strike="noStrike" cap="none" dirty="0">
                          <a:solidFill>
                            <a:schemeClr val="tx1"/>
                          </a:solidFill>
                          <a:latin typeface="Arial"/>
                          <a:ea typeface="Source Sans Pro" panose="020B0503030403020204" pitchFamily="34" charset="0"/>
                          <a:cs typeface="Arial"/>
                          <a:sym typeface="Arial"/>
                        </a:rPr>
                        <a:t>Last airport as </a:t>
                      </a:r>
                    </a:p>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a:solidFill>
                            <a:schemeClr val="tx1"/>
                          </a:solidFill>
                          <a:latin typeface="Arial"/>
                          <a:ea typeface="Source Sans Pro" panose="020B0503030403020204" pitchFamily="34" charset="0"/>
                          <a:cs typeface="Arial"/>
                          <a:sym typeface="Arial"/>
                        </a:rPr>
                        <a:t>Arrival Airport</a:t>
                      </a:r>
                    </a:p>
                    <a:p>
                      <a:pPr marL="0" marR="0" lvl="0" indent="0" algn="ctr" rtl="0">
                        <a:lnSpc>
                          <a:spcPct val="100000"/>
                        </a:lnSpc>
                        <a:spcBef>
                          <a:spcPts val="0"/>
                        </a:spcBef>
                        <a:spcAft>
                          <a:spcPts val="0"/>
                        </a:spcAft>
                        <a:buClr>
                          <a:srgbClr val="000000"/>
                        </a:buClr>
                        <a:buSzPts val="1200"/>
                        <a:buFont typeface="Arial"/>
                        <a:buNone/>
                      </a:pPr>
                      <a:endParaRPr sz="1600" u="none" strike="noStrike" cap="none" dirty="0">
                        <a:solidFill>
                          <a:schemeClr val="tx1"/>
                        </a:solidFill>
                        <a:latin typeface="+mn-lt"/>
                        <a:ea typeface="Source Sans Pro" panose="020B0503030403020204" pitchFamily="34" charset="0"/>
                        <a:cs typeface="Arial"/>
                        <a:sym typeface="Arial"/>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8" name="Google Shape;218;g353d129ca6d_5_190">
            <a:extLst>
              <a:ext uri="{FF2B5EF4-FFF2-40B4-BE49-F238E27FC236}">
                <a16:creationId xmlns:a16="http://schemas.microsoft.com/office/drawing/2014/main" id="{B14EDDA4-985B-911E-25F9-33DEDAF039E0}"/>
              </a:ext>
            </a:extLst>
          </p:cNvPr>
          <p:cNvSpPr txBox="1"/>
          <p:nvPr/>
        </p:nvSpPr>
        <p:spPr>
          <a:xfrm>
            <a:off x="121186" y="906986"/>
            <a:ext cx="3819077"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Source Sans Pro" panose="020B0503030403020204" pitchFamily="34" charset="0"/>
                <a:ea typeface="Source Sans Pro" panose="020B0503030403020204" pitchFamily="34" charset="0"/>
                <a:sym typeface="Arial"/>
              </a:rPr>
              <a:t>For each flight trip,</a:t>
            </a:r>
          </a:p>
          <a:p>
            <a:pPr marL="285750" marR="0" lvl="0" indent="-285750" algn="l" rtl="0">
              <a:lnSpc>
                <a:spcPct val="100000"/>
              </a:lnSpc>
              <a:spcBef>
                <a:spcPts val="0"/>
              </a:spcBef>
              <a:spcAft>
                <a:spcPts val="0"/>
              </a:spcAft>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Categorized trips into: Treatment to Home, and Home to Treatment</a:t>
            </a:r>
          </a:p>
          <a:p>
            <a:pPr marL="285750" marR="0" lvl="0" indent="-285750" algn="l" rtl="0">
              <a:lnSpc>
                <a:spcPct val="100000"/>
              </a:lnSpc>
              <a:spcBef>
                <a:spcPts val="0"/>
              </a:spcBef>
              <a:spcAft>
                <a:spcPts val="0"/>
              </a:spcAft>
              <a:buFont typeface="Arial" panose="020B0604020202020204" pitchFamily="34" charset="0"/>
              <a:buChar char="•"/>
            </a:pPr>
            <a:r>
              <a:rPr lang="en-US" sz="1400" i="0" u="none" strike="noStrike" cap="none" dirty="0">
                <a:solidFill>
                  <a:srgbClr val="000000"/>
                </a:solidFill>
                <a:latin typeface="Source Sans Pro" panose="020B0503030403020204" pitchFamily="34" charset="0"/>
                <a:ea typeface="Source Sans Pro" panose="020B0503030403020204" pitchFamily="34" charset="0"/>
                <a:sym typeface="Arial"/>
              </a:rPr>
              <a:t>Within each categorization, there are multiple legs</a:t>
            </a:r>
            <a:r>
              <a:rPr lang="en-US" dirty="0">
                <a:latin typeface="Source Sans Pro" panose="020B0503030403020204" pitchFamily="34" charset="0"/>
                <a:ea typeface="Source Sans Pro" panose="020B0503030403020204" pitchFamily="34" charset="0"/>
              </a:rPr>
              <a:t>, spread out on different rows in database table</a:t>
            </a:r>
            <a:endParaRPr sz="1400" i="0" u="none" strike="noStrike" cap="none" dirty="0">
              <a:solidFill>
                <a:srgbClr val="000000"/>
              </a:solidFill>
              <a:latin typeface="Source Sans Pro" panose="020B0503030403020204" pitchFamily="34" charset="0"/>
              <a:ea typeface="Source Sans Pro" panose="020B0503030403020204" pitchFamily="34" charset="0"/>
              <a:sym typeface="Arial"/>
            </a:endParaRPr>
          </a:p>
        </p:txBody>
      </p:sp>
      <p:sp>
        <p:nvSpPr>
          <p:cNvPr id="3" name="灯片编号占位符 2">
            <a:extLst>
              <a:ext uri="{FF2B5EF4-FFF2-40B4-BE49-F238E27FC236}">
                <a16:creationId xmlns:a16="http://schemas.microsoft.com/office/drawing/2014/main" id="{FF1FEFE9-8192-FB2F-BDE2-51D844AF90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4" name="Picture 13" descr="A white building with a red cross on top&#10;&#10;AI-generated content may be incorrect.">
            <a:extLst>
              <a:ext uri="{FF2B5EF4-FFF2-40B4-BE49-F238E27FC236}">
                <a16:creationId xmlns:a16="http://schemas.microsoft.com/office/drawing/2014/main" id="{78206D90-1962-4E69-51A3-ACB39E643544}"/>
              </a:ext>
            </a:extLst>
          </p:cNvPr>
          <p:cNvPicPr>
            <a:picLocks noChangeAspect="1"/>
          </p:cNvPicPr>
          <p:nvPr/>
        </p:nvPicPr>
        <p:blipFill>
          <a:blip r:embed="rId3"/>
          <a:stretch>
            <a:fillRect/>
          </a:stretch>
        </p:blipFill>
        <p:spPr>
          <a:xfrm>
            <a:off x="281621" y="3086128"/>
            <a:ext cx="694468" cy="523522"/>
          </a:xfrm>
          <a:prstGeom prst="rect">
            <a:avLst/>
          </a:prstGeom>
        </p:spPr>
      </p:pic>
      <p:pic>
        <p:nvPicPr>
          <p:cNvPr id="15" name="Picture 14" descr="A white building with a red cross on top&#10;&#10;AI-generated content may be incorrect.">
            <a:extLst>
              <a:ext uri="{FF2B5EF4-FFF2-40B4-BE49-F238E27FC236}">
                <a16:creationId xmlns:a16="http://schemas.microsoft.com/office/drawing/2014/main" id="{CFAFF852-842F-AE91-040C-09019D092B6A}"/>
              </a:ext>
            </a:extLst>
          </p:cNvPr>
          <p:cNvPicPr>
            <a:picLocks noChangeAspect="1"/>
          </p:cNvPicPr>
          <p:nvPr/>
        </p:nvPicPr>
        <p:blipFill>
          <a:blip r:embed="rId3"/>
          <a:stretch>
            <a:fillRect/>
          </a:stretch>
        </p:blipFill>
        <p:spPr>
          <a:xfrm>
            <a:off x="2761872" y="4169667"/>
            <a:ext cx="694468" cy="523522"/>
          </a:xfrm>
          <a:prstGeom prst="rect">
            <a:avLst/>
          </a:prstGeom>
        </p:spPr>
      </p:pic>
      <p:pic>
        <p:nvPicPr>
          <p:cNvPr id="17" name="Picture 16" descr="A house with a tree&#10;&#10;AI-generated content may be incorrect.">
            <a:extLst>
              <a:ext uri="{FF2B5EF4-FFF2-40B4-BE49-F238E27FC236}">
                <a16:creationId xmlns:a16="http://schemas.microsoft.com/office/drawing/2014/main" id="{DE7179CF-8D7B-6CC6-CC72-BE89E4957423}"/>
              </a:ext>
            </a:extLst>
          </p:cNvPr>
          <p:cNvPicPr>
            <a:picLocks noChangeAspect="1"/>
          </p:cNvPicPr>
          <p:nvPr/>
        </p:nvPicPr>
        <p:blipFill>
          <a:blip r:embed="rId4"/>
          <a:stretch>
            <a:fillRect/>
          </a:stretch>
        </p:blipFill>
        <p:spPr>
          <a:xfrm>
            <a:off x="2765089" y="3086129"/>
            <a:ext cx="691251" cy="572929"/>
          </a:xfrm>
          <a:prstGeom prst="rect">
            <a:avLst/>
          </a:prstGeom>
        </p:spPr>
      </p:pic>
      <p:pic>
        <p:nvPicPr>
          <p:cNvPr id="18" name="Picture 17" descr="A house with a tree&#10;&#10;AI-generated content may be incorrect.">
            <a:extLst>
              <a:ext uri="{FF2B5EF4-FFF2-40B4-BE49-F238E27FC236}">
                <a16:creationId xmlns:a16="http://schemas.microsoft.com/office/drawing/2014/main" id="{F62E8C13-E4E6-D251-62BD-CCED01985247}"/>
              </a:ext>
            </a:extLst>
          </p:cNvPr>
          <p:cNvPicPr>
            <a:picLocks noChangeAspect="1"/>
          </p:cNvPicPr>
          <p:nvPr/>
        </p:nvPicPr>
        <p:blipFill>
          <a:blip r:embed="rId4"/>
          <a:stretch>
            <a:fillRect/>
          </a:stretch>
        </p:blipFill>
        <p:spPr>
          <a:xfrm>
            <a:off x="284838" y="4121898"/>
            <a:ext cx="691251" cy="572929"/>
          </a:xfrm>
          <a:prstGeom prst="rect">
            <a:avLst/>
          </a:prstGeom>
        </p:spPr>
      </p:pic>
      <p:sp>
        <p:nvSpPr>
          <p:cNvPr id="21" name="Google Shape;218;g353d129ca6d_5_190">
            <a:extLst>
              <a:ext uri="{FF2B5EF4-FFF2-40B4-BE49-F238E27FC236}">
                <a16:creationId xmlns:a16="http://schemas.microsoft.com/office/drawing/2014/main" id="{2FBA2513-99C6-8B41-3164-7B7E951B19B5}"/>
              </a:ext>
            </a:extLst>
          </p:cNvPr>
          <p:cNvSpPr txBox="1"/>
          <p:nvPr/>
        </p:nvSpPr>
        <p:spPr>
          <a:xfrm>
            <a:off x="121186" y="563218"/>
            <a:ext cx="206590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dirty="0">
                <a:latin typeface="Source Sans Pro" panose="020B0503030403020204" pitchFamily="34" charset="0"/>
                <a:ea typeface="Source Sans Pro" panose="020B0503030403020204" pitchFamily="34" charset="0"/>
              </a:rPr>
              <a:t>Multiple</a:t>
            </a:r>
            <a:r>
              <a:rPr lang="en-US" sz="1800" b="1" i="0" u="none" strike="noStrike" cap="none" dirty="0">
                <a:solidFill>
                  <a:srgbClr val="000000"/>
                </a:solidFill>
                <a:latin typeface="Source Sans Pro" panose="020B0503030403020204" pitchFamily="34" charset="0"/>
                <a:ea typeface="Source Sans Pro" panose="020B0503030403020204" pitchFamily="34" charset="0"/>
                <a:sym typeface="Arial"/>
              </a:rPr>
              <a:t> leg flights</a:t>
            </a:r>
          </a:p>
        </p:txBody>
      </p:sp>
      <p:pic>
        <p:nvPicPr>
          <p:cNvPr id="4" name="Picture 3" descr="A screenshot of a computer&#10;&#10;AI-generated content may be incorrect.">
            <a:extLst>
              <a:ext uri="{FF2B5EF4-FFF2-40B4-BE49-F238E27FC236}">
                <a16:creationId xmlns:a16="http://schemas.microsoft.com/office/drawing/2014/main" id="{C016EB42-E814-1B47-DA65-8A638314C527}"/>
              </a:ext>
            </a:extLst>
          </p:cNvPr>
          <p:cNvPicPr>
            <a:picLocks noChangeAspect="1"/>
          </p:cNvPicPr>
          <p:nvPr/>
        </p:nvPicPr>
        <p:blipFill>
          <a:blip r:embed="rId5"/>
          <a:stretch>
            <a:fillRect/>
          </a:stretch>
        </p:blipFill>
        <p:spPr>
          <a:xfrm>
            <a:off x="4073574" y="682596"/>
            <a:ext cx="4984411" cy="1729669"/>
          </a:xfrm>
          <a:prstGeom prst="rect">
            <a:avLst/>
          </a:prstGeom>
        </p:spPr>
      </p:pic>
      <p:pic>
        <p:nvPicPr>
          <p:cNvPr id="6" name="Picture 5" descr="A blue and white airplane&#10;&#10;AI-generated content may be incorrect.">
            <a:extLst>
              <a:ext uri="{FF2B5EF4-FFF2-40B4-BE49-F238E27FC236}">
                <a16:creationId xmlns:a16="http://schemas.microsoft.com/office/drawing/2014/main" id="{9CF7B49B-5D19-34A4-FF51-BD27C9843487}"/>
              </a:ext>
            </a:extLst>
          </p:cNvPr>
          <p:cNvPicPr>
            <a:picLocks noChangeAspect="1"/>
          </p:cNvPicPr>
          <p:nvPr/>
        </p:nvPicPr>
        <p:blipFill>
          <a:blip r:embed="rId6"/>
          <a:stretch>
            <a:fillRect/>
          </a:stretch>
        </p:blipFill>
        <p:spPr>
          <a:xfrm>
            <a:off x="3869884" y="2970876"/>
            <a:ext cx="251460" cy="230505"/>
          </a:xfrm>
          <a:prstGeom prst="rect">
            <a:avLst/>
          </a:prstGeom>
        </p:spPr>
      </p:pic>
      <p:pic>
        <p:nvPicPr>
          <p:cNvPr id="9" name="Picture 8" descr="A blue and white airplane&#10;&#10;AI-generated content may be incorrect.">
            <a:extLst>
              <a:ext uri="{FF2B5EF4-FFF2-40B4-BE49-F238E27FC236}">
                <a16:creationId xmlns:a16="http://schemas.microsoft.com/office/drawing/2014/main" id="{1A012FA3-CC72-B0AB-6139-883CC743A397}"/>
              </a:ext>
            </a:extLst>
          </p:cNvPr>
          <p:cNvPicPr>
            <a:picLocks noChangeAspect="1"/>
          </p:cNvPicPr>
          <p:nvPr/>
        </p:nvPicPr>
        <p:blipFill>
          <a:blip r:embed="rId6"/>
          <a:stretch>
            <a:fillRect/>
          </a:stretch>
        </p:blipFill>
        <p:spPr>
          <a:xfrm>
            <a:off x="3998348" y="3909880"/>
            <a:ext cx="251460" cy="230505"/>
          </a:xfrm>
          <a:prstGeom prst="rect">
            <a:avLst/>
          </a:prstGeom>
        </p:spPr>
      </p:pic>
      <p:pic>
        <p:nvPicPr>
          <p:cNvPr id="11" name="Picture 10" descr="A blue airplane flying over a keyboard&#10;&#10;AI-generated content may be incorrect.">
            <a:extLst>
              <a:ext uri="{FF2B5EF4-FFF2-40B4-BE49-F238E27FC236}">
                <a16:creationId xmlns:a16="http://schemas.microsoft.com/office/drawing/2014/main" id="{16AA10E0-37A0-3064-5D2D-56A9BFFF99D7}"/>
              </a:ext>
            </a:extLst>
          </p:cNvPr>
          <p:cNvPicPr>
            <a:picLocks noChangeAspect="1"/>
          </p:cNvPicPr>
          <p:nvPr/>
        </p:nvPicPr>
        <p:blipFill>
          <a:blip r:embed="rId7"/>
          <a:stretch>
            <a:fillRect/>
          </a:stretch>
        </p:blipFill>
        <p:spPr>
          <a:xfrm>
            <a:off x="6406515" y="3521541"/>
            <a:ext cx="251460" cy="275034"/>
          </a:xfrm>
          <a:prstGeom prst="rect">
            <a:avLst/>
          </a:prstGeom>
        </p:spPr>
      </p:pic>
      <p:pic>
        <p:nvPicPr>
          <p:cNvPr id="12" name="Picture 11" descr="A blue airplane flying over a keyboard&#10;&#10;AI-generated content may be incorrect.">
            <a:extLst>
              <a:ext uri="{FF2B5EF4-FFF2-40B4-BE49-F238E27FC236}">
                <a16:creationId xmlns:a16="http://schemas.microsoft.com/office/drawing/2014/main" id="{DDA9B094-66C3-8E44-774D-890AC62D7775}"/>
              </a:ext>
            </a:extLst>
          </p:cNvPr>
          <p:cNvPicPr>
            <a:picLocks noChangeAspect="1"/>
          </p:cNvPicPr>
          <p:nvPr/>
        </p:nvPicPr>
        <p:blipFill>
          <a:blip r:embed="rId7"/>
          <a:stretch>
            <a:fillRect/>
          </a:stretch>
        </p:blipFill>
        <p:spPr>
          <a:xfrm>
            <a:off x="6593559" y="4431428"/>
            <a:ext cx="251460" cy="275034"/>
          </a:xfrm>
          <a:prstGeom prst="rect">
            <a:avLst/>
          </a:prstGeom>
        </p:spPr>
      </p:pic>
    </p:spTree>
    <p:extLst>
      <p:ext uri="{BB962C8B-B14F-4D97-AF65-F5344CB8AC3E}">
        <p14:creationId xmlns:p14="http://schemas.microsoft.com/office/powerpoint/2010/main" val="35049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EA5B3FF6-7359-7563-98D9-78C6EF14A35B}"/>
            </a:ext>
          </a:extLst>
        </p:cNvPr>
        <p:cNvGrpSpPr/>
        <p:nvPr/>
      </p:nvGrpSpPr>
      <p:grpSpPr>
        <a:xfrm>
          <a:off x="0" y="0"/>
          <a:ext cx="0" cy="0"/>
          <a:chOff x="0" y="0"/>
          <a:chExt cx="0" cy="0"/>
        </a:xfrm>
      </p:grpSpPr>
      <p:sp>
        <p:nvSpPr>
          <p:cNvPr id="211" name="Google Shape;211;g353d129ca6d_5_190">
            <a:extLst>
              <a:ext uri="{FF2B5EF4-FFF2-40B4-BE49-F238E27FC236}">
                <a16:creationId xmlns:a16="http://schemas.microsoft.com/office/drawing/2014/main" id="{A49F860E-1546-7518-2D67-7BED5B5F16A2}"/>
              </a:ext>
            </a:extLst>
          </p:cNvPr>
          <p:cNvSpPr txBox="1">
            <a:spLocks noGrp="1"/>
          </p:cNvSpPr>
          <p:nvPr>
            <p:ph type="title"/>
          </p:nvPr>
        </p:nvSpPr>
        <p:spPr>
          <a:xfrm>
            <a:off x="433249" y="77675"/>
            <a:ext cx="8655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Manrope"/>
              <a:buNone/>
            </a:pPr>
            <a:r>
              <a:rPr lang="en-US" sz="2000" b="1" dirty="0">
                <a:latin typeface="Manrope"/>
                <a:ea typeface="Manrope"/>
                <a:cs typeface="Manrope"/>
                <a:sym typeface="Manrope"/>
              </a:rPr>
              <a:t>Distance—from address to airport—to identify the best match</a:t>
            </a:r>
            <a:endParaRPr sz="4000" b="1" i="0" u="none" strike="noStrike" cap="none" dirty="0">
              <a:solidFill>
                <a:schemeClr val="lt1"/>
              </a:solidFill>
              <a:highlight>
                <a:schemeClr val="dk2"/>
              </a:highlight>
              <a:latin typeface="Manrope"/>
              <a:ea typeface="Manrope"/>
              <a:cs typeface="Manrope"/>
              <a:sym typeface="Manrope"/>
            </a:endParaRPr>
          </a:p>
        </p:txBody>
      </p:sp>
      <p:pic>
        <p:nvPicPr>
          <p:cNvPr id="212" name="Google Shape;212;g353d129ca6d_5_190">
            <a:extLst>
              <a:ext uri="{FF2B5EF4-FFF2-40B4-BE49-F238E27FC236}">
                <a16:creationId xmlns:a16="http://schemas.microsoft.com/office/drawing/2014/main" id="{4959D453-BF3B-6C32-21E2-E5CF57291AAF}"/>
              </a:ext>
            </a:extLst>
          </p:cNvPr>
          <p:cNvPicPr preferRelativeResize="0"/>
          <p:nvPr/>
        </p:nvPicPr>
        <p:blipFill rotWithShape="1">
          <a:blip r:embed="rId3">
            <a:alphaModFix/>
          </a:blip>
          <a:srcRect t="54519"/>
          <a:stretch/>
        </p:blipFill>
        <p:spPr>
          <a:xfrm>
            <a:off x="5442250" y="1439466"/>
            <a:ext cx="2343785" cy="572700"/>
          </a:xfrm>
          <a:prstGeom prst="rect">
            <a:avLst/>
          </a:prstGeom>
          <a:noFill/>
          <a:ln>
            <a:noFill/>
          </a:ln>
        </p:spPr>
      </p:pic>
      <p:sp>
        <p:nvSpPr>
          <p:cNvPr id="213" name="Google Shape;213;g353d129ca6d_5_190">
            <a:extLst>
              <a:ext uri="{FF2B5EF4-FFF2-40B4-BE49-F238E27FC236}">
                <a16:creationId xmlns:a16="http://schemas.microsoft.com/office/drawing/2014/main" id="{8BC50DFF-04DE-FAE2-78D4-F9247F604436}"/>
              </a:ext>
            </a:extLst>
          </p:cNvPr>
          <p:cNvSpPr/>
          <p:nvPr/>
        </p:nvSpPr>
        <p:spPr>
          <a:xfrm rot="-5400000">
            <a:off x="4387346" y="1223336"/>
            <a:ext cx="502200" cy="1050900"/>
          </a:xfrm>
          <a:prstGeom prst="downArrow">
            <a:avLst>
              <a:gd name="adj1" fmla="val 50000"/>
              <a:gd name="adj2" fmla="val 50000"/>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g353d129ca6d_5_190">
            <a:extLst>
              <a:ext uri="{FF2B5EF4-FFF2-40B4-BE49-F238E27FC236}">
                <a16:creationId xmlns:a16="http://schemas.microsoft.com/office/drawing/2014/main" id="{2C65DFA2-AB38-DA0C-44FF-B12CCE7E7CC9}"/>
              </a:ext>
            </a:extLst>
          </p:cNvPr>
          <p:cNvSpPr/>
          <p:nvPr/>
        </p:nvSpPr>
        <p:spPr>
          <a:xfrm>
            <a:off x="8006100" y="1493100"/>
            <a:ext cx="943500" cy="2302200"/>
          </a:xfrm>
          <a:prstGeom prst="curvedLeftArrow">
            <a:avLst>
              <a:gd name="adj1" fmla="val 25000"/>
              <a:gd name="adj2" fmla="val 50000"/>
              <a:gd name="adj3" fmla="val 25000"/>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15" name="Google Shape;215;g353d129ca6d_5_190">
            <a:extLst>
              <a:ext uri="{FF2B5EF4-FFF2-40B4-BE49-F238E27FC236}">
                <a16:creationId xmlns:a16="http://schemas.microsoft.com/office/drawing/2014/main" id="{DCDF3819-E861-A97A-C3FA-6353319F92BB}"/>
              </a:ext>
            </a:extLst>
          </p:cNvPr>
          <p:cNvPicPr preferRelativeResize="0"/>
          <p:nvPr/>
        </p:nvPicPr>
        <p:blipFill rotWithShape="1">
          <a:blip r:embed="rId4">
            <a:alphaModFix/>
          </a:blip>
          <a:srcRect l="5315" t="11257" r="3200" b="6512"/>
          <a:stretch/>
        </p:blipFill>
        <p:spPr>
          <a:xfrm rot="-303210">
            <a:off x="-285421" y="2973351"/>
            <a:ext cx="2578678" cy="1211081"/>
          </a:xfrm>
          <a:prstGeom prst="rect">
            <a:avLst/>
          </a:prstGeom>
          <a:noFill/>
          <a:ln>
            <a:noFill/>
          </a:ln>
        </p:spPr>
      </p:pic>
      <p:graphicFrame>
        <p:nvGraphicFramePr>
          <p:cNvPr id="217" name="Google Shape;217;g353d129ca6d_5_190">
            <a:extLst>
              <a:ext uri="{FF2B5EF4-FFF2-40B4-BE49-F238E27FC236}">
                <a16:creationId xmlns:a16="http://schemas.microsoft.com/office/drawing/2014/main" id="{B3158B20-D839-5B5F-EEDD-5E36D2F2FF88}"/>
              </a:ext>
            </a:extLst>
          </p:cNvPr>
          <p:cNvGraphicFramePr/>
          <p:nvPr>
            <p:extLst>
              <p:ext uri="{D42A27DB-BD31-4B8C-83A1-F6EECF244321}">
                <p14:modId xmlns:p14="http://schemas.microsoft.com/office/powerpoint/2010/main" val="3879236483"/>
              </p:ext>
            </p:extLst>
          </p:nvPr>
        </p:nvGraphicFramePr>
        <p:xfrm>
          <a:off x="2341570" y="2141834"/>
          <a:ext cx="5622900" cy="2511165"/>
        </p:xfrm>
        <a:graphic>
          <a:graphicData uri="http://schemas.openxmlformats.org/drawingml/2006/table">
            <a:tbl>
              <a:tblPr>
                <a:noFill/>
                <a:tableStyleId>{E2EAECFF-A96D-458E-B99D-8BAEB2AD3BA4}</a:tableStyleId>
              </a:tblPr>
              <a:tblGrid>
                <a:gridCol w="479750">
                  <a:extLst>
                    <a:ext uri="{9D8B030D-6E8A-4147-A177-3AD203B41FA5}">
                      <a16:colId xmlns:a16="http://schemas.microsoft.com/office/drawing/2014/main" val="20000"/>
                    </a:ext>
                  </a:extLst>
                </a:gridCol>
                <a:gridCol w="1364050">
                  <a:extLst>
                    <a:ext uri="{9D8B030D-6E8A-4147-A177-3AD203B41FA5}">
                      <a16:colId xmlns:a16="http://schemas.microsoft.com/office/drawing/2014/main" val="20001"/>
                    </a:ext>
                  </a:extLst>
                </a:gridCol>
                <a:gridCol w="1259700">
                  <a:extLst>
                    <a:ext uri="{9D8B030D-6E8A-4147-A177-3AD203B41FA5}">
                      <a16:colId xmlns:a16="http://schemas.microsoft.com/office/drawing/2014/main" val="20002"/>
                    </a:ext>
                  </a:extLst>
                </a:gridCol>
                <a:gridCol w="1259700">
                  <a:extLst>
                    <a:ext uri="{9D8B030D-6E8A-4147-A177-3AD203B41FA5}">
                      <a16:colId xmlns:a16="http://schemas.microsoft.com/office/drawing/2014/main" val="20003"/>
                    </a:ext>
                  </a:extLst>
                </a:gridCol>
                <a:gridCol w="1259700">
                  <a:extLst>
                    <a:ext uri="{9D8B030D-6E8A-4147-A177-3AD203B41FA5}">
                      <a16:colId xmlns:a16="http://schemas.microsoft.com/office/drawing/2014/main" val="20004"/>
                    </a:ext>
                  </a:extLst>
                </a:gridCol>
              </a:tblGrid>
              <a:tr h="482850">
                <a:tc>
                  <a:txBody>
                    <a:bodyPr/>
                    <a:lstStyle/>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chemeClr val="dk1"/>
                        </a:solidFill>
                        <a:latin typeface="Manrope"/>
                        <a:ea typeface="Manrope"/>
                        <a:cs typeface="Manrope"/>
                        <a:sym typeface="Manrop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chemeClr val="dk1"/>
                          </a:solidFill>
                          <a:latin typeface="Manrope"/>
                          <a:ea typeface="Manrope"/>
                          <a:cs typeface="Manrope"/>
                          <a:sym typeface="Manrope"/>
                        </a:rPr>
                        <a:t>Address</a:t>
                      </a:r>
                      <a:endParaRPr sz="1600" u="none" strike="noStrike" cap="none" dirty="0">
                        <a:solidFill>
                          <a:schemeClr val="dk1"/>
                        </a:solidFill>
                        <a:latin typeface="Manrope"/>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chemeClr val="lt1"/>
                          </a:solidFill>
                          <a:latin typeface="Manrope"/>
                          <a:ea typeface="Manrope"/>
                          <a:cs typeface="Manrope"/>
                          <a:sym typeface="Manrope"/>
                        </a:rPr>
                        <a:t>Latitude</a:t>
                      </a:r>
                      <a:endParaRPr sz="1600" u="none" strike="noStrike" cap="none" dirty="0">
                        <a:solidFill>
                          <a:schemeClr val="lt1"/>
                        </a:solidFill>
                        <a:latin typeface="Manrope"/>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chemeClr val="lt1"/>
                          </a:solidFill>
                          <a:latin typeface="Manrope"/>
                          <a:ea typeface="Manrope"/>
                          <a:cs typeface="Manrope"/>
                          <a:sym typeface="Manrope"/>
                        </a:rPr>
                        <a:t>Longitude</a:t>
                      </a:r>
                      <a:endParaRPr sz="1600" u="none" strike="noStrike" cap="none" dirty="0">
                        <a:solidFill>
                          <a:schemeClr val="lt1"/>
                        </a:solidFill>
                        <a:latin typeface="Manrope"/>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dirty="0">
                          <a:solidFill>
                            <a:schemeClr val="lt1"/>
                          </a:solidFill>
                          <a:latin typeface="Manrope"/>
                          <a:ea typeface="Manrope"/>
                          <a:cs typeface="Manrope"/>
                          <a:sym typeface="Manrope"/>
                        </a:rPr>
                        <a:t>Airport</a:t>
                      </a:r>
                      <a:endParaRPr sz="1600" u="none" strike="noStrike" cap="none" dirty="0">
                        <a:solidFill>
                          <a:schemeClr val="lt1"/>
                        </a:solidFill>
                        <a:latin typeface="Manrope"/>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68167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1"/>
                        </a:solidFill>
                        <a:latin typeface="Arial"/>
                        <a:ea typeface="Arial"/>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1270 Belmont </a:t>
                      </a:r>
                      <a:r>
                        <a:rPr lang="en-US" sz="1100" u="none" strike="noStrike" cap="none" dirty="0" err="1">
                          <a:solidFill>
                            <a:schemeClr val="dk1"/>
                          </a:solidFill>
                          <a:latin typeface="Source Sans Pro" panose="020B0503030403020204" pitchFamily="34" charset="0"/>
                          <a:ea typeface="Source Sans Pro" panose="020B0503030403020204" pitchFamily="34" charset="0"/>
                          <a:cs typeface="Arial"/>
                          <a:sym typeface="Arial"/>
                        </a:rPr>
                        <a:t>Ave.,Schenectady</a:t>
                      </a:r>
                      <a:r>
                        <a:rPr lang="en-US" sz="11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 NY 12304</a:t>
                      </a:r>
                      <a:endParaRPr sz="11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42.82° N</a:t>
                      </a:r>
                      <a:endParaRPr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-73.91° W</a:t>
                      </a:r>
                      <a:endParaRPr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3">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JFK</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(40.38° N, 73.46°W)</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lang="en-US"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5975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1"/>
                        </a:solidFill>
                        <a:latin typeface="Arial"/>
                        <a:ea typeface="Arial"/>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315 S. Manning Blvd., Albany, NY 12208</a:t>
                      </a:r>
                      <a:endParaRPr sz="11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Source Sans Pro" panose="020B0503030403020204" pitchFamily="34" charset="0"/>
                          <a:ea typeface="Source Sans Pro" panose="020B0503030403020204" pitchFamily="34" charset="0"/>
                          <a:cs typeface="Arial"/>
                          <a:sym typeface="Arial"/>
                        </a:rPr>
                        <a:t>42.66° N</a:t>
                      </a:r>
                      <a:endParaRPr sz="1200" u="none" strike="noStrike" cap="none">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Source Sans Pro" panose="020B0503030403020204" pitchFamily="34" charset="0"/>
                          <a:ea typeface="Source Sans Pro" panose="020B0503030403020204" pitchFamily="34" charset="0"/>
                          <a:cs typeface="Arial"/>
                          <a:sym typeface="Arial"/>
                        </a:rPr>
                        <a:t>-73.80° W</a:t>
                      </a:r>
                      <a:endParaRPr sz="1200" u="none" strike="noStrike" cap="none" dirty="0">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xBody>
                    <a:bodyPr/>
                    <a:lstStyle/>
                    <a:p>
                      <a:endParaRPr lang="zh-CN"/>
                    </a:p>
                  </a:txBody>
                  <a:tcPr/>
                </a:tc>
                <a:extLst>
                  <a:ext uri="{0D108BD9-81ED-4DB2-BD59-A6C34878D82A}">
                    <a16:rowId xmlns:a16="http://schemas.microsoft.com/office/drawing/2014/main" val="10002"/>
                  </a:ext>
                </a:extLst>
              </a:tr>
              <a:tr h="65197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1"/>
                        </a:solidFill>
                        <a:latin typeface="Arial"/>
                        <a:ea typeface="Arial"/>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1"/>
                          </a:solidFill>
                          <a:latin typeface="Source Sans Pro" panose="020B0503030403020204" pitchFamily="34" charset="0"/>
                          <a:ea typeface="Source Sans Pro" panose="020B0503030403020204" pitchFamily="34" charset="0"/>
                          <a:cs typeface="Arial"/>
                          <a:sym typeface="Arial"/>
                        </a:rPr>
                        <a:t>2215 Burdett Ave., Troy, NY 12201</a:t>
                      </a:r>
                      <a:endParaRPr sz="1100" u="none" strike="noStrike" cap="none">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Source Sans Pro" panose="020B0503030403020204" pitchFamily="34" charset="0"/>
                          <a:ea typeface="Source Sans Pro" panose="020B0503030403020204" pitchFamily="34" charset="0"/>
                          <a:cs typeface="Arial"/>
                          <a:sym typeface="Arial"/>
                        </a:rPr>
                        <a:t>42.73° N</a:t>
                      </a:r>
                      <a:endParaRPr sz="1200" u="none" strike="noStrike" cap="none">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-73.67</a:t>
                      </a:r>
                      <a:r>
                        <a:rPr lang="en-US" sz="1200" u="none" strike="noStrike" cap="none" dirty="0">
                          <a:latin typeface="Source Sans Pro" panose="020B0503030403020204" pitchFamily="34" charset="0"/>
                          <a:ea typeface="Source Sans Pro" panose="020B0503030403020204" pitchFamily="34" charset="0"/>
                          <a:cs typeface="Arial"/>
                          <a:sym typeface="Arial"/>
                        </a:rPr>
                        <a:t>° W</a:t>
                      </a:r>
                      <a:endParaRPr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xBody>
                    <a:bodyPr/>
                    <a:lstStyle/>
                    <a:p>
                      <a:endParaRPr lang="zh-CN"/>
                    </a:p>
                  </a:txBody>
                  <a:tcPr/>
                </a:tc>
                <a:extLst>
                  <a:ext uri="{0D108BD9-81ED-4DB2-BD59-A6C34878D82A}">
                    <a16:rowId xmlns:a16="http://schemas.microsoft.com/office/drawing/2014/main" val="10003"/>
                  </a:ext>
                </a:extLst>
              </a:tr>
            </a:tbl>
          </a:graphicData>
        </a:graphic>
      </p:graphicFrame>
      <p:sp>
        <p:nvSpPr>
          <p:cNvPr id="218" name="Google Shape;218;g353d129ca6d_5_190">
            <a:extLst>
              <a:ext uri="{FF2B5EF4-FFF2-40B4-BE49-F238E27FC236}">
                <a16:creationId xmlns:a16="http://schemas.microsoft.com/office/drawing/2014/main" id="{3488E13B-4A1D-4093-3805-517CD46B875D}"/>
              </a:ext>
            </a:extLst>
          </p:cNvPr>
          <p:cNvSpPr txBox="1"/>
          <p:nvPr/>
        </p:nvSpPr>
        <p:spPr>
          <a:xfrm>
            <a:off x="435890" y="1133304"/>
            <a:ext cx="3728100" cy="1169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Source Sans Pro" panose="020B0503030403020204" pitchFamily="34" charset="0"/>
                <a:ea typeface="Source Sans Pro" panose="020B0503030403020204" pitchFamily="34" charset="0"/>
                <a:sym typeface="Arial"/>
              </a:rPr>
              <a:t>Extracted Addresses</a:t>
            </a:r>
            <a:r>
              <a:rPr lang="en-US" sz="1400" b="0" i="0" u="none" strike="noStrike" cap="none" dirty="0">
                <a:solidFill>
                  <a:srgbClr val="000000"/>
                </a:solidFill>
                <a:latin typeface="Source Sans Pro" panose="020B0503030403020204" pitchFamily="34" charset="0"/>
                <a:ea typeface="Source Sans Pro" panose="020B0503030403020204" pitchFamily="34" charset="0"/>
                <a:sym typeface="Arial"/>
              </a:rPr>
              <a:t>:</a:t>
            </a:r>
            <a:endParaRPr sz="1400" b="0" i="0" u="none" strike="noStrike" cap="none" dirty="0">
              <a:solidFill>
                <a:srgbClr val="000000"/>
              </a:solidFill>
              <a:latin typeface="Source Sans Pro" panose="020B0503030403020204" pitchFamily="34" charset="0"/>
              <a:ea typeface="Source Sans Pro" panose="020B0503030403020204" pitchFamily="34"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302C3E"/>
                </a:solidFill>
                <a:latin typeface="Source Sans Pro" panose="020B0503030403020204" pitchFamily="34" charset="0"/>
                <a:ea typeface="Source Sans Pro" panose="020B0503030403020204" pitchFamily="34" charset="0"/>
                <a:sym typeface="Arial"/>
              </a:rPr>
              <a:t>1270 Belmont Ave., Schenectady, NY 12304</a:t>
            </a:r>
            <a:endParaRPr sz="1400" b="0" i="0" u="none" strike="noStrike" cap="none" dirty="0">
              <a:solidFill>
                <a:srgbClr val="000000"/>
              </a:solidFill>
              <a:latin typeface="Source Sans Pro" panose="020B0503030403020204" pitchFamily="34" charset="0"/>
              <a:ea typeface="Source Sans Pro" panose="020B0503030403020204" pitchFamily="34"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302C3E"/>
                </a:solidFill>
                <a:latin typeface="Source Sans Pro" panose="020B0503030403020204" pitchFamily="34" charset="0"/>
                <a:ea typeface="Source Sans Pro" panose="020B0503030403020204" pitchFamily="34" charset="0"/>
                <a:sym typeface="Arial"/>
              </a:rPr>
              <a:t>315 S. Manning Blvd., Albany, NY 12208</a:t>
            </a:r>
            <a:endParaRPr sz="1400" b="0" i="0" u="none" strike="noStrike" cap="none" dirty="0">
              <a:solidFill>
                <a:srgbClr val="000000"/>
              </a:solidFill>
              <a:latin typeface="Source Sans Pro" panose="020B0503030403020204" pitchFamily="34" charset="0"/>
              <a:ea typeface="Source Sans Pro" panose="020B0503030403020204" pitchFamily="34"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302C3E"/>
                </a:solidFill>
                <a:latin typeface="Source Sans Pro" panose="020B0503030403020204" pitchFamily="34" charset="0"/>
                <a:ea typeface="Source Sans Pro" panose="020B0503030403020204" pitchFamily="34" charset="0"/>
                <a:sym typeface="Arial"/>
              </a:rPr>
              <a:t>2215 Burdett Ave., Troy, NY 12201</a:t>
            </a:r>
            <a:endParaRPr sz="1400" b="0" i="0" u="none" strike="noStrike" cap="none" dirty="0">
              <a:solidFill>
                <a:srgbClr val="000000"/>
              </a:solidFill>
              <a:latin typeface="Source Sans Pro" panose="020B0503030403020204" pitchFamily="34" charset="0"/>
              <a:ea typeface="Source Sans Pro" panose="020B0503030403020204" pitchFamily="34" charset="0"/>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Source Sans Pro" panose="020B0503030403020204" pitchFamily="34" charset="0"/>
              <a:ea typeface="Source Sans Pro" panose="020B0503030403020204" pitchFamily="34" charset="0"/>
              <a:sym typeface="Arial"/>
            </a:endParaRPr>
          </a:p>
        </p:txBody>
      </p:sp>
      <p:grpSp>
        <p:nvGrpSpPr>
          <p:cNvPr id="219" name="Google Shape;219;g353d129ca6d_5_190">
            <a:extLst>
              <a:ext uri="{FF2B5EF4-FFF2-40B4-BE49-F238E27FC236}">
                <a16:creationId xmlns:a16="http://schemas.microsoft.com/office/drawing/2014/main" id="{165633BF-B302-1FB1-0501-83E853EFA882}"/>
              </a:ext>
            </a:extLst>
          </p:cNvPr>
          <p:cNvGrpSpPr/>
          <p:nvPr/>
        </p:nvGrpSpPr>
        <p:grpSpPr>
          <a:xfrm>
            <a:off x="2278048" y="3404977"/>
            <a:ext cx="485700" cy="485700"/>
            <a:chOff x="2201848" y="3709777"/>
            <a:chExt cx="485700" cy="485700"/>
          </a:xfrm>
        </p:grpSpPr>
        <p:sp>
          <p:nvSpPr>
            <p:cNvPr id="220" name="Google Shape;220;g353d129ca6d_5_190">
              <a:extLst>
                <a:ext uri="{FF2B5EF4-FFF2-40B4-BE49-F238E27FC236}">
                  <a16:creationId xmlns:a16="http://schemas.microsoft.com/office/drawing/2014/main" id="{C400DF12-82E9-7D24-3100-A513A53F30D0}"/>
                </a:ext>
              </a:extLst>
            </p:cNvPr>
            <p:cNvSpPr/>
            <p:nvPr/>
          </p:nvSpPr>
          <p:spPr>
            <a:xfrm>
              <a:off x="2201848" y="3709777"/>
              <a:ext cx="485700" cy="485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1" name="Google Shape;221;g353d129ca6d_5_190">
              <a:extLst>
                <a:ext uri="{FF2B5EF4-FFF2-40B4-BE49-F238E27FC236}">
                  <a16:creationId xmlns:a16="http://schemas.microsoft.com/office/drawing/2014/main" id="{4D8C76EB-AA54-3F19-CB76-95FD9CC8EF93}"/>
                </a:ext>
              </a:extLst>
            </p:cNvPr>
            <p:cNvGrpSpPr/>
            <p:nvPr/>
          </p:nvGrpSpPr>
          <p:grpSpPr>
            <a:xfrm>
              <a:off x="2285926" y="3795159"/>
              <a:ext cx="317562" cy="293968"/>
              <a:chOff x="3369335" y="2102280"/>
              <a:chExt cx="429544" cy="397630"/>
            </a:xfrm>
          </p:grpSpPr>
          <p:sp>
            <p:nvSpPr>
              <p:cNvPr id="222" name="Google Shape;222;g353d129ca6d_5_190">
                <a:extLst>
                  <a:ext uri="{FF2B5EF4-FFF2-40B4-BE49-F238E27FC236}">
                    <a16:creationId xmlns:a16="http://schemas.microsoft.com/office/drawing/2014/main" id="{4A65A48D-836B-1FFC-EA66-A3F9A0FF01B3}"/>
                  </a:ext>
                </a:extLst>
              </p:cNvPr>
              <p:cNvSpPr/>
              <p:nvPr/>
            </p:nvSpPr>
            <p:spPr>
              <a:xfrm>
                <a:off x="3577958" y="2430346"/>
                <a:ext cx="12298" cy="47475"/>
              </a:xfrm>
              <a:custGeom>
                <a:avLst/>
                <a:gdLst/>
                <a:ahLst/>
                <a:cxnLst/>
                <a:rect l="l" t="t" r="r" b="b"/>
                <a:pathLst>
                  <a:path w="358" h="1382" extrusionOk="0">
                    <a:moveTo>
                      <a:pt x="167" y="0"/>
                    </a:moveTo>
                    <a:cubicBezTo>
                      <a:pt x="72" y="0"/>
                      <a:pt x="1" y="72"/>
                      <a:pt x="1" y="167"/>
                    </a:cubicBezTo>
                    <a:lnTo>
                      <a:pt x="1" y="1191"/>
                    </a:lnTo>
                    <a:cubicBezTo>
                      <a:pt x="1" y="1310"/>
                      <a:pt x="72" y="1382"/>
                      <a:pt x="167" y="1382"/>
                    </a:cubicBezTo>
                    <a:cubicBezTo>
                      <a:pt x="286" y="1382"/>
                      <a:pt x="358" y="1310"/>
                      <a:pt x="358" y="1191"/>
                    </a:cubicBezTo>
                    <a:lnTo>
                      <a:pt x="358" y="167"/>
                    </a:lnTo>
                    <a:cubicBezTo>
                      <a:pt x="358" y="72"/>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g353d129ca6d_5_190">
                <a:extLst>
                  <a:ext uri="{FF2B5EF4-FFF2-40B4-BE49-F238E27FC236}">
                    <a16:creationId xmlns:a16="http://schemas.microsoft.com/office/drawing/2014/main" id="{D074D13F-35B5-722C-AB91-AFEA274312D5}"/>
                  </a:ext>
                </a:extLst>
              </p:cNvPr>
              <p:cNvSpPr/>
              <p:nvPr/>
            </p:nvSpPr>
            <p:spPr>
              <a:xfrm>
                <a:off x="3369335" y="2102280"/>
                <a:ext cx="429544" cy="397630"/>
              </a:xfrm>
              <a:custGeom>
                <a:avLst/>
                <a:gdLst/>
                <a:ahLst/>
                <a:cxnLst/>
                <a:rect l="l" t="t" r="r" b="b"/>
                <a:pathLst>
                  <a:path w="12504" h="11575" extrusionOk="0">
                    <a:moveTo>
                      <a:pt x="6240" y="358"/>
                    </a:moveTo>
                    <a:cubicBezTo>
                      <a:pt x="6383" y="358"/>
                      <a:pt x="6502" y="429"/>
                      <a:pt x="6550" y="549"/>
                    </a:cubicBezTo>
                    <a:cubicBezTo>
                      <a:pt x="6598" y="620"/>
                      <a:pt x="6621" y="691"/>
                      <a:pt x="6621" y="763"/>
                    </a:cubicBezTo>
                    <a:lnTo>
                      <a:pt x="5859" y="763"/>
                    </a:lnTo>
                    <a:cubicBezTo>
                      <a:pt x="5883" y="691"/>
                      <a:pt x="5907" y="620"/>
                      <a:pt x="5931" y="549"/>
                    </a:cubicBezTo>
                    <a:cubicBezTo>
                      <a:pt x="6002" y="429"/>
                      <a:pt x="6121" y="358"/>
                      <a:pt x="6240" y="358"/>
                    </a:cubicBezTo>
                    <a:close/>
                    <a:moveTo>
                      <a:pt x="5669" y="2358"/>
                    </a:moveTo>
                    <a:lnTo>
                      <a:pt x="5669" y="3716"/>
                    </a:lnTo>
                    <a:lnTo>
                      <a:pt x="5216" y="3716"/>
                    </a:lnTo>
                    <a:lnTo>
                      <a:pt x="5216" y="2358"/>
                    </a:lnTo>
                    <a:close/>
                    <a:moveTo>
                      <a:pt x="6479" y="2358"/>
                    </a:moveTo>
                    <a:lnTo>
                      <a:pt x="6479" y="3716"/>
                    </a:lnTo>
                    <a:lnTo>
                      <a:pt x="6026" y="3716"/>
                    </a:lnTo>
                    <a:lnTo>
                      <a:pt x="6026" y="2358"/>
                    </a:lnTo>
                    <a:close/>
                    <a:moveTo>
                      <a:pt x="7288" y="2358"/>
                    </a:moveTo>
                    <a:lnTo>
                      <a:pt x="7288" y="3716"/>
                    </a:lnTo>
                    <a:lnTo>
                      <a:pt x="6836" y="3716"/>
                    </a:lnTo>
                    <a:lnTo>
                      <a:pt x="6836" y="2358"/>
                    </a:lnTo>
                    <a:close/>
                    <a:moveTo>
                      <a:pt x="811" y="2358"/>
                    </a:moveTo>
                    <a:lnTo>
                      <a:pt x="811" y="4645"/>
                    </a:lnTo>
                    <a:lnTo>
                      <a:pt x="525" y="4645"/>
                    </a:lnTo>
                    <a:cubicBezTo>
                      <a:pt x="430" y="4645"/>
                      <a:pt x="358" y="4573"/>
                      <a:pt x="358" y="4478"/>
                    </a:cubicBezTo>
                    <a:lnTo>
                      <a:pt x="358" y="2525"/>
                    </a:lnTo>
                    <a:cubicBezTo>
                      <a:pt x="358" y="2430"/>
                      <a:pt x="430" y="2358"/>
                      <a:pt x="525" y="2358"/>
                    </a:cubicBezTo>
                    <a:close/>
                    <a:moveTo>
                      <a:pt x="1620" y="2358"/>
                    </a:moveTo>
                    <a:lnTo>
                      <a:pt x="1620" y="4645"/>
                    </a:lnTo>
                    <a:lnTo>
                      <a:pt x="1168" y="4645"/>
                    </a:lnTo>
                    <a:lnTo>
                      <a:pt x="1168" y="2358"/>
                    </a:lnTo>
                    <a:close/>
                    <a:moveTo>
                      <a:pt x="2430" y="2358"/>
                    </a:moveTo>
                    <a:lnTo>
                      <a:pt x="2430" y="4645"/>
                    </a:lnTo>
                    <a:lnTo>
                      <a:pt x="1978" y="4645"/>
                    </a:lnTo>
                    <a:lnTo>
                      <a:pt x="1978" y="2358"/>
                    </a:lnTo>
                    <a:close/>
                    <a:moveTo>
                      <a:pt x="3240" y="2358"/>
                    </a:moveTo>
                    <a:lnTo>
                      <a:pt x="3240" y="4645"/>
                    </a:lnTo>
                    <a:lnTo>
                      <a:pt x="2787" y="4645"/>
                    </a:lnTo>
                    <a:lnTo>
                      <a:pt x="2787" y="2358"/>
                    </a:lnTo>
                    <a:close/>
                    <a:moveTo>
                      <a:pt x="4049" y="2358"/>
                    </a:moveTo>
                    <a:lnTo>
                      <a:pt x="4049" y="4645"/>
                    </a:lnTo>
                    <a:lnTo>
                      <a:pt x="3597" y="4645"/>
                    </a:lnTo>
                    <a:lnTo>
                      <a:pt x="3597" y="2358"/>
                    </a:lnTo>
                    <a:close/>
                    <a:moveTo>
                      <a:pt x="4859" y="2358"/>
                    </a:moveTo>
                    <a:lnTo>
                      <a:pt x="4859" y="3906"/>
                    </a:lnTo>
                    <a:lnTo>
                      <a:pt x="4859" y="4645"/>
                    </a:lnTo>
                    <a:lnTo>
                      <a:pt x="4407" y="4645"/>
                    </a:lnTo>
                    <a:lnTo>
                      <a:pt x="4407" y="2358"/>
                    </a:lnTo>
                    <a:close/>
                    <a:moveTo>
                      <a:pt x="6645" y="4073"/>
                    </a:moveTo>
                    <a:lnTo>
                      <a:pt x="6645" y="4240"/>
                    </a:lnTo>
                    <a:cubicBezTo>
                      <a:pt x="6645" y="4478"/>
                      <a:pt x="6455" y="4645"/>
                      <a:pt x="6240" y="4645"/>
                    </a:cubicBezTo>
                    <a:cubicBezTo>
                      <a:pt x="6026" y="4645"/>
                      <a:pt x="5859" y="4478"/>
                      <a:pt x="5859" y="4240"/>
                    </a:cubicBezTo>
                    <a:lnTo>
                      <a:pt x="5859" y="4073"/>
                    </a:lnTo>
                    <a:close/>
                    <a:moveTo>
                      <a:pt x="8098" y="2358"/>
                    </a:moveTo>
                    <a:lnTo>
                      <a:pt x="8098" y="4645"/>
                    </a:lnTo>
                    <a:lnTo>
                      <a:pt x="7645" y="4645"/>
                    </a:lnTo>
                    <a:lnTo>
                      <a:pt x="7645" y="3906"/>
                    </a:lnTo>
                    <a:lnTo>
                      <a:pt x="7645" y="2358"/>
                    </a:lnTo>
                    <a:close/>
                    <a:moveTo>
                      <a:pt x="8908" y="2358"/>
                    </a:moveTo>
                    <a:lnTo>
                      <a:pt x="8908" y="4645"/>
                    </a:lnTo>
                    <a:lnTo>
                      <a:pt x="8455" y="4645"/>
                    </a:lnTo>
                    <a:lnTo>
                      <a:pt x="8455" y="2358"/>
                    </a:lnTo>
                    <a:close/>
                    <a:moveTo>
                      <a:pt x="9693" y="2358"/>
                    </a:moveTo>
                    <a:lnTo>
                      <a:pt x="9693" y="4645"/>
                    </a:lnTo>
                    <a:lnTo>
                      <a:pt x="9265" y="4645"/>
                    </a:lnTo>
                    <a:lnTo>
                      <a:pt x="9265" y="2358"/>
                    </a:lnTo>
                    <a:close/>
                    <a:moveTo>
                      <a:pt x="10503" y="2358"/>
                    </a:moveTo>
                    <a:lnTo>
                      <a:pt x="10503" y="4645"/>
                    </a:lnTo>
                    <a:lnTo>
                      <a:pt x="10075" y="4645"/>
                    </a:lnTo>
                    <a:lnTo>
                      <a:pt x="10075" y="2358"/>
                    </a:lnTo>
                    <a:close/>
                    <a:moveTo>
                      <a:pt x="11313" y="2358"/>
                    </a:moveTo>
                    <a:lnTo>
                      <a:pt x="11313" y="4645"/>
                    </a:lnTo>
                    <a:lnTo>
                      <a:pt x="10884" y="4645"/>
                    </a:lnTo>
                    <a:lnTo>
                      <a:pt x="10884" y="2358"/>
                    </a:lnTo>
                    <a:close/>
                    <a:moveTo>
                      <a:pt x="7288" y="4073"/>
                    </a:moveTo>
                    <a:lnTo>
                      <a:pt x="7288" y="4835"/>
                    </a:lnTo>
                    <a:cubicBezTo>
                      <a:pt x="7288" y="4930"/>
                      <a:pt x="7360" y="5002"/>
                      <a:pt x="7455" y="5002"/>
                    </a:cubicBezTo>
                    <a:lnTo>
                      <a:pt x="7669" y="5002"/>
                    </a:lnTo>
                    <a:lnTo>
                      <a:pt x="7669" y="5883"/>
                    </a:lnTo>
                    <a:cubicBezTo>
                      <a:pt x="7669" y="6026"/>
                      <a:pt x="7669" y="6193"/>
                      <a:pt x="7669" y="6335"/>
                    </a:cubicBezTo>
                    <a:lnTo>
                      <a:pt x="4835" y="6335"/>
                    </a:lnTo>
                    <a:cubicBezTo>
                      <a:pt x="4835" y="6193"/>
                      <a:pt x="4835" y="6026"/>
                      <a:pt x="4835" y="5883"/>
                    </a:cubicBezTo>
                    <a:lnTo>
                      <a:pt x="4835" y="5002"/>
                    </a:lnTo>
                    <a:lnTo>
                      <a:pt x="5026" y="5002"/>
                    </a:lnTo>
                    <a:cubicBezTo>
                      <a:pt x="5145" y="5002"/>
                      <a:pt x="5216" y="4930"/>
                      <a:pt x="5216" y="4835"/>
                    </a:cubicBezTo>
                    <a:lnTo>
                      <a:pt x="5216" y="4073"/>
                    </a:lnTo>
                    <a:lnTo>
                      <a:pt x="5478" y="4073"/>
                    </a:lnTo>
                    <a:lnTo>
                      <a:pt x="5478" y="4240"/>
                    </a:lnTo>
                    <a:cubicBezTo>
                      <a:pt x="5478" y="4668"/>
                      <a:pt x="5836" y="5002"/>
                      <a:pt x="6240" y="5002"/>
                    </a:cubicBezTo>
                    <a:cubicBezTo>
                      <a:pt x="6669" y="5002"/>
                      <a:pt x="7002" y="4668"/>
                      <a:pt x="7002" y="4240"/>
                    </a:cubicBezTo>
                    <a:lnTo>
                      <a:pt x="7002" y="4073"/>
                    </a:lnTo>
                    <a:close/>
                    <a:moveTo>
                      <a:pt x="7645" y="6693"/>
                    </a:moveTo>
                    <a:cubicBezTo>
                      <a:pt x="7622" y="6836"/>
                      <a:pt x="7622" y="6978"/>
                      <a:pt x="7598" y="7121"/>
                    </a:cubicBezTo>
                    <a:lnTo>
                      <a:pt x="4883" y="7121"/>
                    </a:lnTo>
                    <a:cubicBezTo>
                      <a:pt x="4883" y="6978"/>
                      <a:pt x="4859" y="6836"/>
                      <a:pt x="4859" y="6693"/>
                    </a:cubicBezTo>
                    <a:close/>
                    <a:moveTo>
                      <a:pt x="8646" y="9622"/>
                    </a:moveTo>
                    <a:cubicBezTo>
                      <a:pt x="8741" y="9622"/>
                      <a:pt x="8812" y="9669"/>
                      <a:pt x="8836" y="9765"/>
                    </a:cubicBezTo>
                    <a:lnTo>
                      <a:pt x="8955" y="10122"/>
                    </a:lnTo>
                    <a:cubicBezTo>
                      <a:pt x="8979" y="10146"/>
                      <a:pt x="8979" y="10193"/>
                      <a:pt x="8979" y="10241"/>
                    </a:cubicBezTo>
                    <a:lnTo>
                      <a:pt x="8836" y="10836"/>
                    </a:lnTo>
                    <a:cubicBezTo>
                      <a:pt x="8815" y="10919"/>
                      <a:pt x="8723" y="10984"/>
                      <a:pt x="8637" y="10984"/>
                    </a:cubicBezTo>
                    <a:cubicBezTo>
                      <a:pt x="8623" y="10984"/>
                      <a:pt x="8611" y="10982"/>
                      <a:pt x="8598" y="10979"/>
                    </a:cubicBezTo>
                    <a:lnTo>
                      <a:pt x="7074" y="10717"/>
                    </a:lnTo>
                    <a:cubicBezTo>
                      <a:pt x="7122" y="10646"/>
                      <a:pt x="7288" y="10241"/>
                      <a:pt x="7479" y="9622"/>
                    </a:cubicBezTo>
                    <a:close/>
                    <a:moveTo>
                      <a:pt x="7574" y="7478"/>
                    </a:moveTo>
                    <a:cubicBezTo>
                      <a:pt x="7336" y="9145"/>
                      <a:pt x="6883" y="10193"/>
                      <a:pt x="6479" y="11217"/>
                    </a:cubicBezTo>
                    <a:lnTo>
                      <a:pt x="6002" y="11217"/>
                    </a:lnTo>
                    <a:cubicBezTo>
                      <a:pt x="5597" y="10193"/>
                      <a:pt x="5145" y="9145"/>
                      <a:pt x="4931" y="7478"/>
                    </a:cubicBezTo>
                    <a:close/>
                    <a:moveTo>
                      <a:pt x="6240" y="1"/>
                    </a:moveTo>
                    <a:cubicBezTo>
                      <a:pt x="5978" y="1"/>
                      <a:pt x="5716" y="144"/>
                      <a:pt x="5597" y="382"/>
                    </a:cubicBezTo>
                    <a:lnTo>
                      <a:pt x="4192" y="382"/>
                    </a:lnTo>
                    <a:cubicBezTo>
                      <a:pt x="4073" y="382"/>
                      <a:pt x="4002" y="453"/>
                      <a:pt x="4002" y="572"/>
                    </a:cubicBezTo>
                    <a:cubicBezTo>
                      <a:pt x="4002" y="668"/>
                      <a:pt x="4073" y="739"/>
                      <a:pt x="4192" y="739"/>
                    </a:cubicBezTo>
                    <a:lnTo>
                      <a:pt x="5502" y="739"/>
                    </a:lnTo>
                    <a:cubicBezTo>
                      <a:pt x="5502" y="763"/>
                      <a:pt x="5502" y="763"/>
                      <a:pt x="5502" y="787"/>
                    </a:cubicBezTo>
                    <a:cubicBezTo>
                      <a:pt x="5335" y="810"/>
                      <a:pt x="5169" y="906"/>
                      <a:pt x="5073" y="1049"/>
                    </a:cubicBezTo>
                    <a:cubicBezTo>
                      <a:pt x="5002" y="1144"/>
                      <a:pt x="5026" y="1239"/>
                      <a:pt x="5121" y="1311"/>
                    </a:cubicBezTo>
                    <a:cubicBezTo>
                      <a:pt x="5146" y="1327"/>
                      <a:pt x="5178" y="1335"/>
                      <a:pt x="5210" y="1335"/>
                    </a:cubicBezTo>
                    <a:cubicBezTo>
                      <a:pt x="5268" y="1335"/>
                      <a:pt x="5328" y="1309"/>
                      <a:pt x="5359" y="1263"/>
                    </a:cubicBezTo>
                    <a:lnTo>
                      <a:pt x="5383" y="1263"/>
                    </a:lnTo>
                    <a:cubicBezTo>
                      <a:pt x="5431" y="1192"/>
                      <a:pt x="5526" y="1144"/>
                      <a:pt x="5597" y="1144"/>
                    </a:cubicBezTo>
                    <a:lnTo>
                      <a:pt x="6883" y="1144"/>
                    </a:lnTo>
                    <a:cubicBezTo>
                      <a:pt x="6979" y="1144"/>
                      <a:pt x="7074" y="1192"/>
                      <a:pt x="7122" y="1263"/>
                    </a:cubicBezTo>
                    <a:cubicBezTo>
                      <a:pt x="7264" y="1477"/>
                      <a:pt x="7407" y="1715"/>
                      <a:pt x="7503" y="1977"/>
                    </a:cubicBezTo>
                    <a:lnTo>
                      <a:pt x="5002" y="1977"/>
                    </a:lnTo>
                    <a:cubicBezTo>
                      <a:pt x="5002" y="1954"/>
                      <a:pt x="5026" y="1906"/>
                      <a:pt x="5026" y="1882"/>
                    </a:cubicBezTo>
                    <a:cubicBezTo>
                      <a:pt x="5073" y="1787"/>
                      <a:pt x="5026" y="1668"/>
                      <a:pt x="4931" y="1644"/>
                    </a:cubicBezTo>
                    <a:cubicBezTo>
                      <a:pt x="4905" y="1631"/>
                      <a:pt x="4880" y="1625"/>
                      <a:pt x="4855" y="1625"/>
                    </a:cubicBezTo>
                    <a:cubicBezTo>
                      <a:pt x="4788" y="1625"/>
                      <a:pt x="4727" y="1669"/>
                      <a:pt x="4692" y="1739"/>
                    </a:cubicBezTo>
                    <a:cubicBezTo>
                      <a:pt x="4669" y="1811"/>
                      <a:pt x="4645" y="1906"/>
                      <a:pt x="4597" y="1977"/>
                    </a:cubicBezTo>
                    <a:lnTo>
                      <a:pt x="525" y="1977"/>
                    </a:lnTo>
                    <a:cubicBezTo>
                      <a:pt x="239" y="1977"/>
                      <a:pt x="1" y="2239"/>
                      <a:pt x="1" y="2525"/>
                    </a:cubicBezTo>
                    <a:lnTo>
                      <a:pt x="1" y="4478"/>
                    </a:lnTo>
                    <a:cubicBezTo>
                      <a:pt x="1" y="4764"/>
                      <a:pt x="239" y="5002"/>
                      <a:pt x="525" y="5002"/>
                    </a:cubicBezTo>
                    <a:lnTo>
                      <a:pt x="4454" y="5002"/>
                    </a:lnTo>
                    <a:lnTo>
                      <a:pt x="4454" y="5883"/>
                    </a:lnTo>
                    <a:cubicBezTo>
                      <a:pt x="4454" y="7026"/>
                      <a:pt x="4621" y="8145"/>
                      <a:pt x="4907" y="9241"/>
                    </a:cubicBezTo>
                    <a:lnTo>
                      <a:pt x="3835" y="9241"/>
                    </a:lnTo>
                    <a:cubicBezTo>
                      <a:pt x="3597" y="9241"/>
                      <a:pt x="3383" y="9407"/>
                      <a:pt x="3311" y="9646"/>
                    </a:cubicBezTo>
                    <a:lnTo>
                      <a:pt x="3192" y="10003"/>
                    </a:lnTo>
                    <a:cubicBezTo>
                      <a:pt x="3144" y="10098"/>
                      <a:pt x="3144" y="10217"/>
                      <a:pt x="3168" y="10312"/>
                    </a:cubicBezTo>
                    <a:lnTo>
                      <a:pt x="3311" y="10908"/>
                    </a:lnTo>
                    <a:cubicBezTo>
                      <a:pt x="3359" y="11170"/>
                      <a:pt x="3597" y="11360"/>
                      <a:pt x="3859" y="11360"/>
                    </a:cubicBezTo>
                    <a:cubicBezTo>
                      <a:pt x="3883" y="11360"/>
                      <a:pt x="3930" y="11360"/>
                      <a:pt x="3954" y="11336"/>
                    </a:cubicBezTo>
                    <a:lnTo>
                      <a:pt x="4145" y="11313"/>
                    </a:lnTo>
                    <a:cubicBezTo>
                      <a:pt x="4240" y="11289"/>
                      <a:pt x="4311" y="11194"/>
                      <a:pt x="4288" y="11098"/>
                    </a:cubicBezTo>
                    <a:cubicBezTo>
                      <a:pt x="4267" y="11016"/>
                      <a:pt x="4192" y="10951"/>
                      <a:pt x="4111" y="10951"/>
                    </a:cubicBezTo>
                    <a:cubicBezTo>
                      <a:pt x="4098" y="10951"/>
                      <a:pt x="4086" y="10952"/>
                      <a:pt x="4073" y="10955"/>
                    </a:cubicBezTo>
                    <a:lnTo>
                      <a:pt x="3907" y="10979"/>
                    </a:lnTo>
                    <a:cubicBezTo>
                      <a:pt x="3891" y="10982"/>
                      <a:pt x="3876" y="10984"/>
                      <a:pt x="3861" y="10984"/>
                    </a:cubicBezTo>
                    <a:cubicBezTo>
                      <a:pt x="3764" y="10984"/>
                      <a:pt x="3689" y="10919"/>
                      <a:pt x="3668" y="10836"/>
                    </a:cubicBezTo>
                    <a:lnTo>
                      <a:pt x="3526" y="10241"/>
                    </a:lnTo>
                    <a:cubicBezTo>
                      <a:pt x="3526" y="10193"/>
                      <a:pt x="3526" y="10146"/>
                      <a:pt x="3526" y="10122"/>
                    </a:cubicBezTo>
                    <a:lnTo>
                      <a:pt x="3645" y="9765"/>
                    </a:lnTo>
                    <a:cubicBezTo>
                      <a:pt x="3668" y="9669"/>
                      <a:pt x="3764" y="9622"/>
                      <a:pt x="3835" y="9622"/>
                    </a:cubicBezTo>
                    <a:lnTo>
                      <a:pt x="5026" y="9622"/>
                    </a:lnTo>
                    <a:cubicBezTo>
                      <a:pt x="5193" y="10217"/>
                      <a:pt x="5383" y="10670"/>
                      <a:pt x="5407" y="10717"/>
                    </a:cubicBezTo>
                    <a:lnTo>
                      <a:pt x="4812" y="10813"/>
                    </a:lnTo>
                    <a:cubicBezTo>
                      <a:pt x="4716" y="10836"/>
                      <a:pt x="4645" y="10932"/>
                      <a:pt x="4669" y="11027"/>
                    </a:cubicBezTo>
                    <a:cubicBezTo>
                      <a:pt x="4692" y="11122"/>
                      <a:pt x="4764" y="11170"/>
                      <a:pt x="4835" y="11170"/>
                    </a:cubicBezTo>
                    <a:lnTo>
                      <a:pt x="4883" y="11170"/>
                    </a:lnTo>
                    <a:lnTo>
                      <a:pt x="5550" y="11051"/>
                    </a:lnTo>
                    <a:lnTo>
                      <a:pt x="5716" y="11479"/>
                    </a:lnTo>
                    <a:cubicBezTo>
                      <a:pt x="5740" y="11527"/>
                      <a:pt x="5812" y="11575"/>
                      <a:pt x="5883" y="11575"/>
                    </a:cubicBezTo>
                    <a:lnTo>
                      <a:pt x="6621" y="11575"/>
                    </a:lnTo>
                    <a:cubicBezTo>
                      <a:pt x="6693" y="11575"/>
                      <a:pt x="6740" y="11527"/>
                      <a:pt x="6788" y="11479"/>
                    </a:cubicBezTo>
                    <a:lnTo>
                      <a:pt x="6955" y="11051"/>
                    </a:lnTo>
                    <a:lnTo>
                      <a:pt x="8527" y="11336"/>
                    </a:lnTo>
                    <a:cubicBezTo>
                      <a:pt x="8574" y="11360"/>
                      <a:pt x="8598" y="11360"/>
                      <a:pt x="8646" y="11360"/>
                    </a:cubicBezTo>
                    <a:cubicBezTo>
                      <a:pt x="8884" y="11360"/>
                      <a:pt x="9122" y="11170"/>
                      <a:pt x="9193" y="10908"/>
                    </a:cubicBezTo>
                    <a:lnTo>
                      <a:pt x="9336" y="10312"/>
                    </a:lnTo>
                    <a:cubicBezTo>
                      <a:pt x="9360" y="10217"/>
                      <a:pt x="9336" y="10098"/>
                      <a:pt x="9312" y="10003"/>
                    </a:cubicBezTo>
                    <a:lnTo>
                      <a:pt x="9193" y="9646"/>
                    </a:lnTo>
                    <a:cubicBezTo>
                      <a:pt x="9122" y="9407"/>
                      <a:pt x="8884" y="9241"/>
                      <a:pt x="8646" y="9241"/>
                    </a:cubicBezTo>
                    <a:lnTo>
                      <a:pt x="7574" y="9241"/>
                    </a:lnTo>
                    <a:cubicBezTo>
                      <a:pt x="7884" y="8145"/>
                      <a:pt x="8026" y="7026"/>
                      <a:pt x="8026" y="5883"/>
                    </a:cubicBezTo>
                    <a:lnTo>
                      <a:pt x="8026" y="5002"/>
                    </a:lnTo>
                    <a:lnTo>
                      <a:pt x="11956" y="5002"/>
                    </a:lnTo>
                    <a:cubicBezTo>
                      <a:pt x="12265" y="5002"/>
                      <a:pt x="12504" y="4764"/>
                      <a:pt x="12504" y="4478"/>
                    </a:cubicBezTo>
                    <a:lnTo>
                      <a:pt x="12504" y="3859"/>
                    </a:lnTo>
                    <a:cubicBezTo>
                      <a:pt x="12504" y="3763"/>
                      <a:pt x="12408" y="3692"/>
                      <a:pt x="12313" y="3692"/>
                    </a:cubicBezTo>
                    <a:cubicBezTo>
                      <a:pt x="12218" y="3692"/>
                      <a:pt x="12123" y="3763"/>
                      <a:pt x="12123" y="3859"/>
                    </a:cubicBezTo>
                    <a:lnTo>
                      <a:pt x="12123" y="4478"/>
                    </a:lnTo>
                    <a:cubicBezTo>
                      <a:pt x="12123" y="4573"/>
                      <a:pt x="12051" y="4645"/>
                      <a:pt x="11956" y="4645"/>
                    </a:cubicBezTo>
                    <a:lnTo>
                      <a:pt x="11694" y="4645"/>
                    </a:lnTo>
                    <a:lnTo>
                      <a:pt x="11694" y="2358"/>
                    </a:lnTo>
                    <a:lnTo>
                      <a:pt x="11956" y="2358"/>
                    </a:lnTo>
                    <a:cubicBezTo>
                      <a:pt x="12051" y="2358"/>
                      <a:pt x="12123" y="2430"/>
                      <a:pt x="12123" y="2525"/>
                    </a:cubicBezTo>
                    <a:lnTo>
                      <a:pt x="12123" y="3144"/>
                    </a:lnTo>
                    <a:cubicBezTo>
                      <a:pt x="12123" y="3240"/>
                      <a:pt x="12218" y="3311"/>
                      <a:pt x="12313" y="3311"/>
                    </a:cubicBezTo>
                    <a:cubicBezTo>
                      <a:pt x="12408" y="3311"/>
                      <a:pt x="12504" y="3240"/>
                      <a:pt x="12504" y="3144"/>
                    </a:cubicBezTo>
                    <a:lnTo>
                      <a:pt x="12504" y="2525"/>
                    </a:lnTo>
                    <a:cubicBezTo>
                      <a:pt x="12504" y="2239"/>
                      <a:pt x="12265" y="1977"/>
                      <a:pt x="11956" y="1977"/>
                    </a:cubicBezTo>
                    <a:lnTo>
                      <a:pt x="7884" y="1977"/>
                    </a:lnTo>
                    <a:cubicBezTo>
                      <a:pt x="7765" y="1644"/>
                      <a:pt x="7622" y="1311"/>
                      <a:pt x="7407" y="1049"/>
                    </a:cubicBezTo>
                    <a:cubicBezTo>
                      <a:pt x="7312" y="906"/>
                      <a:pt x="7169" y="810"/>
                      <a:pt x="7002" y="787"/>
                    </a:cubicBezTo>
                    <a:cubicBezTo>
                      <a:pt x="7002" y="763"/>
                      <a:pt x="7002" y="763"/>
                      <a:pt x="6979" y="739"/>
                    </a:cubicBezTo>
                    <a:lnTo>
                      <a:pt x="8312" y="739"/>
                    </a:lnTo>
                    <a:cubicBezTo>
                      <a:pt x="8407" y="739"/>
                      <a:pt x="8503" y="668"/>
                      <a:pt x="8503" y="572"/>
                    </a:cubicBezTo>
                    <a:cubicBezTo>
                      <a:pt x="8503" y="453"/>
                      <a:pt x="8407" y="382"/>
                      <a:pt x="8312" y="382"/>
                    </a:cubicBezTo>
                    <a:lnTo>
                      <a:pt x="6883" y="382"/>
                    </a:lnTo>
                    <a:cubicBezTo>
                      <a:pt x="6764" y="144"/>
                      <a:pt x="6526" y="1"/>
                      <a:pt x="62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4" name="Google Shape;224;g353d129ca6d_5_190">
            <a:extLst>
              <a:ext uri="{FF2B5EF4-FFF2-40B4-BE49-F238E27FC236}">
                <a16:creationId xmlns:a16="http://schemas.microsoft.com/office/drawing/2014/main" id="{94A47D8D-0694-E60D-E769-D1CA1CD2A092}"/>
              </a:ext>
            </a:extLst>
          </p:cNvPr>
          <p:cNvGrpSpPr/>
          <p:nvPr/>
        </p:nvGrpSpPr>
        <p:grpSpPr>
          <a:xfrm>
            <a:off x="2278048" y="4090752"/>
            <a:ext cx="485700" cy="485700"/>
            <a:chOff x="2201848" y="4395552"/>
            <a:chExt cx="485700" cy="485700"/>
          </a:xfrm>
        </p:grpSpPr>
        <p:sp>
          <p:nvSpPr>
            <p:cNvPr id="225" name="Google Shape;225;g353d129ca6d_5_190">
              <a:extLst>
                <a:ext uri="{FF2B5EF4-FFF2-40B4-BE49-F238E27FC236}">
                  <a16:creationId xmlns:a16="http://schemas.microsoft.com/office/drawing/2014/main" id="{F3755F7E-7787-EDAC-10C1-5BCFCB72756B}"/>
                </a:ext>
              </a:extLst>
            </p:cNvPr>
            <p:cNvSpPr/>
            <p:nvPr/>
          </p:nvSpPr>
          <p:spPr>
            <a:xfrm>
              <a:off x="2201848" y="4395552"/>
              <a:ext cx="485700" cy="485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 name="Google Shape;226;g353d129ca6d_5_190">
              <a:extLst>
                <a:ext uri="{FF2B5EF4-FFF2-40B4-BE49-F238E27FC236}">
                  <a16:creationId xmlns:a16="http://schemas.microsoft.com/office/drawing/2014/main" id="{BB73AAF4-9BA1-F3E8-2348-FD695E828FE1}"/>
                </a:ext>
              </a:extLst>
            </p:cNvPr>
            <p:cNvGrpSpPr/>
            <p:nvPr/>
          </p:nvGrpSpPr>
          <p:grpSpPr>
            <a:xfrm>
              <a:off x="2286224" y="4469438"/>
              <a:ext cx="316952" cy="317536"/>
              <a:chOff x="1994136" y="2720762"/>
              <a:chExt cx="428719" cy="429509"/>
            </a:xfrm>
          </p:grpSpPr>
          <p:sp>
            <p:nvSpPr>
              <p:cNvPr id="227" name="Google Shape;227;g353d129ca6d_5_190">
                <a:extLst>
                  <a:ext uri="{FF2B5EF4-FFF2-40B4-BE49-F238E27FC236}">
                    <a16:creationId xmlns:a16="http://schemas.microsoft.com/office/drawing/2014/main" id="{C6E0D11F-13AE-13E0-2F3B-7A2975A84587}"/>
                  </a:ext>
                </a:extLst>
              </p:cNvPr>
              <p:cNvSpPr/>
              <p:nvPr/>
            </p:nvSpPr>
            <p:spPr>
              <a:xfrm>
                <a:off x="2060402" y="2882734"/>
                <a:ext cx="62212" cy="13123"/>
              </a:xfrm>
              <a:custGeom>
                <a:avLst/>
                <a:gdLst/>
                <a:ahLst/>
                <a:cxnLst/>
                <a:rect l="l" t="t" r="r" b="b"/>
                <a:pathLst>
                  <a:path w="1811" h="382" extrusionOk="0">
                    <a:moveTo>
                      <a:pt x="191" y="1"/>
                    </a:moveTo>
                    <a:cubicBezTo>
                      <a:pt x="96" y="1"/>
                      <a:pt x="1" y="96"/>
                      <a:pt x="1" y="191"/>
                    </a:cubicBezTo>
                    <a:cubicBezTo>
                      <a:pt x="1" y="286"/>
                      <a:pt x="96" y="382"/>
                      <a:pt x="191" y="382"/>
                    </a:cubicBezTo>
                    <a:lnTo>
                      <a:pt x="1644" y="382"/>
                    </a:lnTo>
                    <a:cubicBezTo>
                      <a:pt x="1739" y="382"/>
                      <a:pt x="1811" y="286"/>
                      <a:pt x="1811" y="191"/>
                    </a:cubicBezTo>
                    <a:cubicBezTo>
                      <a:pt x="1811" y="96"/>
                      <a:pt x="1739" y="1"/>
                      <a:pt x="164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g353d129ca6d_5_190">
                <a:extLst>
                  <a:ext uri="{FF2B5EF4-FFF2-40B4-BE49-F238E27FC236}">
                    <a16:creationId xmlns:a16="http://schemas.microsoft.com/office/drawing/2014/main" id="{689108FD-FA41-09FD-7F5A-DB3381B72D9D}"/>
                  </a:ext>
                </a:extLst>
              </p:cNvPr>
              <p:cNvSpPr/>
              <p:nvPr/>
            </p:nvSpPr>
            <p:spPr>
              <a:xfrm>
                <a:off x="2294376" y="2882734"/>
                <a:ext cx="62212" cy="13123"/>
              </a:xfrm>
              <a:custGeom>
                <a:avLst/>
                <a:gdLst/>
                <a:ahLst/>
                <a:cxnLst/>
                <a:rect l="l" t="t" r="r" b="b"/>
                <a:pathLst>
                  <a:path w="1811" h="382" extrusionOk="0">
                    <a:moveTo>
                      <a:pt x="167" y="1"/>
                    </a:moveTo>
                    <a:cubicBezTo>
                      <a:pt x="72" y="1"/>
                      <a:pt x="1" y="96"/>
                      <a:pt x="1" y="191"/>
                    </a:cubicBezTo>
                    <a:cubicBezTo>
                      <a:pt x="1" y="286"/>
                      <a:pt x="72" y="382"/>
                      <a:pt x="167" y="382"/>
                    </a:cubicBezTo>
                    <a:lnTo>
                      <a:pt x="1620" y="382"/>
                    </a:lnTo>
                    <a:cubicBezTo>
                      <a:pt x="1715" y="382"/>
                      <a:pt x="1811" y="286"/>
                      <a:pt x="1811" y="191"/>
                    </a:cubicBezTo>
                    <a:cubicBezTo>
                      <a:pt x="1811" y="96"/>
                      <a:pt x="1715" y="1"/>
                      <a:pt x="1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g353d129ca6d_5_190">
                <a:extLst>
                  <a:ext uri="{FF2B5EF4-FFF2-40B4-BE49-F238E27FC236}">
                    <a16:creationId xmlns:a16="http://schemas.microsoft.com/office/drawing/2014/main" id="{C0841C92-EC1B-47B9-4652-B89FDA8F2411}"/>
                  </a:ext>
                </a:extLst>
              </p:cNvPr>
              <p:cNvSpPr/>
              <p:nvPr/>
            </p:nvSpPr>
            <p:spPr>
              <a:xfrm>
                <a:off x="2180670" y="2833645"/>
                <a:ext cx="55651" cy="67125"/>
              </a:xfrm>
              <a:custGeom>
                <a:avLst/>
                <a:gdLst/>
                <a:ahLst/>
                <a:cxnLst/>
                <a:rect l="l" t="t" r="r" b="b"/>
                <a:pathLst>
                  <a:path w="1620" h="1954" extrusionOk="0">
                    <a:moveTo>
                      <a:pt x="977" y="358"/>
                    </a:moveTo>
                    <a:cubicBezTo>
                      <a:pt x="1144" y="358"/>
                      <a:pt x="1263" y="477"/>
                      <a:pt x="1263" y="644"/>
                    </a:cubicBezTo>
                    <a:lnTo>
                      <a:pt x="1263" y="1311"/>
                    </a:lnTo>
                    <a:cubicBezTo>
                      <a:pt x="1263" y="1453"/>
                      <a:pt x="1144" y="1573"/>
                      <a:pt x="977" y="1573"/>
                    </a:cubicBezTo>
                    <a:lnTo>
                      <a:pt x="644" y="1573"/>
                    </a:lnTo>
                    <a:cubicBezTo>
                      <a:pt x="477" y="1573"/>
                      <a:pt x="358" y="1453"/>
                      <a:pt x="358" y="1311"/>
                    </a:cubicBezTo>
                    <a:lnTo>
                      <a:pt x="358" y="644"/>
                    </a:lnTo>
                    <a:cubicBezTo>
                      <a:pt x="358" y="477"/>
                      <a:pt x="477" y="358"/>
                      <a:pt x="644" y="358"/>
                    </a:cubicBezTo>
                    <a:close/>
                    <a:moveTo>
                      <a:pt x="644" y="1"/>
                    </a:moveTo>
                    <a:cubicBezTo>
                      <a:pt x="286" y="1"/>
                      <a:pt x="1" y="287"/>
                      <a:pt x="1" y="620"/>
                    </a:cubicBezTo>
                    <a:lnTo>
                      <a:pt x="1" y="1311"/>
                    </a:lnTo>
                    <a:cubicBezTo>
                      <a:pt x="1" y="1668"/>
                      <a:pt x="286" y="1954"/>
                      <a:pt x="644" y="1954"/>
                    </a:cubicBezTo>
                    <a:lnTo>
                      <a:pt x="977" y="1954"/>
                    </a:lnTo>
                    <a:cubicBezTo>
                      <a:pt x="1334" y="1954"/>
                      <a:pt x="1620" y="1668"/>
                      <a:pt x="1620" y="1311"/>
                    </a:cubicBezTo>
                    <a:lnTo>
                      <a:pt x="1620" y="644"/>
                    </a:lnTo>
                    <a:cubicBezTo>
                      <a:pt x="1620" y="287"/>
                      <a:pt x="1334" y="1"/>
                      <a:pt x="9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353d129ca6d_5_190">
                <a:extLst>
                  <a:ext uri="{FF2B5EF4-FFF2-40B4-BE49-F238E27FC236}">
                    <a16:creationId xmlns:a16="http://schemas.microsoft.com/office/drawing/2014/main" id="{CC3C7C03-7909-DA48-C294-66802B13A9EC}"/>
                  </a:ext>
                </a:extLst>
              </p:cNvPr>
              <p:cNvSpPr/>
              <p:nvPr/>
            </p:nvSpPr>
            <p:spPr>
              <a:xfrm>
                <a:off x="2201934" y="3076620"/>
                <a:ext cx="13123" cy="37685"/>
              </a:xfrm>
              <a:custGeom>
                <a:avLst/>
                <a:gdLst/>
                <a:ahLst/>
                <a:cxnLst/>
                <a:rect l="l" t="t" r="r" b="b"/>
                <a:pathLst>
                  <a:path w="382" h="1097" extrusionOk="0">
                    <a:moveTo>
                      <a:pt x="191" y="1"/>
                    </a:moveTo>
                    <a:cubicBezTo>
                      <a:pt x="96" y="1"/>
                      <a:pt x="1" y="72"/>
                      <a:pt x="1" y="167"/>
                    </a:cubicBezTo>
                    <a:lnTo>
                      <a:pt x="1" y="929"/>
                    </a:lnTo>
                    <a:cubicBezTo>
                      <a:pt x="1" y="1025"/>
                      <a:pt x="96" y="1096"/>
                      <a:pt x="191" y="1096"/>
                    </a:cubicBezTo>
                    <a:cubicBezTo>
                      <a:pt x="286" y="1096"/>
                      <a:pt x="382" y="1025"/>
                      <a:pt x="382" y="929"/>
                    </a:cubicBezTo>
                    <a:lnTo>
                      <a:pt x="382" y="167"/>
                    </a:lnTo>
                    <a:cubicBezTo>
                      <a:pt x="382"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353d129ca6d_5_190">
                <a:extLst>
                  <a:ext uri="{FF2B5EF4-FFF2-40B4-BE49-F238E27FC236}">
                    <a16:creationId xmlns:a16="http://schemas.microsoft.com/office/drawing/2014/main" id="{1E4CAA96-C3E9-5A33-1105-7463080AB117}"/>
                  </a:ext>
                </a:extLst>
              </p:cNvPr>
              <p:cNvSpPr/>
              <p:nvPr/>
            </p:nvSpPr>
            <p:spPr>
              <a:xfrm>
                <a:off x="1994136" y="2720762"/>
                <a:ext cx="428719" cy="429509"/>
              </a:xfrm>
              <a:custGeom>
                <a:avLst/>
                <a:gdLst/>
                <a:ahLst/>
                <a:cxnLst/>
                <a:rect l="l" t="t" r="r" b="b"/>
                <a:pathLst>
                  <a:path w="12480" h="12503" extrusionOk="0">
                    <a:moveTo>
                      <a:pt x="6240" y="358"/>
                    </a:moveTo>
                    <a:cubicBezTo>
                      <a:pt x="6431" y="358"/>
                      <a:pt x="6597" y="524"/>
                      <a:pt x="6597" y="715"/>
                    </a:cubicBezTo>
                    <a:lnTo>
                      <a:pt x="6597" y="810"/>
                    </a:lnTo>
                    <a:cubicBezTo>
                      <a:pt x="6550" y="786"/>
                      <a:pt x="6502" y="786"/>
                      <a:pt x="6431" y="786"/>
                    </a:cubicBezTo>
                    <a:lnTo>
                      <a:pt x="6050" y="786"/>
                    </a:lnTo>
                    <a:cubicBezTo>
                      <a:pt x="5978" y="786"/>
                      <a:pt x="5931" y="786"/>
                      <a:pt x="5883" y="810"/>
                    </a:cubicBezTo>
                    <a:lnTo>
                      <a:pt x="5883" y="715"/>
                    </a:lnTo>
                    <a:cubicBezTo>
                      <a:pt x="5883" y="524"/>
                      <a:pt x="6050" y="358"/>
                      <a:pt x="6240" y="358"/>
                    </a:cubicBezTo>
                    <a:close/>
                    <a:moveTo>
                      <a:pt x="6431" y="1167"/>
                    </a:moveTo>
                    <a:cubicBezTo>
                      <a:pt x="6788" y="1167"/>
                      <a:pt x="7121" y="1334"/>
                      <a:pt x="7336" y="1620"/>
                    </a:cubicBezTo>
                    <a:cubicBezTo>
                      <a:pt x="7407" y="1715"/>
                      <a:pt x="7455" y="1834"/>
                      <a:pt x="7479" y="1953"/>
                    </a:cubicBezTo>
                    <a:lnTo>
                      <a:pt x="5002" y="1953"/>
                    </a:lnTo>
                    <a:cubicBezTo>
                      <a:pt x="5026" y="1834"/>
                      <a:pt x="5073" y="1715"/>
                      <a:pt x="5145" y="1620"/>
                    </a:cubicBezTo>
                    <a:cubicBezTo>
                      <a:pt x="5359" y="1310"/>
                      <a:pt x="5692" y="1167"/>
                      <a:pt x="6050" y="1167"/>
                    </a:cubicBezTo>
                    <a:close/>
                    <a:moveTo>
                      <a:pt x="3787" y="3477"/>
                    </a:moveTo>
                    <a:lnTo>
                      <a:pt x="3787" y="3858"/>
                    </a:lnTo>
                    <a:cubicBezTo>
                      <a:pt x="3787" y="3906"/>
                      <a:pt x="3764" y="3930"/>
                      <a:pt x="3740" y="3930"/>
                    </a:cubicBezTo>
                    <a:lnTo>
                      <a:pt x="1954" y="3930"/>
                    </a:lnTo>
                    <a:cubicBezTo>
                      <a:pt x="1906" y="3930"/>
                      <a:pt x="1882" y="3906"/>
                      <a:pt x="1882" y="3858"/>
                    </a:cubicBezTo>
                    <a:lnTo>
                      <a:pt x="1882" y="3477"/>
                    </a:lnTo>
                    <a:close/>
                    <a:moveTo>
                      <a:pt x="10598" y="3477"/>
                    </a:moveTo>
                    <a:lnTo>
                      <a:pt x="10598" y="3858"/>
                    </a:lnTo>
                    <a:cubicBezTo>
                      <a:pt x="10598" y="3906"/>
                      <a:pt x="10574" y="3930"/>
                      <a:pt x="10527" y="3930"/>
                    </a:cubicBezTo>
                    <a:lnTo>
                      <a:pt x="8741" y="3930"/>
                    </a:lnTo>
                    <a:cubicBezTo>
                      <a:pt x="8717" y="3930"/>
                      <a:pt x="8693" y="3906"/>
                      <a:pt x="8693" y="3858"/>
                    </a:cubicBezTo>
                    <a:lnTo>
                      <a:pt x="8693" y="3477"/>
                    </a:lnTo>
                    <a:close/>
                    <a:moveTo>
                      <a:pt x="11265" y="3477"/>
                    </a:moveTo>
                    <a:cubicBezTo>
                      <a:pt x="11741" y="3477"/>
                      <a:pt x="12122" y="3858"/>
                      <a:pt x="12122" y="4358"/>
                    </a:cubicBezTo>
                    <a:lnTo>
                      <a:pt x="12122" y="5764"/>
                    </a:lnTo>
                    <a:lnTo>
                      <a:pt x="8622" y="5764"/>
                    </a:lnTo>
                    <a:cubicBezTo>
                      <a:pt x="8479" y="5764"/>
                      <a:pt x="8360" y="5692"/>
                      <a:pt x="8241" y="5597"/>
                    </a:cubicBezTo>
                    <a:lnTo>
                      <a:pt x="7860" y="5216"/>
                    </a:lnTo>
                    <a:cubicBezTo>
                      <a:pt x="7883" y="4882"/>
                      <a:pt x="7883" y="4525"/>
                      <a:pt x="7883" y="4192"/>
                    </a:cubicBezTo>
                    <a:lnTo>
                      <a:pt x="7883" y="3477"/>
                    </a:lnTo>
                    <a:lnTo>
                      <a:pt x="8312" y="3477"/>
                    </a:lnTo>
                    <a:lnTo>
                      <a:pt x="8312" y="3858"/>
                    </a:lnTo>
                    <a:cubicBezTo>
                      <a:pt x="8312" y="4097"/>
                      <a:pt x="8503" y="4311"/>
                      <a:pt x="8741" y="4311"/>
                    </a:cubicBezTo>
                    <a:lnTo>
                      <a:pt x="10527" y="4311"/>
                    </a:lnTo>
                    <a:cubicBezTo>
                      <a:pt x="10765" y="4311"/>
                      <a:pt x="10955" y="4097"/>
                      <a:pt x="10955" y="3858"/>
                    </a:cubicBezTo>
                    <a:lnTo>
                      <a:pt x="10955" y="3477"/>
                    </a:lnTo>
                    <a:close/>
                    <a:moveTo>
                      <a:pt x="7217" y="7550"/>
                    </a:moveTo>
                    <a:lnTo>
                      <a:pt x="7121" y="8193"/>
                    </a:lnTo>
                    <a:lnTo>
                      <a:pt x="5359" y="8193"/>
                    </a:lnTo>
                    <a:lnTo>
                      <a:pt x="5264" y="7550"/>
                    </a:lnTo>
                    <a:close/>
                    <a:moveTo>
                      <a:pt x="5359" y="10717"/>
                    </a:moveTo>
                    <a:lnTo>
                      <a:pt x="5454" y="11431"/>
                    </a:lnTo>
                    <a:lnTo>
                      <a:pt x="4978" y="11765"/>
                    </a:lnTo>
                    <a:cubicBezTo>
                      <a:pt x="4907" y="11812"/>
                      <a:pt x="4811" y="11836"/>
                      <a:pt x="4716" y="11836"/>
                    </a:cubicBezTo>
                    <a:lnTo>
                      <a:pt x="3597" y="11836"/>
                    </a:lnTo>
                    <a:lnTo>
                      <a:pt x="3597" y="11360"/>
                    </a:lnTo>
                    <a:cubicBezTo>
                      <a:pt x="3597" y="11003"/>
                      <a:pt x="3883" y="10717"/>
                      <a:pt x="4240" y="10717"/>
                    </a:cubicBezTo>
                    <a:close/>
                    <a:moveTo>
                      <a:pt x="7074" y="8550"/>
                    </a:moveTo>
                    <a:lnTo>
                      <a:pt x="6550" y="12074"/>
                    </a:lnTo>
                    <a:cubicBezTo>
                      <a:pt x="6550" y="12098"/>
                      <a:pt x="6526" y="12122"/>
                      <a:pt x="6502" y="12122"/>
                    </a:cubicBezTo>
                    <a:lnTo>
                      <a:pt x="5978" y="12122"/>
                    </a:lnTo>
                    <a:cubicBezTo>
                      <a:pt x="5954" y="12122"/>
                      <a:pt x="5931" y="12098"/>
                      <a:pt x="5931" y="12074"/>
                    </a:cubicBezTo>
                    <a:lnTo>
                      <a:pt x="5407" y="8550"/>
                    </a:lnTo>
                    <a:close/>
                    <a:moveTo>
                      <a:pt x="6240" y="0"/>
                    </a:moveTo>
                    <a:cubicBezTo>
                      <a:pt x="5931" y="0"/>
                      <a:pt x="5669" y="167"/>
                      <a:pt x="5573" y="453"/>
                    </a:cubicBezTo>
                    <a:lnTo>
                      <a:pt x="4335" y="453"/>
                    </a:lnTo>
                    <a:cubicBezTo>
                      <a:pt x="4240" y="453"/>
                      <a:pt x="4168" y="524"/>
                      <a:pt x="4168" y="620"/>
                    </a:cubicBezTo>
                    <a:cubicBezTo>
                      <a:pt x="4168" y="739"/>
                      <a:pt x="4240" y="810"/>
                      <a:pt x="4335" y="810"/>
                    </a:cubicBezTo>
                    <a:lnTo>
                      <a:pt x="5502" y="810"/>
                    </a:lnTo>
                    <a:lnTo>
                      <a:pt x="5502" y="882"/>
                    </a:lnTo>
                    <a:cubicBezTo>
                      <a:pt x="5240" y="1001"/>
                      <a:pt x="5002" y="1167"/>
                      <a:pt x="4859" y="1405"/>
                    </a:cubicBezTo>
                    <a:cubicBezTo>
                      <a:pt x="4692" y="1620"/>
                      <a:pt x="4621" y="1858"/>
                      <a:pt x="4597" y="2120"/>
                    </a:cubicBezTo>
                    <a:cubicBezTo>
                      <a:pt x="4597" y="2120"/>
                      <a:pt x="4597" y="2144"/>
                      <a:pt x="4597" y="2144"/>
                    </a:cubicBezTo>
                    <a:lnTo>
                      <a:pt x="4597" y="3120"/>
                    </a:lnTo>
                    <a:lnTo>
                      <a:pt x="1239" y="3120"/>
                    </a:lnTo>
                    <a:cubicBezTo>
                      <a:pt x="549" y="3120"/>
                      <a:pt x="1" y="3668"/>
                      <a:pt x="1" y="4358"/>
                    </a:cubicBezTo>
                    <a:lnTo>
                      <a:pt x="1" y="5930"/>
                    </a:lnTo>
                    <a:cubicBezTo>
                      <a:pt x="1" y="6049"/>
                      <a:pt x="72" y="6121"/>
                      <a:pt x="168" y="6121"/>
                    </a:cubicBezTo>
                    <a:lnTo>
                      <a:pt x="787" y="6121"/>
                    </a:lnTo>
                    <a:cubicBezTo>
                      <a:pt x="882" y="6121"/>
                      <a:pt x="977" y="6049"/>
                      <a:pt x="977" y="5930"/>
                    </a:cubicBezTo>
                    <a:cubicBezTo>
                      <a:pt x="977" y="5835"/>
                      <a:pt x="882" y="5764"/>
                      <a:pt x="787" y="5764"/>
                    </a:cubicBezTo>
                    <a:lnTo>
                      <a:pt x="358" y="5764"/>
                    </a:lnTo>
                    <a:lnTo>
                      <a:pt x="358" y="4358"/>
                    </a:lnTo>
                    <a:cubicBezTo>
                      <a:pt x="358" y="3882"/>
                      <a:pt x="739" y="3477"/>
                      <a:pt x="1215" y="3477"/>
                    </a:cubicBezTo>
                    <a:lnTo>
                      <a:pt x="1525" y="3477"/>
                    </a:lnTo>
                    <a:lnTo>
                      <a:pt x="1525" y="3858"/>
                    </a:lnTo>
                    <a:cubicBezTo>
                      <a:pt x="1525" y="4097"/>
                      <a:pt x="1715" y="4311"/>
                      <a:pt x="1954" y="4311"/>
                    </a:cubicBezTo>
                    <a:lnTo>
                      <a:pt x="3740" y="4311"/>
                    </a:lnTo>
                    <a:cubicBezTo>
                      <a:pt x="3978" y="4311"/>
                      <a:pt x="4168" y="4097"/>
                      <a:pt x="4168" y="3858"/>
                    </a:cubicBezTo>
                    <a:lnTo>
                      <a:pt x="4168" y="3477"/>
                    </a:lnTo>
                    <a:lnTo>
                      <a:pt x="4597" y="3477"/>
                    </a:lnTo>
                    <a:lnTo>
                      <a:pt x="4597" y="4192"/>
                    </a:lnTo>
                    <a:cubicBezTo>
                      <a:pt x="4597" y="4525"/>
                      <a:pt x="4597" y="4882"/>
                      <a:pt x="4621" y="5216"/>
                    </a:cubicBezTo>
                    <a:lnTo>
                      <a:pt x="4240" y="5597"/>
                    </a:lnTo>
                    <a:cubicBezTo>
                      <a:pt x="4121" y="5692"/>
                      <a:pt x="4002" y="5764"/>
                      <a:pt x="3859" y="5764"/>
                    </a:cubicBezTo>
                    <a:lnTo>
                      <a:pt x="1525" y="5764"/>
                    </a:lnTo>
                    <a:cubicBezTo>
                      <a:pt x="1406" y="5764"/>
                      <a:pt x="1334" y="5835"/>
                      <a:pt x="1334" y="5930"/>
                    </a:cubicBezTo>
                    <a:cubicBezTo>
                      <a:pt x="1334" y="6049"/>
                      <a:pt x="1406" y="6121"/>
                      <a:pt x="1525" y="6121"/>
                    </a:cubicBezTo>
                    <a:lnTo>
                      <a:pt x="3859" y="6121"/>
                    </a:lnTo>
                    <a:cubicBezTo>
                      <a:pt x="4097" y="6121"/>
                      <a:pt x="4311" y="6025"/>
                      <a:pt x="4478" y="5859"/>
                    </a:cubicBezTo>
                    <a:lnTo>
                      <a:pt x="4645" y="5692"/>
                    </a:lnTo>
                    <a:cubicBezTo>
                      <a:pt x="4692" y="6049"/>
                      <a:pt x="4716" y="6407"/>
                      <a:pt x="4788" y="6764"/>
                    </a:cubicBezTo>
                    <a:lnTo>
                      <a:pt x="5311" y="10360"/>
                    </a:lnTo>
                    <a:lnTo>
                      <a:pt x="4240" y="10360"/>
                    </a:lnTo>
                    <a:cubicBezTo>
                      <a:pt x="3668" y="10360"/>
                      <a:pt x="3216" y="10812"/>
                      <a:pt x="3216" y="11360"/>
                    </a:cubicBezTo>
                    <a:lnTo>
                      <a:pt x="3216" y="12027"/>
                    </a:lnTo>
                    <a:cubicBezTo>
                      <a:pt x="3216" y="12122"/>
                      <a:pt x="3311" y="12217"/>
                      <a:pt x="3406" y="12217"/>
                    </a:cubicBezTo>
                    <a:lnTo>
                      <a:pt x="4716" y="12217"/>
                    </a:lnTo>
                    <a:cubicBezTo>
                      <a:pt x="4883" y="12217"/>
                      <a:pt x="5050" y="12170"/>
                      <a:pt x="5192" y="12051"/>
                    </a:cubicBezTo>
                    <a:lnTo>
                      <a:pt x="5526" y="11836"/>
                    </a:lnTo>
                    <a:lnTo>
                      <a:pt x="5573" y="12146"/>
                    </a:lnTo>
                    <a:cubicBezTo>
                      <a:pt x="5597" y="12336"/>
                      <a:pt x="5764" y="12503"/>
                      <a:pt x="5978" y="12503"/>
                    </a:cubicBezTo>
                    <a:lnTo>
                      <a:pt x="6502" y="12503"/>
                    </a:lnTo>
                    <a:cubicBezTo>
                      <a:pt x="6717" y="12503"/>
                      <a:pt x="6883" y="12336"/>
                      <a:pt x="6907" y="12146"/>
                    </a:cubicBezTo>
                    <a:lnTo>
                      <a:pt x="6955" y="11836"/>
                    </a:lnTo>
                    <a:lnTo>
                      <a:pt x="7288" y="12051"/>
                    </a:lnTo>
                    <a:cubicBezTo>
                      <a:pt x="7431" y="12170"/>
                      <a:pt x="7598" y="12217"/>
                      <a:pt x="7764" y="12217"/>
                    </a:cubicBezTo>
                    <a:lnTo>
                      <a:pt x="7812" y="12217"/>
                    </a:lnTo>
                    <a:cubicBezTo>
                      <a:pt x="7907" y="12217"/>
                      <a:pt x="8003" y="12122"/>
                      <a:pt x="8003" y="12027"/>
                    </a:cubicBezTo>
                    <a:cubicBezTo>
                      <a:pt x="8003" y="11931"/>
                      <a:pt x="7907" y="11836"/>
                      <a:pt x="7812" y="11836"/>
                    </a:cubicBezTo>
                    <a:lnTo>
                      <a:pt x="7764" y="11836"/>
                    </a:lnTo>
                    <a:cubicBezTo>
                      <a:pt x="7669" y="11836"/>
                      <a:pt x="7574" y="11812"/>
                      <a:pt x="7502" y="11765"/>
                    </a:cubicBezTo>
                    <a:lnTo>
                      <a:pt x="7026" y="11431"/>
                    </a:lnTo>
                    <a:lnTo>
                      <a:pt x="7121" y="10717"/>
                    </a:lnTo>
                    <a:lnTo>
                      <a:pt x="8241" y="10717"/>
                    </a:lnTo>
                    <a:cubicBezTo>
                      <a:pt x="8598" y="10717"/>
                      <a:pt x="8884" y="11003"/>
                      <a:pt x="8884" y="11360"/>
                    </a:cubicBezTo>
                    <a:lnTo>
                      <a:pt x="8884" y="11836"/>
                    </a:lnTo>
                    <a:lnTo>
                      <a:pt x="8550" y="11836"/>
                    </a:lnTo>
                    <a:cubicBezTo>
                      <a:pt x="8431" y="11836"/>
                      <a:pt x="8360" y="11931"/>
                      <a:pt x="8360" y="12027"/>
                    </a:cubicBezTo>
                    <a:cubicBezTo>
                      <a:pt x="8360" y="12122"/>
                      <a:pt x="8431" y="12217"/>
                      <a:pt x="8550" y="12217"/>
                    </a:cubicBezTo>
                    <a:lnTo>
                      <a:pt x="9074" y="12217"/>
                    </a:lnTo>
                    <a:cubicBezTo>
                      <a:pt x="9169" y="12217"/>
                      <a:pt x="9265" y="12122"/>
                      <a:pt x="9265" y="12027"/>
                    </a:cubicBezTo>
                    <a:lnTo>
                      <a:pt x="9265" y="11360"/>
                    </a:lnTo>
                    <a:cubicBezTo>
                      <a:pt x="9265" y="10812"/>
                      <a:pt x="8812" y="10360"/>
                      <a:pt x="8241" y="10360"/>
                    </a:cubicBezTo>
                    <a:lnTo>
                      <a:pt x="7169" y="10360"/>
                    </a:lnTo>
                    <a:lnTo>
                      <a:pt x="7669" y="6954"/>
                    </a:lnTo>
                    <a:cubicBezTo>
                      <a:pt x="7693" y="6859"/>
                      <a:pt x="7621" y="6764"/>
                      <a:pt x="7526" y="6740"/>
                    </a:cubicBezTo>
                    <a:cubicBezTo>
                      <a:pt x="7514" y="6737"/>
                      <a:pt x="7502" y="6735"/>
                      <a:pt x="7489" y="6735"/>
                    </a:cubicBezTo>
                    <a:cubicBezTo>
                      <a:pt x="7408" y="6735"/>
                      <a:pt x="7333" y="6803"/>
                      <a:pt x="7312" y="6907"/>
                    </a:cubicBezTo>
                    <a:lnTo>
                      <a:pt x="7264" y="7192"/>
                    </a:lnTo>
                    <a:lnTo>
                      <a:pt x="5216" y="7192"/>
                    </a:lnTo>
                    <a:lnTo>
                      <a:pt x="5145" y="6716"/>
                    </a:lnTo>
                    <a:cubicBezTo>
                      <a:pt x="5026" y="5883"/>
                      <a:pt x="4954" y="5025"/>
                      <a:pt x="4954" y="4192"/>
                    </a:cubicBezTo>
                    <a:lnTo>
                      <a:pt x="4954" y="2334"/>
                    </a:lnTo>
                    <a:lnTo>
                      <a:pt x="7526" y="2334"/>
                    </a:lnTo>
                    <a:lnTo>
                      <a:pt x="7526" y="4192"/>
                    </a:lnTo>
                    <a:cubicBezTo>
                      <a:pt x="7526" y="4859"/>
                      <a:pt x="7479" y="5502"/>
                      <a:pt x="7407" y="6168"/>
                    </a:cubicBezTo>
                    <a:cubicBezTo>
                      <a:pt x="7407" y="6264"/>
                      <a:pt x="7479" y="6359"/>
                      <a:pt x="7574" y="6359"/>
                    </a:cubicBezTo>
                    <a:cubicBezTo>
                      <a:pt x="7586" y="6362"/>
                      <a:pt x="7599" y="6363"/>
                      <a:pt x="7611" y="6363"/>
                    </a:cubicBezTo>
                    <a:cubicBezTo>
                      <a:pt x="7693" y="6363"/>
                      <a:pt x="7764" y="6299"/>
                      <a:pt x="7764" y="6216"/>
                    </a:cubicBezTo>
                    <a:cubicBezTo>
                      <a:pt x="7788" y="6049"/>
                      <a:pt x="7812" y="5859"/>
                      <a:pt x="7812" y="5692"/>
                    </a:cubicBezTo>
                    <a:lnTo>
                      <a:pt x="8003" y="5859"/>
                    </a:lnTo>
                    <a:cubicBezTo>
                      <a:pt x="8169" y="6025"/>
                      <a:pt x="8384" y="6121"/>
                      <a:pt x="8622" y="6121"/>
                    </a:cubicBezTo>
                    <a:lnTo>
                      <a:pt x="12313" y="6121"/>
                    </a:lnTo>
                    <a:cubicBezTo>
                      <a:pt x="12408" y="6121"/>
                      <a:pt x="12480" y="6049"/>
                      <a:pt x="12480" y="5930"/>
                    </a:cubicBezTo>
                    <a:lnTo>
                      <a:pt x="12480" y="4358"/>
                    </a:lnTo>
                    <a:cubicBezTo>
                      <a:pt x="12480" y="3668"/>
                      <a:pt x="11932" y="3120"/>
                      <a:pt x="11265" y="3120"/>
                    </a:cubicBezTo>
                    <a:lnTo>
                      <a:pt x="7883" y="3120"/>
                    </a:lnTo>
                    <a:lnTo>
                      <a:pt x="7883" y="2144"/>
                    </a:lnTo>
                    <a:cubicBezTo>
                      <a:pt x="7883" y="2144"/>
                      <a:pt x="7883" y="2120"/>
                      <a:pt x="7883" y="2120"/>
                    </a:cubicBezTo>
                    <a:cubicBezTo>
                      <a:pt x="7860" y="1858"/>
                      <a:pt x="7788" y="1620"/>
                      <a:pt x="7621" y="1405"/>
                    </a:cubicBezTo>
                    <a:cubicBezTo>
                      <a:pt x="7479" y="1167"/>
                      <a:pt x="7240" y="1001"/>
                      <a:pt x="6978" y="882"/>
                    </a:cubicBezTo>
                    <a:lnTo>
                      <a:pt x="6978" y="810"/>
                    </a:lnTo>
                    <a:lnTo>
                      <a:pt x="8145" y="810"/>
                    </a:lnTo>
                    <a:cubicBezTo>
                      <a:pt x="8241" y="810"/>
                      <a:pt x="8312" y="739"/>
                      <a:pt x="8312" y="620"/>
                    </a:cubicBezTo>
                    <a:cubicBezTo>
                      <a:pt x="8312" y="524"/>
                      <a:pt x="8241" y="453"/>
                      <a:pt x="8145" y="453"/>
                    </a:cubicBezTo>
                    <a:lnTo>
                      <a:pt x="6907" y="453"/>
                    </a:lnTo>
                    <a:cubicBezTo>
                      <a:pt x="6812" y="167"/>
                      <a:pt x="6550" y="0"/>
                      <a:pt x="624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32" name="Google Shape;232;g353d129ca6d_5_190">
            <a:extLst>
              <a:ext uri="{FF2B5EF4-FFF2-40B4-BE49-F238E27FC236}">
                <a16:creationId xmlns:a16="http://schemas.microsoft.com/office/drawing/2014/main" id="{D56362AA-B52E-18C0-3D3D-74F93FE0F2B2}"/>
              </a:ext>
            </a:extLst>
          </p:cNvPr>
          <p:cNvGrpSpPr/>
          <p:nvPr/>
        </p:nvGrpSpPr>
        <p:grpSpPr>
          <a:xfrm>
            <a:off x="2278048" y="2785934"/>
            <a:ext cx="485700" cy="485700"/>
            <a:chOff x="2201848" y="2978434"/>
            <a:chExt cx="485700" cy="485700"/>
          </a:xfrm>
        </p:grpSpPr>
        <p:sp>
          <p:nvSpPr>
            <p:cNvPr id="233" name="Google Shape;233;g353d129ca6d_5_190">
              <a:extLst>
                <a:ext uri="{FF2B5EF4-FFF2-40B4-BE49-F238E27FC236}">
                  <a16:creationId xmlns:a16="http://schemas.microsoft.com/office/drawing/2014/main" id="{BCAB288E-732F-90F6-5587-71022B076582}"/>
                </a:ext>
              </a:extLst>
            </p:cNvPr>
            <p:cNvSpPr/>
            <p:nvPr/>
          </p:nvSpPr>
          <p:spPr>
            <a:xfrm>
              <a:off x="2201848" y="2978434"/>
              <a:ext cx="485700" cy="485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4" name="Google Shape;234;g353d129ca6d_5_190">
              <a:extLst>
                <a:ext uri="{FF2B5EF4-FFF2-40B4-BE49-F238E27FC236}">
                  <a16:creationId xmlns:a16="http://schemas.microsoft.com/office/drawing/2014/main" id="{476CD6F6-C039-AC44-7631-F11F2C5955C0}"/>
                </a:ext>
              </a:extLst>
            </p:cNvPr>
            <p:cNvGrpSpPr/>
            <p:nvPr/>
          </p:nvGrpSpPr>
          <p:grpSpPr>
            <a:xfrm>
              <a:off x="2290473" y="3062808"/>
              <a:ext cx="317562" cy="316952"/>
              <a:chOff x="1297948" y="2720762"/>
              <a:chExt cx="429544" cy="428719"/>
            </a:xfrm>
          </p:grpSpPr>
          <p:sp>
            <p:nvSpPr>
              <p:cNvPr id="235" name="Google Shape;235;g353d129ca6d_5_190">
                <a:extLst>
                  <a:ext uri="{FF2B5EF4-FFF2-40B4-BE49-F238E27FC236}">
                    <a16:creationId xmlns:a16="http://schemas.microsoft.com/office/drawing/2014/main" id="{9CFB5B48-A36A-CE33-C7D8-66182A8D279B}"/>
                  </a:ext>
                </a:extLst>
              </p:cNvPr>
              <p:cNvSpPr/>
              <p:nvPr/>
            </p:nvSpPr>
            <p:spPr>
              <a:xfrm>
                <a:off x="1471394" y="2877822"/>
                <a:ext cx="17211" cy="120302"/>
              </a:xfrm>
              <a:custGeom>
                <a:avLst/>
                <a:gdLst/>
                <a:ahLst/>
                <a:cxnLst/>
                <a:rect l="l" t="t" r="r" b="b"/>
                <a:pathLst>
                  <a:path w="501" h="3502" extrusionOk="0">
                    <a:moveTo>
                      <a:pt x="167" y="1"/>
                    </a:moveTo>
                    <a:cubicBezTo>
                      <a:pt x="72" y="1"/>
                      <a:pt x="0" y="96"/>
                      <a:pt x="0" y="191"/>
                    </a:cubicBezTo>
                    <a:lnTo>
                      <a:pt x="143" y="3335"/>
                    </a:lnTo>
                    <a:cubicBezTo>
                      <a:pt x="143" y="3430"/>
                      <a:pt x="215" y="3502"/>
                      <a:pt x="310" y="3502"/>
                    </a:cubicBezTo>
                    <a:lnTo>
                      <a:pt x="334" y="3502"/>
                    </a:lnTo>
                    <a:cubicBezTo>
                      <a:pt x="429" y="3502"/>
                      <a:pt x="500" y="3406"/>
                      <a:pt x="500" y="3311"/>
                    </a:cubicBezTo>
                    <a:lnTo>
                      <a:pt x="358" y="167"/>
                    </a:lnTo>
                    <a:cubicBezTo>
                      <a:pt x="358"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353d129ca6d_5_190">
                <a:extLst>
                  <a:ext uri="{FF2B5EF4-FFF2-40B4-BE49-F238E27FC236}">
                    <a16:creationId xmlns:a16="http://schemas.microsoft.com/office/drawing/2014/main" id="{8D5F5CA7-C773-21D0-5603-7F431CB26AAF}"/>
                  </a:ext>
                </a:extLst>
              </p:cNvPr>
              <p:cNvSpPr/>
              <p:nvPr/>
            </p:nvSpPr>
            <p:spPr>
              <a:xfrm>
                <a:off x="1537660" y="2877822"/>
                <a:ext cx="17211" cy="120302"/>
              </a:xfrm>
              <a:custGeom>
                <a:avLst/>
                <a:gdLst/>
                <a:ahLst/>
                <a:cxnLst/>
                <a:rect l="l" t="t" r="r" b="b"/>
                <a:pathLst>
                  <a:path w="501" h="3502" extrusionOk="0">
                    <a:moveTo>
                      <a:pt x="334" y="1"/>
                    </a:moveTo>
                    <a:cubicBezTo>
                      <a:pt x="238" y="1"/>
                      <a:pt x="143" y="72"/>
                      <a:pt x="143" y="167"/>
                    </a:cubicBezTo>
                    <a:lnTo>
                      <a:pt x="0" y="3311"/>
                    </a:lnTo>
                    <a:cubicBezTo>
                      <a:pt x="0" y="3406"/>
                      <a:pt x="72" y="3502"/>
                      <a:pt x="167" y="3502"/>
                    </a:cubicBezTo>
                    <a:lnTo>
                      <a:pt x="191" y="3502"/>
                    </a:lnTo>
                    <a:cubicBezTo>
                      <a:pt x="286" y="3502"/>
                      <a:pt x="358" y="3430"/>
                      <a:pt x="358" y="3335"/>
                    </a:cubicBezTo>
                    <a:lnTo>
                      <a:pt x="500" y="191"/>
                    </a:lnTo>
                    <a:cubicBezTo>
                      <a:pt x="500" y="96"/>
                      <a:pt x="429" y="1"/>
                      <a:pt x="33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g353d129ca6d_5_190">
                <a:extLst>
                  <a:ext uri="{FF2B5EF4-FFF2-40B4-BE49-F238E27FC236}">
                    <a16:creationId xmlns:a16="http://schemas.microsoft.com/office/drawing/2014/main" id="{26649F3E-7F56-FD36-EF12-48A481C0A5E1}"/>
                  </a:ext>
                </a:extLst>
              </p:cNvPr>
              <p:cNvSpPr/>
              <p:nvPr/>
            </p:nvSpPr>
            <p:spPr>
              <a:xfrm>
                <a:off x="1492658" y="2809323"/>
                <a:ext cx="40948" cy="18756"/>
              </a:xfrm>
              <a:custGeom>
                <a:avLst/>
                <a:gdLst/>
                <a:ahLst/>
                <a:cxnLst/>
                <a:rect l="l" t="t" r="r" b="b"/>
                <a:pathLst>
                  <a:path w="1192" h="546" extrusionOk="0">
                    <a:moveTo>
                      <a:pt x="596" y="0"/>
                    </a:moveTo>
                    <a:cubicBezTo>
                      <a:pt x="423" y="0"/>
                      <a:pt x="251" y="78"/>
                      <a:pt x="96" y="233"/>
                    </a:cubicBezTo>
                    <a:cubicBezTo>
                      <a:pt x="24" y="280"/>
                      <a:pt x="1" y="399"/>
                      <a:pt x="72" y="471"/>
                    </a:cubicBezTo>
                    <a:cubicBezTo>
                      <a:pt x="120" y="518"/>
                      <a:pt x="167" y="542"/>
                      <a:pt x="215" y="542"/>
                    </a:cubicBezTo>
                    <a:cubicBezTo>
                      <a:pt x="263" y="542"/>
                      <a:pt x="310" y="518"/>
                      <a:pt x="334" y="494"/>
                    </a:cubicBezTo>
                    <a:cubicBezTo>
                      <a:pt x="429" y="411"/>
                      <a:pt x="513" y="369"/>
                      <a:pt x="596" y="369"/>
                    </a:cubicBezTo>
                    <a:cubicBezTo>
                      <a:pt x="679" y="369"/>
                      <a:pt x="763" y="411"/>
                      <a:pt x="858" y="494"/>
                    </a:cubicBezTo>
                    <a:cubicBezTo>
                      <a:pt x="891" y="528"/>
                      <a:pt x="934" y="545"/>
                      <a:pt x="979" y="545"/>
                    </a:cubicBezTo>
                    <a:cubicBezTo>
                      <a:pt x="1030" y="545"/>
                      <a:pt x="1082" y="522"/>
                      <a:pt x="1120" y="471"/>
                    </a:cubicBezTo>
                    <a:cubicBezTo>
                      <a:pt x="1191" y="399"/>
                      <a:pt x="1167" y="280"/>
                      <a:pt x="1096" y="233"/>
                    </a:cubicBezTo>
                    <a:cubicBezTo>
                      <a:pt x="941" y="78"/>
                      <a:pt x="769" y="0"/>
                      <a:pt x="5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353d129ca6d_5_190">
                <a:extLst>
                  <a:ext uri="{FF2B5EF4-FFF2-40B4-BE49-F238E27FC236}">
                    <a16:creationId xmlns:a16="http://schemas.microsoft.com/office/drawing/2014/main" id="{AB11447C-0F84-0F17-13E0-5B2A20A5FE59}"/>
                  </a:ext>
                </a:extLst>
              </p:cNvPr>
              <p:cNvSpPr/>
              <p:nvPr/>
            </p:nvSpPr>
            <p:spPr>
              <a:xfrm>
                <a:off x="1506571" y="3034916"/>
                <a:ext cx="13123" cy="40124"/>
              </a:xfrm>
              <a:custGeom>
                <a:avLst/>
                <a:gdLst/>
                <a:ahLst/>
                <a:cxnLst/>
                <a:rect l="l" t="t" r="r" b="b"/>
                <a:pathLst>
                  <a:path w="382" h="1168" extrusionOk="0">
                    <a:moveTo>
                      <a:pt x="191" y="0"/>
                    </a:moveTo>
                    <a:cubicBezTo>
                      <a:pt x="96" y="0"/>
                      <a:pt x="0" y="72"/>
                      <a:pt x="0" y="191"/>
                    </a:cubicBezTo>
                    <a:lnTo>
                      <a:pt x="0" y="977"/>
                    </a:lnTo>
                    <a:cubicBezTo>
                      <a:pt x="0" y="1096"/>
                      <a:pt x="96" y="1167"/>
                      <a:pt x="191" y="1167"/>
                    </a:cubicBezTo>
                    <a:cubicBezTo>
                      <a:pt x="286" y="1167"/>
                      <a:pt x="381" y="1096"/>
                      <a:pt x="381" y="977"/>
                    </a:cubicBezTo>
                    <a:lnTo>
                      <a:pt x="381" y="191"/>
                    </a:lnTo>
                    <a:cubicBezTo>
                      <a:pt x="381" y="72"/>
                      <a:pt x="286" y="0"/>
                      <a:pt x="1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353d129ca6d_5_190">
                <a:extLst>
                  <a:ext uri="{FF2B5EF4-FFF2-40B4-BE49-F238E27FC236}">
                    <a16:creationId xmlns:a16="http://schemas.microsoft.com/office/drawing/2014/main" id="{C4F0C40E-6BF4-8B09-91C0-EDFD009FDC81}"/>
                  </a:ext>
                </a:extLst>
              </p:cNvPr>
              <p:cNvSpPr/>
              <p:nvPr/>
            </p:nvSpPr>
            <p:spPr>
              <a:xfrm>
                <a:off x="1506571" y="2887647"/>
                <a:ext cx="13123" cy="110478"/>
              </a:xfrm>
              <a:custGeom>
                <a:avLst/>
                <a:gdLst/>
                <a:ahLst/>
                <a:cxnLst/>
                <a:rect l="l" t="t" r="r" b="b"/>
                <a:pathLst>
                  <a:path w="382" h="3216" extrusionOk="0">
                    <a:moveTo>
                      <a:pt x="191" y="1"/>
                    </a:moveTo>
                    <a:cubicBezTo>
                      <a:pt x="96" y="1"/>
                      <a:pt x="0" y="96"/>
                      <a:pt x="0" y="191"/>
                    </a:cubicBezTo>
                    <a:lnTo>
                      <a:pt x="0" y="3025"/>
                    </a:lnTo>
                    <a:cubicBezTo>
                      <a:pt x="0" y="3144"/>
                      <a:pt x="96" y="3216"/>
                      <a:pt x="191" y="3216"/>
                    </a:cubicBezTo>
                    <a:cubicBezTo>
                      <a:pt x="286" y="3216"/>
                      <a:pt x="381" y="3144"/>
                      <a:pt x="381" y="3025"/>
                    </a:cubicBezTo>
                    <a:lnTo>
                      <a:pt x="381" y="191"/>
                    </a:lnTo>
                    <a:cubicBezTo>
                      <a:pt x="381" y="96"/>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353d129ca6d_5_190">
                <a:extLst>
                  <a:ext uri="{FF2B5EF4-FFF2-40B4-BE49-F238E27FC236}">
                    <a16:creationId xmlns:a16="http://schemas.microsoft.com/office/drawing/2014/main" id="{5ECE7855-AC69-1E89-6B0B-CB9E4C011706}"/>
                  </a:ext>
                </a:extLst>
              </p:cNvPr>
              <p:cNvSpPr/>
              <p:nvPr/>
            </p:nvSpPr>
            <p:spPr>
              <a:xfrm>
                <a:off x="1323300" y="2899292"/>
                <a:ext cx="103126" cy="107008"/>
              </a:xfrm>
              <a:custGeom>
                <a:avLst/>
                <a:gdLst/>
                <a:ahLst/>
                <a:cxnLst/>
                <a:rect l="l" t="t" r="r" b="b"/>
                <a:pathLst>
                  <a:path w="3002" h="3115" extrusionOk="0">
                    <a:moveTo>
                      <a:pt x="2815" y="0"/>
                    </a:moveTo>
                    <a:cubicBezTo>
                      <a:pt x="2791" y="0"/>
                      <a:pt x="2765" y="6"/>
                      <a:pt x="2740" y="19"/>
                    </a:cubicBezTo>
                    <a:lnTo>
                      <a:pt x="120" y="948"/>
                    </a:lnTo>
                    <a:cubicBezTo>
                      <a:pt x="49" y="971"/>
                      <a:pt x="1" y="1043"/>
                      <a:pt x="1" y="1114"/>
                    </a:cubicBezTo>
                    <a:lnTo>
                      <a:pt x="1" y="1233"/>
                    </a:lnTo>
                    <a:cubicBezTo>
                      <a:pt x="1" y="1281"/>
                      <a:pt x="25" y="1329"/>
                      <a:pt x="49" y="1352"/>
                    </a:cubicBezTo>
                    <a:lnTo>
                      <a:pt x="1573" y="3067"/>
                    </a:lnTo>
                    <a:cubicBezTo>
                      <a:pt x="1597" y="3115"/>
                      <a:pt x="1644" y="3115"/>
                      <a:pt x="1716" y="3115"/>
                    </a:cubicBezTo>
                    <a:cubicBezTo>
                      <a:pt x="1739" y="3115"/>
                      <a:pt x="1787" y="3115"/>
                      <a:pt x="1835" y="3067"/>
                    </a:cubicBezTo>
                    <a:cubicBezTo>
                      <a:pt x="1906" y="3019"/>
                      <a:pt x="1906" y="2900"/>
                      <a:pt x="1835" y="2829"/>
                    </a:cubicBezTo>
                    <a:lnTo>
                      <a:pt x="430" y="1233"/>
                    </a:lnTo>
                    <a:lnTo>
                      <a:pt x="2859" y="352"/>
                    </a:lnTo>
                    <a:cubicBezTo>
                      <a:pt x="2954" y="328"/>
                      <a:pt x="3002" y="209"/>
                      <a:pt x="2954" y="114"/>
                    </a:cubicBezTo>
                    <a:cubicBezTo>
                      <a:pt x="2937" y="44"/>
                      <a:pt x="2881" y="0"/>
                      <a:pt x="28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353d129ca6d_5_190">
                <a:extLst>
                  <a:ext uri="{FF2B5EF4-FFF2-40B4-BE49-F238E27FC236}">
                    <a16:creationId xmlns:a16="http://schemas.microsoft.com/office/drawing/2014/main" id="{3C5DB699-C193-1FC9-8EB9-C89C1CF7131D}"/>
                  </a:ext>
                </a:extLst>
              </p:cNvPr>
              <p:cNvSpPr/>
              <p:nvPr/>
            </p:nvSpPr>
            <p:spPr>
              <a:xfrm>
                <a:off x="1381390" y="2936736"/>
                <a:ext cx="27035" cy="38475"/>
              </a:xfrm>
              <a:custGeom>
                <a:avLst/>
                <a:gdLst/>
                <a:ahLst/>
                <a:cxnLst/>
                <a:rect l="l" t="t" r="r" b="b"/>
                <a:pathLst>
                  <a:path w="787" h="1120" extrusionOk="0">
                    <a:moveTo>
                      <a:pt x="213" y="0"/>
                    </a:moveTo>
                    <a:cubicBezTo>
                      <a:pt x="183" y="0"/>
                      <a:pt x="152" y="8"/>
                      <a:pt x="120" y="24"/>
                    </a:cubicBezTo>
                    <a:cubicBezTo>
                      <a:pt x="25" y="72"/>
                      <a:pt x="1" y="167"/>
                      <a:pt x="48" y="262"/>
                    </a:cubicBezTo>
                    <a:lnTo>
                      <a:pt x="429" y="1024"/>
                    </a:lnTo>
                    <a:cubicBezTo>
                      <a:pt x="453" y="1096"/>
                      <a:pt x="525" y="1120"/>
                      <a:pt x="596" y="1120"/>
                    </a:cubicBezTo>
                    <a:lnTo>
                      <a:pt x="668" y="1120"/>
                    </a:lnTo>
                    <a:cubicBezTo>
                      <a:pt x="763" y="1072"/>
                      <a:pt x="787" y="953"/>
                      <a:pt x="739" y="858"/>
                    </a:cubicBezTo>
                    <a:lnTo>
                      <a:pt x="358" y="96"/>
                    </a:lnTo>
                    <a:cubicBezTo>
                      <a:pt x="326" y="32"/>
                      <a:pt x="273" y="0"/>
                      <a:pt x="2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353d129ca6d_5_190">
                <a:extLst>
                  <a:ext uri="{FF2B5EF4-FFF2-40B4-BE49-F238E27FC236}">
                    <a16:creationId xmlns:a16="http://schemas.microsoft.com/office/drawing/2014/main" id="{1714FA08-25EE-9DC1-841A-71A8C14C4EE5}"/>
                  </a:ext>
                </a:extLst>
              </p:cNvPr>
              <p:cNvSpPr/>
              <p:nvPr/>
            </p:nvSpPr>
            <p:spPr>
              <a:xfrm>
                <a:off x="1413304" y="2931824"/>
                <a:ext cx="12298" cy="34387"/>
              </a:xfrm>
              <a:custGeom>
                <a:avLst/>
                <a:gdLst/>
                <a:ahLst/>
                <a:cxnLst/>
                <a:rect l="l" t="t" r="r" b="b"/>
                <a:pathLst>
                  <a:path w="358" h="1001" extrusionOk="0">
                    <a:moveTo>
                      <a:pt x="167" y="1"/>
                    </a:moveTo>
                    <a:cubicBezTo>
                      <a:pt x="72" y="1"/>
                      <a:pt x="1" y="72"/>
                      <a:pt x="1" y="191"/>
                    </a:cubicBezTo>
                    <a:lnTo>
                      <a:pt x="1" y="834"/>
                    </a:lnTo>
                    <a:cubicBezTo>
                      <a:pt x="1" y="929"/>
                      <a:pt x="72" y="1001"/>
                      <a:pt x="167" y="1001"/>
                    </a:cubicBezTo>
                    <a:cubicBezTo>
                      <a:pt x="263" y="1001"/>
                      <a:pt x="358" y="929"/>
                      <a:pt x="358" y="834"/>
                    </a:cubicBezTo>
                    <a:lnTo>
                      <a:pt x="358" y="191"/>
                    </a:lnTo>
                    <a:cubicBezTo>
                      <a:pt x="358" y="72"/>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353d129ca6d_5_190">
                <a:extLst>
                  <a:ext uri="{FF2B5EF4-FFF2-40B4-BE49-F238E27FC236}">
                    <a16:creationId xmlns:a16="http://schemas.microsoft.com/office/drawing/2014/main" id="{05526817-0EA1-33C8-0C7F-DF61E65049F2}"/>
                  </a:ext>
                </a:extLst>
              </p:cNvPr>
              <p:cNvSpPr/>
              <p:nvPr/>
            </p:nvSpPr>
            <p:spPr>
              <a:xfrm>
                <a:off x="1599838" y="2899292"/>
                <a:ext cx="103092" cy="107008"/>
              </a:xfrm>
              <a:custGeom>
                <a:avLst/>
                <a:gdLst/>
                <a:ahLst/>
                <a:cxnLst/>
                <a:rect l="l" t="t" r="r" b="b"/>
                <a:pathLst>
                  <a:path w="3001" h="3115" extrusionOk="0">
                    <a:moveTo>
                      <a:pt x="187" y="0"/>
                    </a:moveTo>
                    <a:cubicBezTo>
                      <a:pt x="121" y="0"/>
                      <a:pt x="65" y="44"/>
                      <a:pt x="48" y="114"/>
                    </a:cubicBezTo>
                    <a:cubicBezTo>
                      <a:pt x="0" y="209"/>
                      <a:pt x="48" y="328"/>
                      <a:pt x="143" y="352"/>
                    </a:cubicBezTo>
                    <a:lnTo>
                      <a:pt x="2572" y="1233"/>
                    </a:lnTo>
                    <a:lnTo>
                      <a:pt x="1167" y="2829"/>
                    </a:lnTo>
                    <a:cubicBezTo>
                      <a:pt x="1096" y="2900"/>
                      <a:pt x="1096" y="3019"/>
                      <a:pt x="1167" y="3067"/>
                    </a:cubicBezTo>
                    <a:cubicBezTo>
                      <a:pt x="1215" y="3115"/>
                      <a:pt x="1262" y="3115"/>
                      <a:pt x="1286" y="3115"/>
                    </a:cubicBezTo>
                    <a:cubicBezTo>
                      <a:pt x="1358" y="3115"/>
                      <a:pt x="1405" y="3115"/>
                      <a:pt x="1429" y="3067"/>
                    </a:cubicBezTo>
                    <a:lnTo>
                      <a:pt x="2953" y="1352"/>
                    </a:lnTo>
                    <a:cubicBezTo>
                      <a:pt x="2977" y="1329"/>
                      <a:pt x="3001" y="1281"/>
                      <a:pt x="3001" y="1233"/>
                    </a:cubicBezTo>
                    <a:lnTo>
                      <a:pt x="3001" y="1114"/>
                    </a:lnTo>
                    <a:cubicBezTo>
                      <a:pt x="3001" y="1043"/>
                      <a:pt x="2953" y="971"/>
                      <a:pt x="2882" y="948"/>
                    </a:cubicBezTo>
                    <a:lnTo>
                      <a:pt x="262" y="19"/>
                    </a:lnTo>
                    <a:cubicBezTo>
                      <a:pt x="237" y="6"/>
                      <a:pt x="211" y="0"/>
                      <a:pt x="1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353d129ca6d_5_190">
                <a:extLst>
                  <a:ext uri="{FF2B5EF4-FFF2-40B4-BE49-F238E27FC236}">
                    <a16:creationId xmlns:a16="http://schemas.microsoft.com/office/drawing/2014/main" id="{116ACAFB-E3E1-3DDA-F8F1-E4C353778935}"/>
                  </a:ext>
                </a:extLst>
              </p:cNvPr>
              <p:cNvSpPr/>
              <p:nvPr/>
            </p:nvSpPr>
            <p:spPr>
              <a:xfrm>
                <a:off x="1617838" y="2936736"/>
                <a:ext cx="27035" cy="38475"/>
              </a:xfrm>
              <a:custGeom>
                <a:avLst/>
                <a:gdLst/>
                <a:ahLst/>
                <a:cxnLst/>
                <a:rect l="l" t="t" r="r" b="b"/>
                <a:pathLst>
                  <a:path w="787" h="1120" extrusionOk="0">
                    <a:moveTo>
                      <a:pt x="573" y="0"/>
                    </a:moveTo>
                    <a:cubicBezTo>
                      <a:pt x="514" y="0"/>
                      <a:pt x="461" y="32"/>
                      <a:pt x="429" y="96"/>
                    </a:cubicBezTo>
                    <a:lnTo>
                      <a:pt x="48" y="858"/>
                    </a:lnTo>
                    <a:cubicBezTo>
                      <a:pt x="0" y="953"/>
                      <a:pt x="24" y="1072"/>
                      <a:pt x="119" y="1120"/>
                    </a:cubicBezTo>
                    <a:lnTo>
                      <a:pt x="191" y="1120"/>
                    </a:lnTo>
                    <a:cubicBezTo>
                      <a:pt x="262" y="1120"/>
                      <a:pt x="334" y="1096"/>
                      <a:pt x="357" y="1024"/>
                    </a:cubicBezTo>
                    <a:lnTo>
                      <a:pt x="738" y="262"/>
                    </a:lnTo>
                    <a:cubicBezTo>
                      <a:pt x="786" y="167"/>
                      <a:pt x="762" y="72"/>
                      <a:pt x="667" y="24"/>
                    </a:cubicBezTo>
                    <a:cubicBezTo>
                      <a:pt x="635" y="8"/>
                      <a:pt x="603" y="0"/>
                      <a:pt x="5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353d129ca6d_5_190">
                <a:extLst>
                  <a:ext uri="{FF2B5EF4-FFF2-40B4-BE49-F238E27FC236}">
                    <a16:creationId xmlns:a16="http://schemas.microsoft.com/office/drawing/2014/main" id="{69C13316-9982-800D-AC53-95DDCFBF6E5D}"/>
                  </a:ext>
                </a:extLst>
              </p:cNvPr>
              <p:cNvSpPr/>
              <p:nvPr/>
            </p:nvSpPr>
            <p:spPr>
              <a:xfrm>
                <a:off x="1600662" y="2931824"/>
                <a:ext cx="12298" cy="34387"/>
              </a:xfrm>
              <a:custGeom>
                <a:avLst/>
                <a:gdLst/>
                <a:ahLst/>
                <a:cxnLst/>
                <a:rect l="l" t="t" r="r" b="b"/>
                <a:pathLst>
                  <a:path w="358" h="1001" extrusionOk="0">
                    <a:moveTo>
                      <a:pt x="191" y="1"/>
                    </a:moveTo>
                    <a:cubicBezTo>
                      <a:pt x="95" y="1"/>
                      <a:pt x="0" y="72"/>
                      <a:pt x="0" y="191"/>
                    </a:cubicBezTo>
                    <a:lnTo>
                      <a:pt x="0" y="834"/>
                    </a:lnTo>
                    <a:cubicBezTo>
                      <a:pt x="0" y="929"/>
                      <a:pt x="95" y="1001"/>
                      <a:pt x="191" y="1001"/>
                    </a:cubicBezTo>
                    <a:cubicBezTo>
                      <a:pt x="286" y="1001"/>
                      <a:pt x="357" y="929"/>
                      <a:pt x="357" y="834"/>
                    </a:cubicBezTo>
                    <a:lnTo>
                      <a:pt x="357" y="191"/>
                    </a:lnTo>
                    <a:cubicBezTo>
                      <a:pt x="357"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353d129ca6d_5_190">
                <a:extLst>
                  <a:ext uri="{FF2B5EF4-FFF2-40B4-BE49-F238E27FC236}">
                    <a16:creationId xmlns:a16="http://schemas.microsoft.com/office/drawing/2014/main" id="{EDF01B2A-5AA0-B76C-0857-D2553A0F68EB}"/>
                  </a:ext>
                </a:extLst>
              </p:cNvPr>
              <p:cNvSpPr/>
              <p:nvPr/>
            </p:nvSpPr>
            <p:spPr>
              <a:xfrm>
                <a:off x="1297948" y="2720762"/>
                <a:ext cx="429544" cy="428719"/>
              </a:xfrm>
              <a:custGeom>
                <a:avLst/>
                <a:gdLst/>
                <a:ahLst/>
                <a:cxnLst/>
                <a:rect l="l" t="t" r="r" b="b"/>
                <a:pathLst>
                  <a:path w="12504" h="12480" extrusionOk="0">
                    <a:moveTo>
                      <a:pt x="2906" y="3120"/>
                    </a:moveTo>
                    <a:lnTo>
                      <a:pt x="2954" y="3168"/>
                    </a:lnTo>
                    <a:cubicBezTo>
                      <a:pt x="3120" y="3358"/>
                      <a:pt x="3216" y="3573"/>
                      <a:pt x="3216" y="3835"/>
                    </a:cubicBezTo>
                    <a:lnTo>
                      <a:pt x="3216" y="4525"/>
                    </a:lnTo>
                    <a:lnTo>
                      <a:pt x="2596" y="4739"/>
                    </a:lnTo>
                    <a:lnTo>
                      <a:pt x="2596" y="3835"/>
                    </a:lnTo>
                    <a:cubicBezTo>
                      <a:pt x="2596" y="3573"/>
                      <a:pt x="2668" y="3358"/>
                      <a:pt x="2858" y="3168"/>
                    </a:cubicBezTo>
                    <a:lnTo>
                      <a:pt x="2906" y="3120"/>
                    </a:lnTo>
                    <a:close/>
                    <a:moveTo>
                      <a:pt x="9622" y="3120"/>
                    </a:moveTo>
                    <a:lnTo>
                      <a:pt x="9693" y="3168"/>
                    </a:lnTo>
                    <a:cubicBezTo>
                      <a:pt x="9860" y="3358"/>
                      <a:pt x="9931" y="3573"/>
                      <a:pt x="9931" y="3835"/>
                    </a:cubicBezTo>
                    <a:lnTo>
                      <a:pt x="9931" y="4739"/>
                    </a:lnTo>
                    <a:lnTo>
                      <a:pt x="9312" y="4525"/>
                    </a:lnTo>
                    <a:lnTo>
                      <a:pt x="9312" y="3835"/>
                    </a:lnTo>
                    <a:cubicBezTo>
                      <a:pt x="9312" y="3573"/>
                      <a:pt x="9407" y="3358"/>
                      <a:pt x="9574" y="3168"/>
                    </a:cubicBezTo>
                    <a:lnTo>
                      <a:pt x="9622" y="3120"/>
                    </a:lnTo>
                    <a:close/>
                    <a:moveTo>
                      <a:pt x="1215" y="4335"/>
                    </a:moveTo>
                    <a:lnTo>
                      <a:pt x="1263" y="4382"/>
                    </a:lnTo>
                    <a:cubicBezTo>
                      <a:pt x="1430" y="4573"/>
                      <a:pt x="1525" y="4811"/>
                      <a:pt x="1525" y="5049"/>
                    </a:cubicBezTo>
                    <a:lnTo>
                      <a:pt x="1525" y="5121"/>
                    </a:lnTo>
                    <a:lnTo>
                      <a:pt x="906" y="5359"/>
                    </a:lnTo>
                    <a:lnTo>
                      <a:pt x="906" y="5049"/>
                    </a:lnTo>
                    <a:cubicBezTo>
                      <a:pt x="906" y="4811"/>
                      <a:pt x="1001" y="4573"/>
                      <a:pt x="1168" y="4382"/>
                    </a:cubicBezTo>
                    <a:lnTo>
                      <a:pt x="1215" y="4335"/>
                    </a:lnTo>
                    <a:close/>
                    <a:moveTo>
                      <a:pt x="11313" y="4335"/>
                    </a:moveTo>
                    <a:lnTo>
                      <a:pt x="11360" y="4382"/>
                    </a:lnTo>
                    <a:cubicBezTo>
                      <a:pt x="11527" y="4573"/>
                      <a:pt x="11622" y="4811"/>
                      <a:pt x="11622" y="5049"/>
                    </a:cubicBezTo>
                    <a:lnTo>
                      <a:pt x="11622" y="5359"/>
                    </a:lnTo>
                    <a:lnTo>
                      <a:pt x="11003" y="5121"/>
                    </a:lnTo>
                    <a:lnTo>
                      <a:pt x="11003" y="5049"/>
                    </a:lnTo>
                    <a:cubicBezTo>
                      <a:pt x="11003" y="4811"/>
                      <a:pt x="11098" y="4573"/>
                      <a:pt x="11265" y="4382"/>
                    </a:cubicBezTo>
                    <a:lnTo>
                      <a:pt x="11313" y="4335"/>
                    </a:lnTo>
                    <a:close/>
                    <a:moveTo>
                      <a:pt x="5073" y="9717"/>
                    </a:moveTo>
                    <a:lnTo>
                      <a:pt x="5097" y="9979"/>
                    </a:lnTo>
                    <a:lnTo>
                      <a:pt x="5168" y="10336"/>
                    </a:lnTo>
                    <a:lnTo>
                      <a:pt x="4597" y="10431"/>
                    </a:lnTo>
                    <a:lnTo>
                      <a:pt x="4287" y="10264"/>
                    </a:lnTo>
                    <a:lnTo>
                      <a:pt x="4287" y="9955"/>
                    </a:lnTo>
                    <a:lnTo>
                      <a:pt x="5073" y="9717"/>
                    </a:lnTo>
                    <a:close/>
                    <a:moveTo>
                      <a:pt x="7455" y="9717"/>
                    </a:moveTo>
                    <a:lnTo>
                      <a:pt x="8241" y="9955"/>
                    </a:lnTo>
                    <a:lnTo>
                      <a:pt x="8241" y="10264"/>
                    </a:lnTo>
                    <a:lnTo>
                      <a:pt x="7931" y="10431"/>
                    </a:lnTo>
                    <a:lnTo>
                      <a:pt x="7359" y="10336"/>
                    </a:lnTo>
                    <a:lnTo>
                      <a:pt x="7455" y="9717"/>
                    </a:lnTo>
                    <a:close/>
                    <a:moveTo>
                      <a:pt x="6693" y="11050"/>
                    </a:moveTo>
                    <a:lnTo>
                      <a:pt x="6645" y="11408"/>
                    </a:lnTo>
                    <a:lnTo>
                      <a:pt x="5883" y="11408"/>
                    </a:lnTo>
                    <a:lnTo>
                      <a:pt x="5835" y="11050"/>
                    </a:lnTo>
                    <a:close/>
                    <a:moveTo>
                      <a:pt x="6597" y="11765"/>
                    </a:moveTo>
                    <a:lnTo>
                      <a:pt x="6550" y="12122"/>
                    </a:lnTo>
                    <a:lnTo>
                      <a:pt x="5978" y="12122"/>
                    </a:lnTo>
                    <a:lnTo>
                      <a:pt x="5931" y="11765"/>
                    </a:lnTo>
                    <a:close/>
                    <a:moveTo>
                      <a:pt x="6264" y="0"/>
                    </a:moveTo>
                    <a:cubicBezTo>
                      <a:pt x="6192" y="0"/>
                      <a:pt x="6121" y="48"/>
                      <a:pt x="6097" y="120"/>
                    </a:cubicBezTo>
                    <a:lnTo>
                      <a:pt x="5621" y="1548"/>
                    </a:lnTo>
                    <a:cubicBezTo>
                      <a:pt x="5573" y="1644"/>
                      <a:pt x="5621" y="1739"/>
                      <a:pt x="5716" y="1787"/>
                    </a:cubicBezTo>
                    <a:cubicBezTo>
                      <a:pt x="5737" y="1791"/>
                      <a:pt x="5756" y="1793"/>
                      <a:pt x="5775" y="1793"/>
                    </a:cubicBezTo>
                    <a:cubicBezTo>
                      <a:pt x="5866" y="1793"/>
                      <a:pt x="5935" y="1746"/>
                      <a:pt x="5954" y="1667"/>
                    </a:cubicBezTo>
                    <a:lnTo>
                      <a:pt x="6264" y="739"/>
                    </a:lnTo>
                    <a:lnTo>
                      <a:pt x="7050" y="3144"/>
                    </a:lnTo>
                    <a:cubicBezTo>
                      <a:pt x="7169" y="3454"/>
                      <a:pt x="7407" y="3715"/>
                      <a:pt x="7717" y="3835"/>
                    </a:cubicBezTo>
                    <a:lnTo>
                      <a:pt x="8074" y="4001"/>
                    </a:lnTo>
                    <a:cubicBezTo>
                      <a:pt x="8145" y="4025"/>
                      <a:pt x="8193" y="4097"/>
                      <a:pt x="8193" y="4192"/>
                    </a:cubicBezTo>
                    <a:cubicBezTo>
                      <a:pt x="8169" y="4382"/>
                      <a:pt x="7859" y="7835"/>
                      <a:pt x="7788" y="8693"/>
                    </a:cubicBezTo>
                    <a:lnTo>
                      <a:pt x="7240" y="9050"/>
                    </a:lnTo>
                    <a:cubicBezTo>
                      <a:pt x="7216" y="9074"/>
                      <a:pt x="7169" y="9121"/>
                      <a:pt x="7169" y="9169"/>
                    </a:cubicBezTo>
                    <a:cubicBezTo>
                      <a:pt x="7026" y="10098"/>
                      <a:pt x="7002" y="10384"/>
                      <a:pt x="6955" y="10669"/>
                    </a:cubicBezTo>
                    <a:lnTo>
                      <a:pt x="5573" y="10669"/>
                    </a:lnTo>
                    <a:cubicBezTo>
                      <a:pt x="5478" y="10002"/>
                      <a:pt x="5430" y="9621"/>
                      <a:pt x="5359" y="9169"/>
                    </a:cubicBezTo>
                    <a:cubicBezTo>
                      <a:pt x="5359" y="9121"/>
                      <a:pt x="5311" y="9074"/>
                      <a:pt x="5288" y="9050"/>
                    </a:cubicBezTo>
                    <a:lnTo>
                      <a:pt x="4740" y="8693"/>
                    </a:lnTo>
                    <a:cubicBezTo>
                      <a:pt x="4716" y="8502"/>
                      <a:pt x="4383" y="4549"/>
                      <a:pt x="4335" y="4192"/>
                    </a:cubicBezTo>
                    <a:cubicBezTo>
                      <a:pt x="4335" y="4097"/>
                      <a:pt x="4383" y="4025"/>
                      <a:pt x="4454" y="4001"/>
                    </a:cubicBezTo>
                    <a:lnTo>
                      <a:pt x="4811" y="3835"/>
                    </a:lnTo>
                    <a:cubicBezTo>
                      <a:pt x="5121" y="3715"/>
                      <a:pt x="5359" y="3454"/>
                      <a:pt x="5454" y="3144"/>
                    </a:cubicBezTo>
                    <a:lnTo>
                      <a:pt x="5716" y="2358"/>
                    </a:lnTo>
                    <a:cubicBezTo>
                      <a:pt x="5764" y="2263"/>
                      <a:pt x="5692" y="2168"/>
                      <a:pt x="5597" y="2144"/>
                    </a:cubicBezTo>
                    <a:cubicBezTo>
                      <a:pt x="5576" y="2133"/>
                      <a:pt x="5555" y="2129"/>
                      <a:pt x="5535" y="2129"/>
                    </a:cubicBezTo>
                    <a:cubicBezTo>
                      <a:pt x="5464" y="2129"/>
                      <a:pt x="5401" y="2188"/>
                      <a:pt x="5383" y="2263"/>
                    </a:cubicBezTo>
                    <a:lnTo>
                      <a:pt x="5121" y="3025"/>
                    </a:lnTo>
                    <a:cubicBezTo>
                      <a:pt x="5049" y="3239"/>
                      <a:pt x="4883" y="3430"/>
                      <a:pt x="4668" y="3501"/>
                    </a:cubicBezTo>
                    <a:lnTo>
                      <a:pt x="4311" y="3668"/>
                    </a:lnTo>
                    <a:cubicBezTo>
                      <a:pt x="4097" y="3763"/>
                      <a:pt x="3954" y="3977"/>
                      <a:pt x="3978" y="4216"/>
                    </a:cubicBezTo>
                    <a:lnTo>
                      <a:pt x="3978" y="4239"/>
                    </a:lnTo>
                    <a:lnTo>
                      <a:pt x="3573" y="4382"/>
                    </a:lnTo>
                    <a:lnTo>
                      <a:pt x="3573" y="3835"/>
                    </a:lnTo>
                    <a:cubicBezTo>
                      <a:pt x="3573" y="3477"/>
                      <a:pt x="3454" y="3168"/>
                      <a:pt x="3216" y="2930"/>
                    </a:cubicBezTo>
                    <a:lnTo>
                      <a:pt x="3025" y="2715"/>
                    </a:lnTo>
                    <a:cubicBezTo>
                      <a:pt x="3001" y="2691"/>
                      <a:pt x="2954" y="2668"/>
                      <a:pt x="2906" y="2668"/>
                    </a:cubicBezTo>
                    <a:cubicBezTo>
                      <a:pt x="2858" y="2668"/>
                      <a:pt x="2811" y="2691"/>
                      <a:pt x="2763" y="2715"/>
                    </a:cubicBezTo>
                    <a:lnTo>
                      <a:pt x="2573" y="2930"/>
                    </a:lnTo>
                    <a:cubicBezTo>
                      <a:pt x="2335" y="3168"/>
                      <a:pt x="2215" y="3477"/>
                      <a:pt x="2215" y="3835"/>
                    </a:cubicBezTo>
                    <a:lnTo>
                      <a:pt x="2215" y="4882"/>
                    </a:lnTo>
                    <a:lnTo>
                      <a:pt x="1882" y="5001"/>
                    </a:lnTo>
                    <a:cubicBezTo>
                      <a:pt x="1882" y="4668"/>
                      <a:pt x="1763" y="4382"/>
                      <a:pt x="1525" y="4144"/>
                    </a:cubicBezTo>
                    <a:lnTo>
                      <a:pt x="1334" y="3930"/>
                    </a:lnTo>
                    <a:cubicBezTo>
                      <a:pt x="1311" y="3906"/>
                      <a:pt x="1263" y="3882"/>
                      <a:pt x="1215" y="3882"/>
                    </a:cubicBezTo>
                    <a:cubicBezTo>
                      <a:pt x="1168" y="3882"/>
                      <a:pt x="1120" y="3906"/>
                      <a:pt x="1072" y="3930"/>
                    </a:cubicBezTo>
                    <a:lnTo>
                      <a:pt x="882" y="4144"/>
                    </a:lnTo>
                    <a:cubicBezTo>
                      <a:pt x="668" y="4382"/>
                      <a:pt x="525" y="4716"/>
                      <a:pt x="525" y="5049"/>
                    </a:cubicBezTo>
                    <a:lnTo>
                      <a:pt x="525" y="5478"/>
                    </a:lnTo>
                    <a:lnTo>
                      <a:pt x="144" y="5621"/>
                    </a:lnTo>
                    <a:cubicBezTo>
                      <a:pt x="48" y="5644"/>
                      <a:pt x="1" y="5716"/>
                      <a:pt x="1" y="5787"/>
                    </a:cubicBezTo>
                    <a:lnTo>
                      <a:pt x="1" y="6716"/>
                    </a:lnTo>
                    <a:cubicBezTo>
                      <a:pt x="1" y="6764"/>
                      <a:pt x="25" y="6811"/>
                      <a:pt x="48" y="6835"/>
                    </a:cubicBezTo>
                    <a:lnTo>
                      <a:pt x="739" y="7597"/>
                    </a:lnTo>
                    <a:cubicBezTo>
                      <a:pt x="763" y="7645"/>
                      <a:pt x="810" y="7645"/>
                      <a:pt x="858" y="7645"/>
                    </a:cubicBezTo>
                    <a:cubicBezTo>
                      <a:pt x="906" y="7645"/>
                      <a:pt x="953" y="7645"/>
                      <a:pt x="1001" y="7597"/>
                    </a:cubicBezTo>
                    <a:cubicBezTo>
                      <a:pt x="1072" y="7550"/>
                      <a:pt x="1072" y="7431"/>
                      <a:pt x="1001" y="7359"/>
                    </a:cubicBezTo>
                    <a:lnTo>
                      <a:pt x="382" y="6645"/>
                    </a:lnTo>
                    <a:lnTo>
                      <a:pt x="382" y="5930"/>
                    </a:lnTo>
                    <a:cubicBezTo>
                      <a:pt x="525" y="5883"/>
                      <a:pt x="3859" y="4668"/>
                      <a:pt x="4002" y="4620"/>
                    </a:cubicBezTo>
                    <a:lnTo>
                      <a:pt x="4335" y="8407"/>
                    </a:lnTo>
                    <a:lnTo>
                      <a:pt x="2239" y="8716"/>
                    </a:lnTo>
                    <a:lnTo>
                      <a:pt x="1501" y="7907"/>
                    </a:lnTo>
                    <a:cubicBezTo>
                      <a:pt x="1463" y="7856"/>
                      <a:pt x="1411" y="7832"/>
                      <a:pt x="1360" y="7832"/>
                    </a:cubicBezTo>
                    <a:cubicBezTo>
                      <a:pt x="1316" y="7832"/>
                      <a:pt x="1272" y="7850"/>
                      <a:pt x="1239" y="7883"/>
                    </a:cubicBezTo>
                    <a:cubicBezTo>
                      <a:pt x="1168" y="7954"/>
                      <a:pt x="1144" y="8074"/>
                      <a:pt x="1215" y="8145"/>
                    </a:cubicBezTo>
                    <a:lnTo>
                      <a:pt x="2025" y="9050"/>
                    </a:lnTo>
                    <a:cubicBezTo>
                      <a:pt x="2049" y="9074"/>
                      <a:pt x="2096" y="9098"/>
                      <a:pt x="2168" y="9098"/>
                    </a:cubicBezTo>
                    <a:lnTo>
                      <a:pt x="2192" y="9098"/>
                    </a:lnTo>
                    <a:lnTo>
                      <a:pt x="4383" y="8764"/>
                    </a:lnTo>
                    <a:lnTo>
                      <a:pt x="4383" y="8812"/>
                    </a:lnTo>
                    <a:cubicBezTo>
                      <a:pt x="4383" y="8883"/>
                      <a:pt x="4406" y="8931"/>
                      <a:pt x="4454" y="8955"/>
                    </a:cubicBezTo>
                    <a:lnTo>
                      <a:pt x="5002" y="9312"/>
                    </a:lnTo>
                    <a:lnTo>
                      <a:pt x="5002" y="9336"/>
                    </a:lnTo>
                    <a:lnTo>
                      <a:pt x="4049" y="9645"/>
                    </a:lnTo>
                    <a:cubicBezTo>
                      <a:pt x="3978" y="9669"/>
                      <a:pt x="3930" y="9741"/>
                      <a:pt x="3930" y="9812"/>
                    </a:cubicBezTo>
                    <a:lnTo>
                      <a:pt x="3930" y="10384"/>
                    </a:lnTo>
                    <a:cubicBezTo>
                      <a:pt x="3930" y="10455"/>
                      <a:pt x="3954" y="10503"/>
                      <a:pt x="4025" y="10550"/>
                    </a:cubicBezTo>
                    <a:lnTo>
                      <a:pt x="4478" y="10788"/>
                    </a:lnTo>
                    <a:lnTo>
                      <a:pt x="4597" y="10788"/>
                    </a:lnTo>
                    <a:lnTo>
                      <a:pt x="5216" y="10693"/>
                    </a:lnTo>
                    <a:lnTo>
                      <a:pt x="5240" y="10884"/>
                    </a:lnTo>
                    <a:cubicBezTo>
                      <a:pt x="5240" y="10979"/>
                      <a:pt x="5335" y="11050"/>
                      <a:pt x="5407" y="11050"/>
                    </a:cubicBezTo>
                    <a:lnTo>
                      <a:pt x="5454" y="11050"/>
                    </a:lnTo>
                    <a:lnTo>
                      <a:pt x="5621" y="12193"/>
                    </a:lnTo>
                    <a:cubicBezTo>
                      <a:pt x="5645" y="12360"/>
                      <a:pt x="5788" y="12479"/>
                      <a:pt x="5931" y="12479"/>
                    </a:cubicBezTo>
                    <a:lnTo>
                      <a:pt x="6574" y="12479"/>
                    </a:lnTo>
                    <a:cubicBezTo>
                      <a:pt x="6740" y="12479"/>
                      <a:pt x="6883" y="12360"/>
                      <a:pt x="6907" y="12193"/>
                    </a:cubicBezTo>
                    <a:lnTo>
                      <a:pt x="7074" y="11050"/>
                    </a:lnTo>
                    <a:lnTo>
                      <a:pt x="7097" y="11050"/>
                    </a:lnTo>
                    <a:cubicBezTo>
                      <a:pt x="7193" y="11050"/>
                      <a:pt x="7288" y="10979"/>
                      <a:pt x="7288" y="10884"/>
                    </a:cubicBezTo>
                    <a:lnTo>
                      <a:pt x="7312" y="10693"/>
                    </a:lnTo>
                    <a:lnTo>
                      <a:pt x="7931" y="10788"/>
                    </a:lnTo>
                    <a:lnTo>
                      <a:pt x="8026" y="10788"/>
                    </a:lnTo>
                    <a:lnTo>
                      <a:pt x="8502" y="10550"/>
                    </a:lnTo>
                    <a:cubicBezTo>
                      <a:pt x="8550" y="10503"/>
                      <a:pt x="8598" y="10455"/>
                      <a:pt x="8598" y="10384"/>
                    </a:cubicBezTo>
                    <a:lnTo>
                      <a:pt x="8598" y="9812"/>
                    </a:lnTo>
                    <a:cubicBezTo>
                      <a:pt x="8598" y="9741"/>
                      <a:pt x="8550" y="9669"/>
                      <a:pt x="8479" y="9645"/>
                    </a:cubicBezTo>
                    <a:lnTo>
                      <a:pt x="7526" y="9336"/>
                    </a:lnTo>
                    <a:lnTo>
                      <a:pt x="7526" y="9312"/>
                    </a:lnTo>
                    <a:lnTo>
                      <a:pt x="8050" y="8955"/>
                    </a:lnTo>
                    <a:cubicBezTo>
                      <a:pt x="8098" y="8931"/>
                      <a:pt x="8145" y="8883"/>
                      <a:pt x="8145" y="8812"/>
                    </a:cubicBezTo>
                    <a:lnTo>
                      <a:pt x="8145" y="8764"/>
                    </a:lnTo>
                    <a:lnTo>
                      <a:pt x="8598" y="8836"/>
                    </a:lnTo>
                    <a:lnTo>
                      <a:pt x="8622" y="8836"/>
                    </a:lnTo>
                    <a:cubicBezTo>
                      <a:pt x="8717" y="8836"/>
                      <a:pt x="8788" y="8788"/>
                      <a:pt x="8812" y="8693"/>
                    </a:cubicBezTo>
                    <a:cubicBezTo>
                      <a:pt x="8836" y="8597"/>
                      <a:pt x="8764" y="8502"/>
                      <a:pt x="8669" y="8478"/>
                    </a:cubicBezTo>
                    <a:lnTo>
                      <a:pt x="8169" y="8407"/>
                    </a:lnTo>
                    <a:lnTo>
                      <a:pt x="8502" y="4620"/>
                    </a:lnTo>
                    <a:cubicBezTo>
                      <a:pt x="9265" y="4882"/>
                      <a:pt x="12146" y="5930"/>
                      <a:pt x="12146" y="5930"/>
                    </a:cubicBezTo>
                    <a:lnTo>
                      <a:pt x="12146" y="6645"/>
                    </a:lnTo>
                    <a:lnTo>
                      <a:pt x="10289" y="8716"/>
                    </a:lnTo>
                    <a:lnTo>
                      <a:pt x="9384" y="8597"/>
                    </a:lnTo>
                    <a:cubicBezTo>
                      <a:pt x="9371" y="8594"/>
                      <a:pt x="9359" y="8593"/>
                      <a:pt x="9346" y="8593"/>
                    </a:cubicBezTo>
                    <a:cubicBezTo>
                      <a:pt x="9265" y="8593"/>
                      <a:pt x="9193" y="8658"/>
                      <a:pt x="9193" y="8740"/>
                    </a:cubicBezTo>
                    <a:cubicBezTo>
                      <a:pt x="9169" y="8836"/>
                      <a:pt x="9241" y="8931"/>
                      <a:pt x="9336" y="8955"/>
                    </a:cubicBezTo>
                    <a:lnTo>
                      <a:pt x="10336" y="9098"/>
                    </a:lnTo>
                    <a:lnTo>
                      <a:pt x="10360" y="9098"/>
                    </a:lnTo>
                    <a:cubicBezTo>
                      <a:pt x="10408" y="9098"/>
                      <a:pt x="10479" y="9074"/>
                      <a:pt x="10503" y="9050"/>
                    </a:cubicBezTo>
                    <a:lnTo>
                      <a:pt x="12456" y="6835"/>
                    </a:lnTo>
                    <a:cubicBezTo>
                      <a:pt x="12503" y="6811"/>
                      <a:pt x="12503" y="6764"/>
                      <a:pt x="12503" y="6716"/>
                    </a:cubicBezTo>
                    <a:lnTo>
                      <a:pt x="12503" y="5811"/>
                    </a:lnTo>
                    <a:cubicBezTo>
                      <a:pt x="12503" y="5716"/>
                      <a:pt x="12456" y="5644"/>
                      <a:pt x="12384" y="5621"/>
                    </a:cubicBezTo>
                    <a:lnTo>
                      <a:pt x="12003" y="5478"/>
                    </a:lnTo>
                    <a:lnTo>
                      <a:pt x="12003" y="5049"/>
                    </a:lnTo>
                    <a:cubicBezTo>
                      <a:pt x="12003" y="4716"/>
                      <a:pt x="11860" y="4382"/>
                      <a:pt x="11646" y="4144"/>
                    </a:cubicBezTo>
                    <a:lnTo>
                      <a:pt x="11455" y="3930"/>
                    </a:lnTo>
                    <a:cubicBezTo>
                      <a:pt x="11408" y="3906"/>
                      <a:pt x="11360" y="3882"/>
                      <a:pt x="11313" y="3882"/>
                    </a:cubicBezTo>
                    <a:cubicBezTo>
                      <a:pt x="11265" y="3882"/>
                      <a:pt x="11217" y="3906"/>
                      <a:pt x="11170" y="3930"/>
                    </a:cubicBezTo>
                    <a:lnTo>
                      <a:pt x="11003" y="4144"/>
                    </a:lnTo>
                    <a:cubicBezTo>
                      <a:pt x="10765" y="4382"/>
                      <a:pt x="10646" y="4668"/>
                      <a:pt x="10646" y="5001"/>
                    </a:cubicBezTo>
                    <a:lnTo>
                      <a:pt x="10312" y="4882"/>
                    </a:lnTo>
                    <a:lnTo>
                      <a:pt x="10312" y="3835"/>
                    </a:lnTo>
                    <a:cubicBezTo>
                      <a:pt x="10312" y="3477"/>
                      <a:pt x="10169" y="3168"/>
                      <a:pt x="9955" y="2930"/>
                    </a:cubicBezTo>
                    <a:lnTo>
                      <a:pt x="9765" y="2715"/>
                    </a:lnTo>
                    <a:cubicBezTo>
                      <a:pt x="9717" y="2691"/>
                      <a:pt x="9669" y="2668"/>
                      <a:pt x="9622" y="2668"/>
                    </a:cubicBezTo>
                    <a:cubicBezTo>
                      <a:pt x="9574" y="2668"/>
                      <a:pt x="9527" y="2691"/>
                      <a:pt x="9503" y="2715"/>
                    </a:cubicBezTo>
                    <a:lnTo>
                      <a:pt x="9312" y="2930"/>
                    </a:lnTo>
                    <a:cubicBezTo>
                      <a:pt x="9074" y="3168"/>
                      <a:pt x="8955" y="3477"/>
                      <a:pt x="8955" y="3835"/>
                    </a:cubicBezTo>
                    <a:lnTo>
                      <a:pt x="8955" y="4382"/>
                    </a:lnTo>
                    <a:lnTo>
                      <a:pt x="8550" y="4239"/>
                    </a:lnTo>
                    <a:lnTo>
                      <a:pt x="8550" y="4216"/>
                    </a:lnTo>
                    <a:cubicBezTo>
                      <a:pt x="8574" y="3977"/>
                      <a:pt x="8431" y="3763"/>
                      <a:pt x="8217" y="3668"/>
                    </a:cubicBezTo>
                    <a:lnTo>
                      <a:pt x="7859" y="3501"/>
                    </a:lnTo>
                    <a:cubicBezTo>
                      <a:pt x="7645" y="3406"/>
                      <a:pt x="7478" y="3239"/>
                      <a:pt x="7407" y="3025"/>
                    </a:cubicBezTo>
                    <a:lnTo>
                      <a:pt x="6431" y="120"/>
                    </a:lnTo>
                    <a:cubicBezTo>
                      <a:pt x="6407" y="48"/>
                      <a:pt x="6335" y="0"/>
                      <a:pt x="62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 name="灯片编号占位符 2">
            <a:extLst>
              <a:ext uri="{FF2B5EF4-FFF2-40B4-BE49-F238E27FC236}">
                <a16:creationId xmlns:a16="http://schemas.microsoft.com/office/drawing/2014/main" id="{F04BAE67-3132-B175-03A5-7DBB3AF00F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2" name="Google Shape;213;g353d129ca6d_5_190">
            <a:extLst>
              <a:ext uri="{FF2B5EF4-FFF2-40B4-BE49-F238E27FC236}">
                <a16:creationId xmlns:a16="http://schemas.microsoft.com/office/drawing/2014/main" id="{FA27ADDF-2936-E368-4C8A-41C8C243B394}"/>
              </a:ext>
            </a:extLst>
          </p:cNvPr>
          <p:cNvSpPr/>
          <p:nvPr/>
        </p:nvSpPr>
        <p:spPr>
          <a:xfrm>
            <a:off x="6363042" y="946183"/>
            <a:ext cx="502200" cy="409182"/>
          </a:xfrm>
          <a:prstGeom prst="downArrow">
            <a:avLst>
              <a:gd name="adj1" fmla="val 50000"/>
              <a:gd name="adj2" fmla="val 50000"/>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Google Shape;218;g353d129ca6d_5_190">
            <a:extLst>
              <a:ext uri="{FF2B5EF4-FFF2-40B4-BE49-F238E27FC236}">
                <a16:creationId xmlns:a16="http://schemas.microsoft.com/office/drawing/2014/main" id="{4EB65806-537A-517A-C557-589CD0627A93}"/>
              </a:ext>
            </a:extLst>
          </p:cNvPr>
          <p:cNvSpPr txBox="1"/>
          <p:nvPr/>
        </p:nvSpPr>
        <p:spPr>
          <a:xfrm>
            <a:off x="5922766" y="568295"/>
            <a:ext cx="1382751"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Source Sans Pro" panose="020B0503030403020204" pitchFamily="34" charset="0"/>
                <a:ea typeface="Source Sans Pro" panose="020B0503030403020204" pitchFamily="34" charset="0"/>
                <a:sym typeface="Arial"/>
              </a:rPr>
              <a:t>Airport : </a:t>
            </a:r>
            <a:r>
              <a:rPr lang="en-US" sz="1400" i="0" u="none" strike="noStrike" cap="none" dirty="0">
                <a:solidFill>
                  <a:srgbClr val="000000"/>
                </a:solidFill>
                <a:latin typeface="Source Sans Pro" panose="020B0503030403020204" pitchFamily="34" charset="0"/>
                <a:ea typeface="Source Sans Pro" panose="020B0503030403020204" pitchFamily="34" charset="0"/>
                <a:sym typeface="Arial"/>
              </a:rPr>
              <a:t>JFK</a:t>
            </a:r>
            <a:endParaRPr sz="1400" i="0" u="none" strike="noStrike" cap="none" dirty="0">
              <a:solidFill>
                <a:srgbClr val="000000"/>
              </a:solidFill>
              <a:latin typeface="Source Sans Pro" panose="020B0503030403020204" pitchFamily="34" charset="0"/>
              <a:ea typeface="Source Sans Pro" panose="020B0503030403020204" pitchFamily="34" charset="0"/>
              <a:sym typeface="Arial"/>
            </a:endParaRPr>
          </a:p>
        </p:txBody>
      </p:sp>
    </p:spTree>
    <p:extLst>
      <p:ext uri="{BB962C8B-B14F-4D97-AF65-F5344CB8AC3E}">
        <p14:creationId xmlns:p14="http://schemas.microsoft.com/office/powerpoint/2010/main" val="254924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3"/>
          <p:cNvSpPr txBox="1">
            <a:spLocks noGrp="1"/>
          </p:cNvSpPr>
          <p:nvPr>
            <p:ph type="title" idx="4294967295"/>
          </p:nvPr>
        </p:nvSpPr>
        <p:spPr>
          <a:xfrm>
            <a:off x="201625" y="385965"/>
            <a:ext cx="7636089" cy="49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Manrope"/>
              <a:buNone/>
            </a:pPr>
            <a:r>
              <a:rPr lang="en-US" sz="3200" b="1" i="0" u="none" strike="noStrike" cap="none" dirty="0">
                <a:solidFill>
                  <a:schemeClr val="lt1"/>
                </a:solidFill>
                <a:highlight>
                  <a:schemeClr val="dk2"/>
                </a:highlight>
                <a:latin typeface="Manrope" pitchFamily="2" charset="0"/>
                <a:sym typeface="Arial" panose="020B0604020202090204"/>
              </a:rPr>
              <a:t>Team Members and Responsibilities</a:t>
            </a:r>
            <a:endParaRPr sz="3200" b="1" i="0" u="none" strike="noStrike" cap="none" dirty="0">
              <a:solidFill>
                <a:schemeClr val="lt1"/>
              </a:solidFill>
              <a:highlight>
                <a:schemeClr val="dk2"/>
              </a:highlight>
              <a:latin typeface="Manrope" pitchFamily="2" charset="0"/>
              <a:sym typeface="Arial" panose="020B0604020202090204"/>
            </a:endParaRPr>
          </a:p>
        </p:txBody>
      </p:sp>
      <p:grpSp>
        <p:nvGrpSpPr>
          <p:cNvPr id="94" name="Google Shape;94;p3"/>
          <p:cNvGrpSpPr/>
          <p:nvPr/>
        </p:nvGrpSpPr>
        <p:grpSpPr>
          <a:xfrm>
            <a:off x="3962400" y="2576512"/>
            <a:ext cx="292100" cy="217487"/>
            <a:chOff x="5216456" y="3725484"/>
            <a:chExt cx="356195" cy="265631"/>
          </a:xfrm>
        </p:grpSpPr>
        <p:sp>
          <p:nvSpPr>
            <p:cNvPr id="95" name="Google Shape;95;p3"/>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96" name="Google Shape;96;p3"/>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grpSp>
      <p:grpSp>
        <p:nvGrpSpPr>
          <p:cNvPr id="97" name="Google Shape;97;p3"/>
          <p:cNvGrpSpPr/>
          <p:nvPr/>
        </p:nvGrpSpPr>
        <p:grpSpPr>
          <a:xfrm>
            <a:off x="893762" y="3748087"/>
            <a:ext cx="317500" cy="317500"/>
            <a:chOff x="1994136" y="2720762"/>
            <a:chExt cx="428719" cy="429509"/>
          </a:xfrm>
        </p:grpSpPr>
        <p:sp>
          <p:nvSpPr>
            <p:cNvPr id="98" name="Google Shape;98;p3"/>
            <p:cNvSpPr/>
            <p:nvPr/>
          </p:nvSpPr>
          <p:spPr>
            <a:xfrm>
              <a:off x="2060402" y="2882734"/>
              <a:ext cx="62212" cy="13123"/>
            </a:xfrm>
            <a:custGeom>
              <a:avLst/>
              <a:gdLst/>
              <a:ahLst/>
              <a:cxnLst/>
              <a:rect l="l" t="t" r="r" b="b"/>
              <a:pathLst>
                <a:path w="1811" h="382" extrusionOk="0">
                  <a:moveTo>
                    <a:pt x="191" y="1"/>
                  </a:moveTo>
                  <a:cubicBezTo>
                    <a:pt x="96" y="1"/>
                    <a:pt x="1" y="96"/>
                    <a:pt x="1" y="191"/>
                  </a:cubicBezTo>
                  <a:cubicBezTo>
                    <a:pt x="1" y="286"/>
                    <a:pt x="96" y="382"/>
                    <a:pt x="191" y="382"/>
                  </a:cubicBezTo>
                  <a:lnTo>
                    <a:pt x="1644" y="382"/>
                  </a:lnTo>
                  <a:cubicBezTo>
                    <a:pt x="1739" y="382"/>
                    <a:pt x="1811" y="286"/>
                    <a:pt x="1811" y="191"/>
                  </a:cubicBezTo>
                  <a:cubicBezTo>
                    <a:pt x="1811" y="96"/>
                    <a:pt x="1739" y="1"/>
                    <a:pt x="1644" y="1"/>
                  </a:cubicBezTo>
                  <a:lnTo>
                    <a:pt x="1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99" name="Google Shape;99;p3"/>
            <p:cNvSpPr/>
            <p:nvPr/>
          </p:nvSpPr>
          <p:spPr>
            <a:xfrm>
              <a:off x="2294376" y="2882734"/>
              <a:ext cx="62212" cy="13123"/>
            </a:xfrm>
            <a:custGeom>
              <a:avLst/>
              <a:gdLst/>
              <a:ahLst/>
              <a:cxnLst/>
              <a:rect l="l" t="t" r="r" b="b"/>
              <a:pathLst>
                <a:path w="1811" h="382" extrusionOk="0">
                  <a:moveTo>
                    <a:pt x="167" y="1"/>
                  </a:moveTo>
                  <a:cubicBezTo>
                    <a:pt x="72" y="1"/>
                    <a:pt x="1" y="96"/>
                    <a:pt x="1" y="191"/>
                  </a:cubicBezTo>
                  <a:cubicBezTo>
                    <a:pt x="1" y="286"/>
                    <a:pt x="72" y="382"/>
                    <a:pt x="167" y="382"/>
                  </a:cubicBezTo>
                  <a:lnTo>
                    <a:pt x="1620" y="382"/>
                  </a:lnTo>
                  <a:cubicBezTo>
                    <a:pt x="1715" y="382"/>
                    <a:pt x="1811" y="286"/>
                    <a:pt x="1811" y="191"/>
                  </a:cubicBezTo>
                  <a:cubicBezTo>
                    <a:pt x="1811" y="96"/>
                    <a:pt x="1715" y="1"/>
                    <a:pt x="1620" y="1"/>
                  </a:cubicBezTo>
                  <a:lnTo>
                    <a:pt x="16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00" name="Google Shape;100;p3"/>
            <p:cNvSpPr/>
            <p:nvPr/>
          </p:nvSpPr>
          <p:spPr>
            <a:xfrm>
              <a:off x="2180670" y="2833645"/>
              <a:ext cx="55651" cy="67125"/>
            </a:xfrm>
            <a:custGeom>
              <a:avLst/>
              <a:gdLst/>
              <a:ahLst/>
              <a:cxnLst/>
              <a:rect l="l" t="t" r="r" b="b"/>
              <a:pathLst>
                <a:path w="1620" h="1954" extrusionOk="0">
                  <a:moveTo>
                    <a:pt x="977" y="358"/>
                  </a:moveTo>
                  <a:cubicBezTo>
                    <a:pt x="1144" y="358"/>
                    <a:pt x="1263" y="477"/>
                    <a:pt x="1263" y="644"/>
                  </a:cubicBezTo>
                  <a:lnTo>
                    <a:pt x="1263" y="1311"/>
                  </a:lnTo>
                  <a:cubicBezTo>
                    <a:pt x="1263" y="1453"/>
                    <a:pt x="1144" y="1573"/>
                    <a:pt x="977" y="1573"/>
                  </a:cubicBezTo>
                  <a:lnTo>
                    <a:pt x="644" y="1573"/>
                  </a:lnTo>
                  <a:cubicBezTo>
                    <a:pt x="477" y="1573"/>
                    <a:pt x="358" y="1453"/>
                    <a:pt x="358" y="1311"/>
                  </a:cubicBezTo>
                  <a:lnTo>
                    <a:pt x="358" y="644"/>
                  </a:lnTo>
                  <a:cubicBezTo>
                    <a:pt x="358" y="477"/>
                    <a:pt x="477" y="358"/>
                    <a:pt x="644" y="358"/>
                  </a:cubicBezTo>
                  <a:lnTo>
                    <a:pt x="977" y="358"/>
                  </a:lnTo>
                  <a:close/>
                  <a:moveTo>
                    <a:pt x="644" y="1"/>
                  </a:moveTo>
                  <a:cubicBezTo>
                    <a:pt x="286" y="1"/>
                    <a:pt x="1" y="287"/>
                    <a:pt x="1" y="620"/>
                  </a:cubicBezTo>
                  <a:lnTo>
                    <a:pt x="1" y="1311"/>
                  </a:lnTo>
                  <a:cubicBezTo>
                    <a:pt x="1" y="1668"/>
                    <a:pt x="286" y="1954"/>
                    <a:pt x="644" y="1954"/>
                  </a:cubicBezTo>
                  <a:lnTo>
                    <a:pt x="977" y="1954"/>
                  </a:lnTo>
                  <a:cubicBezTo>
                    <a:pt x="1334" y="1954"/>
                    <a:pt x="1620" y="1668"/>
                    <a:pt x="1620" y="1311"/>
                  </a:cubicBezTo>
                  <a:lnTo>
                    <a:pt x="1620" y="644"/>
                  </a:lnTo>
                  <a:cubicBezTo>
                    <a:pt x="1620" y="287"/>
                    <a:pt x="1334" y="1"/>
                    <a:pt x="977" y="1"/>
                  </a:cubicBezTo>
                  <a:lnTo>
                    <a:pt x="64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01" name="Google Shape;101;p3"/>
            <p:cNvSpPr/>
            <p:nvPr/>
          </p:nvSpPr>
          <p:spPr>
            <a:xfrm>
              <a:off x="2201934" y="3076620"/>
              <a:ext cx="13123" cy="37685"/>
            </a:xfrm>
            <a:custGeom>
              <a:avLst/>
              <a:gdLst/>
              <a:ahLst/>
              <a:cxnLst/>
              <a:rect l="l" t="t" r="r" b="b"/>
              <a:pathLst>
                <a:path w="382" h="1097" extrusionOk="0">
                  <a:moveTo>
                    <a:pt x="191" y="1"/>
                  </a:moveTo>
                  <a:cubicBezTo>
                    <a:pt x="96" y="1"/>
                    <a:pt x="1" y="72"/>
                    <a:pt x="1" y="167"/>
                  </a:cubicBezTo>
                  <a:lnTo>
                    <a:pt x="1" y="929"/>
                  </a:lnTo>
                  <a:cubicBezTo>
                    <a:pt x="1" y="1025"/>
                    <a:pt x="96" y="1096"/>
                    <a:pt x="191" y="1096"/>
                  </a:cubicBezTo>
                  <a:cubicBezTo>
                    <a:pt x="286" y="1096"/>
                    <a:pt x="382" y="1025"/>
                    <a:pt x="382" y="929"/>
                  </a:cubicBezTo>
                  <a:lnTo>
                    <a:pt x="382" y="167"/>
                  </a:lnTo>
                  <a:cubicBezTo>
                    <a:pt x="382"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02" name="Google Shape;102;p3"/>
            <p:cNvSpPr/>
            <p:nvPr/>
          </p:nvSpPr>
          <p:spPr>
            <a:xfrm>
              <a:off x="1994136" y="2720762"/>
              <a:ext cx="428719" cy="429509"/>
            </a:xfrm>
            <a:custGeom>
              <a:avLst/>
              <a:gdLst/>
              <a:ahLst/>
              <a:cxnLst/>
              <a:rect l="l" t="t" r="r" b="b"/>
              <a:pathLst>
                <a:path w="12480" h="12503" extrusionOk="0">
                  <a:moveTo>
                    <a:pt x="6240" y="358"/>
                  </a:moveTo>
                  <a:cubicBezTo>
                    <a:pt x="6431" y="358"/>
                    <a:pt x="6597" y="524"/>
                    <a:pt x="6597" y="715"/>
                  </a:cubicBezTo>
                  <a:lnTo>
                    <a:pt x="6597" y="810"/>
                  </a:lnTo>
                  <a:cubicBezTo>
                    <a:pt x="6550" y="786"/>
                    <a:pt x="6502" y="786"/>
                    <a:pt x="6431" y="786"/>
                  </a:cubicBezTo>
                  <a:lnTo>
                    <a:pt x="6050" y="786"/>
                  </a:lnTo>
                  <a:cubicBezTo>
                    <a:pt x="5978" y="786"/>
                    <a:pt x="5931" y="786"/>
                    <a:pt x="5883" y="810"/>
                  </a:cubicBezTo>
                  <a:lnTo>
                    <a:pt x="5883" y="715"/>
                  </a:lnTo>
                  <a:cubicBezTo>
                    <a:pt x="5883" y="524"/>
                    <a:pt x="6050" y="358"/>
                    <a:pt x="6240" y="358"/>
                  </a:cubicBezTo>
                  <a:close/>
                  <a:moveTo>
                    <a:pt x="6431" y="1167"/>
                  </a:moveTo>
                  <a:cubicBezTo>
                    <a:pt x="6788" y="1167"/>
                    <a:pt x="7121" y="1334"/>
                    <a:pt x="7336" y="1620"/>
                  </a:cubicBezTo>
                  <a:cubicBezTo>
                    <a:pt x="7407" y="1715"/>
                    <a:pt x="7455" y="1834"/>
                    <a:pt x="7479" y="1953"/>
                  </a:cubicBezTo>
                  <a:lnTo>
                    <a:pt x="5002" y="1953"/>
                  </a:lnTo>
                  <a:cubicBezTo>
                    <a:pt x="5026" y="1834"/>
                    <a:pt x="5073" y="1715"/>
                    <a:pt x="5145" y="1620"/>
                  </a:cubicBezTo>
                  <a:cubicBezTo>
                    <a:pt x="5359" y="1310"/>
                    <a:pt x="5692" y="1167"/>
                    <a:pt x="6050" y="1167"/>
                  </a:cubicBezTo>
                  <a:lnTo>
                    <a:pt x="6431" y="1167"/>
                  </a:lnTo>
                  <a:close/>
                  <a:moveTo>
                    <a:pt x="3787" y="3477"/>
                  </a:moveTo>
                  <a:lnTo>
                    <a:pt x="3787" y="3858"/>
                  </a:lnTo>
                  <a:cubicBezTo>
                    <a:pt x="3787" y="3906"/>
                    <a:pt x="3764" y="3930"/>
                    <a:pt x="3740" y="3930"/>
                  </a:cubicBezTo>
                  <a:lnTo>
                    <a:pt x="1954" y="3930"/>
                  </a:lnTo>
                  <a:cubicBezTo>
                    <a:pt x="1906" y="3930"/>
                    <a:pt x="1882" y="3906"/>
                    <a:pt x="1882" y="3858"/>
                  </a:cubicBezTo>
                  <a:lnTo>
                    <a:pt x="1882" y="3477"/>
                  </a:lnTo>
                  <a:lnTo>
                    <a:pt x="3787" y="3477"/>
                  </a:lnTo>
                  <a:close/>
                  <a:moveTo>
                    <a:pt x="10598" y="3477"/>
                  </a:moveTo>
                  <a:lnTo>
                    <a:pt x="10598" y="3858"/>
                  </a:lnTo>
                  <a:cubicBezTo>
                    <a:pt x="10598" y="3906"/>
                    <a:pt x="10574" y="3930"/>
                    <a:pt x="10527" y="3930"/>
                  </a:cubicBezTo>
                  <a:lnTo>
                    <a:pt x="8741" y="3930"/>
                  </a:lnTo>
                  <a:cubicBezTo>
                    <a:pt x="8717" y="3930"/>
                    <a:pt x="8693" y="3906"/>
                    <a:pt x="8693" y="3858"/>
                  </a:cubicBezTo>
                  <a:lnTo>
                    <a:pt x="8693" y="3477"/>
                  </a:lnTo>
                  <a:lnTo>
                    <a:pt x="10598" y="3477"/>
                  </a:lnTo>
                  <a:close/>
                  <a:moveTo>
                    <a:pt x="11265" y="3477"/>
                  </a:moveTo>
                  <a:cubicBezTo>
                    <a:pt x="11741" y="3477"/>
                    <a:pt x="12122" y="3858"/>
                    <a:pt x="12122" y="4358"/>
                  </a:cubicBezTo>
                  <a:lnTo>
                    <a:pt x="12122" y="5764"/>
                  </a:lnTo>
                  <a:lnTo>
                    <a:pt x="8622" y="5764"/>
                  </a:lnTo>
                  <a:cubicBezTo>
                    <a:pt x="8479" y="5764"/>
                    <a:pt x="8360" y="5692"/>
                    <a:pt x="8241" y="5597"/>
                  </a:cubicBezTo>
                  <a:lnTo>
                    <a:pt x="7860" y="5216"/>
                  </a:lnTo>
                  <a:cubicBezTo>
                    <a:pt x="7883" y="4882"/>
                    <a:pt x="7883" y="4525"/>
                    <a:pt x="7883" y="4192"/>
                  </a:cubicBezTo>
                  <a:lnTo>
                    <a:pt x="7883" y="3477"/>
                  </a:lnTo>
                  <a:lnTo>
                    <a:pt x="8312" y="3477"/>
                  </a:lnTo>
                  <a:lnTo>
                    <a:pt x="8312" y="3858"/>
                  </a:lnTo>
                  <a:cubicBezTo>
                    <a:pt x="8312" y="4097"/>
                    <a:pt x="8503" y="4311"/>
                    <a:pt x="8741" y="4311"/>
                  </a:cubicBezTo>
                  <a:lnTo>
                    <a:pt x="10527" y="4311"/>
                  </a:lnTo>
                  <a:cubicBezTo>
                    <a:pt x="10765" y="4311"/>
                    <a:pt x="10955" y="4097"/>
                    <a:pt x="10955" y="3858"/>
                  </a:cubicBezTo>
                  <a:lnTo>
                    <a:pt x="10955" y="3477"/>
                  </a:lnTo>
                  <a:lnTo>
                    <a:pt x="11265" y="3477"/>
                  </a:lnTo>
                  <a:close/>
                  <a:moveTo>
                    <a:pt x="7217" y="7550"/>
                  </a:moveTo>
                  <a:lnTo>
                    <a:pt x="7121" y="8193"/>
                  </a:lnTo>
                  <a:lnTo>
                    <a:pt x="5359" y="8193"/>
                  </a:lnTo>
                  <a:lnTo>
                    <a:pt x="5264" y="7550"/>
                  </a:lnTo>
                  <a:lnTo>
                    <a:pt x="7217" y="7550"/>
                  </a:lnTo>
                  <a:close/>
                  <a:moveTo>
                    <a:pt x="5359" y="10717"/>
                  </a:moveTo>
                  <a:lnTo>
                    <a:pt x="5454" y="11431"/>
                  </a:lnTo>
                  <a:lnTo>
                    <a:pt x="4978" y="11765"/>
                  </a:lnTo>
                  <a:cubicBezTo>
                    <a:pt x="4907" y="11812"/>
                    <a:pt x="4811" y="11836"/>
                    <a:pt x="4716" y="11836"/>
                  </a:cubicBezTo>
                  <a:lnTo>
                    <a:pt x="3597" y="11836"/>
                  </a:lnTo>
                  <a:lnTo>
                    <a:pt x="3597" y="11360"/>
                  </a:lnTo>
                  <a:cubicBezTo>
                    <a:pt x="3597" y="11003"/>
                    <a:pt x="3883" y="10717"/>
                    <a:pt x="4240" y="10717"/>
                  </a:cubicBezTo>
                  <a:lnTo>
                    <a:pt x="5359" y="10717"/>
                  </a:lnTo>
                  <a:close/>
                  <a:moveTo>
                    <a:pt x="7074" y="8550"/>
                  </a:moveTo>
                  <a:lnTo>
                    <a:pt x="6550" y="12074"/>
                  </a:lnTo>
                  <a:cubicBezTo>
                    <a:pt x="6550" y="12098"/>
                    <a:pt x="6526" y="12122"/>
                    <a:pt x="6502" y="12122"/>
                  </a:cubicBezTo>
                  <a:lnTo>
                    <a:pt x="5978" y="12122"/>
                  </a:lnTo>
                  <a:cubicBezTo>
                    <a:pt x="5954" y="12122"/>
                    <a:pt x="5931" y="12098"/>
                    <a:pt x="5931" y="12074"/>
                  </a:cubicBezTo>
                  <a:lnTo>
                    <a:pt x="5407" y="8550"/>
                  </a:lnTo>
                  <a:lnTo>
                    <a:pt x="7074" y="8550"/>
                  </a:lnTo>
                  <a:close/>
                  <a:moveTo>
                    <a:pt x="6240" y="0"/>
                  </a:moveTo>
                  <a:cubicBezTo>
                    <a:pt x="5931" y="0"/>
                    <a:pt x="5669" y="167"/>
                    <a:pt x="5573" y="453"/>
                  </a:cubicBezTo>
                  <a:lnTo>
                    <a:pt x="4335" y="453"/>
                  </a:lnTo>
                  <a:cubicBezTo>
                    <a:pt x="4240" y="453"/>
                    <a:pt x="4168" y="524"/>
                    <a:pt x="4168" y="620"/>
                  </a:cubicBezTo>
                  <a:cubicBezTo>
                    <a:pt x="4168" y="739"/>
                    <a:pt x="4240" y="810"/>
                    <a:pt x="4335" y="810"/>
                  </a:cubicBezTo>
                  <a:lnTo>
                    <a:pt x="5502" y="810"/>
                  </a:lnTo>
                  <a:lnTo>
                    <a:pt x="5502" y="882"/>
                  </a:lnTo>
                  <a:cubicBezTo>
                    <a:pt x="5240" y="1001"/>
                    <a:pt x="5002" y="1167"/>
                    <a:pt x="4859" y="1405"/>
                  </a:cubicBezTo>
                  <a:cubicBezTo>
                    <a:pt x="4692" y="1620"/>
                    <a:pt x="4621" y="1858"/>
                    <a:pt x="4597" y="2120"/>
                  </a:cubicBezTo>
                  <a:cubicBezTo>
                    <a:pt x="4597" y="2120"/>
                    <a:pt x="4597" y="2144"/>
                    <a:pt x="4597" y="2144"/>
                  </a:cubicBezTo>
                  <a:lnTo>
                    <a:pt x="4597" y="3120"/>
                  </a:lnTo>
                  <a:lnTo>
                    <a:pt x="1239" y="3120"/>
                  </a:lnTo>
                  <a:cubicBezTo>
                    <a:pt x="549" y="3120"/>
                    <a:pt x="1" y="3668"/>
                    <a:pt x="1" y="4358"/>
                  </a:cubicBezTo>
                  <a:lnTo>
                    <a:pt x="1" y="5930"/>
                  </a:lnTo>
                  <a:cubicBezTo>
                    <a:pt x="1" y="6049"/>
                    <a:pt x="72" y="6121"/>
                    <a:pt x="168" y="6121"/>
                  </a:cubicBezTo>
                  <a:lnTo>
                    <a:pt x="787" y="6121"/>
                  </a:lnTo>
                  <a:cubicBezTo>
                    <a:pt x="882" y="6121"/>
                    <a:pt x="977" y="6049"/>
                    <a:pt x="977" y="5930"/>
                  </a:cubicBezTo>
                  <a:cubicBezTo>
                    <a:pt x="977" y="5835"/>
                    <a:pt x="882" y="5764"/>
                    <a:pt x="787" y="5764"/>
                  </a:cubicBezTo>
                  <a:lnTo>
                    <a:pt x="358" y="5764"/>
                  </a:lnTo>
                  <a:lnTo>
                    <a:pt x="358" y="4358"/>
                  </a:lnTo>
                  <a:cubicBezTo>
                    <a:pt x="358" y="3882"/>
                    <a:pt x="739" y="3477"/>
                    <a:pt x="1215" y="3477"/>
                  </a:cubicBezTo>
                  <a:lnTo>
                    <a:pt x="1525" y="3477"/>
                  </a:lnTo>
                  <a:lnTo>
                    <a:pt x="1525" y="3858"/>
                  </a:lnTo>
                  <a:cubicBezTo>
                    <a:pt x="1525" y="4097"/>
                    <a:pt x="1715" y="4311"/>
                    <a:pt x="1954" y="4311"/>
                  </a:cubicBezTo>
                  <a:lnTo>
                    <a:pt x="3740" y="4311"/>
                  </a:lnTo>
                  <a:cubicBezTo>
                    <a:pt x="3978" y="4311"/>
                    <a:pt x="4168" y="4097"/>
                    <a:pt x="4168" y="3858"/>
                  </a:cubicBezTo>
                  <a:lnTo>
                    <a:pt x="4168" y="3477"/>
                  </a:lnTo>
                  <a:lnTo>
                    <a:pt x="4597" y="3477"/>
                  </a:lnTo>
                  <a:lnTo>
                    <a:pt x="4597" y="4192"/>
                  </a:lnTo>
                  <a:cubicBezTo>
                    <a:pt x="4597" y="4525"/>
                    <a:pt x="4597" y="4882"/>
                    <a:pt x="4621" y="5216"/>
                  </a:cubicBezTo>
                  <a:lnTo>
                    <a:pt x="4240" y="5597"/>
                  </a:lnTo>
                  <a:cubicBezTo>
                    <a:pt x="4121" y="5692"/>
                    <a:pt x="4002" y="5764"/>
                    <a:pt x="3859" y="5764"/>
                  </a:cubicBezTo>
                  <a:lnTo>
                    <a:pt x="1525" y="5764"/>
                  </a:lnTo>
                  <a:cubicBezTo>
                    <a:pt x="1406" y="5764"/>
                    <a:pt x="1334" y="5835"/>
                    <a:pt x="1334" y="5930"/>
                  </a:cubicBezTo>
                  <a:cubicBezTo>
                    <a:pt x="1334" y="6049"/>
                    <a:pt x="1406" y="6121"/>
                    <a:pt x="1525" y="6121"/>
                  </a:cubicBezTo>
                  <a:lnTo>
                    <a:pt x="3859" y="6121"/>
                  </a:lnTo>
                  <a:cubicBezTo>
                    <a:pt x="4097" y="6121"/>
                    <a:pt x="4311" y="6025"/>
                    <a:pt x="4478" y="5859"/>
                  </a:cubicBezTo>
                  <a:lnTo>
                    <a:pt x="4645" y="5692"/>
                  </a:lnTo>
                  <a:cubicBezTo>
                    <a:pt x="4692" y="6049"/>
                    <a:pt x="4716" y="6407"/>
                    <a:pt x="4788" y="6764"/>
                  </a:cubicBezTo>
                  <a:lnTo>
                    <a:pt x="5311" y="10360"/>
                  </a:lnTo>
                  <a:lnTo>
                    <a:pt x="4240" y="10360"/>
                  </a:lnTo>
                  <a:cubicBezTo>
                    <a:pt x="3668" y="10360"/>
                    <a:pt x="3216" y="10812"/>
                    <a:pt x="3216" y="11360"/>
                  </a:cubicBezTo>
                  <a:lnTo>
                    <a:pt x="3216" y="12027"/>
                  </a:lnTo>
                  <a:cubicBezTo>
                    <a:pt x="3216" y="12122"/>
                    <a:pt x="3311" y="12217"/>
                    <a:pt x="3406" y="12217"/>
                  </a:cubicBezTo>
                  <a:lnTo>
                    <a:pt x="4716" y="12217"/>
                  </a:lnTo>
                  <a:cubicBezTo>
                    <a:pt x="4883" y="12217"/>
                    <a:pt x="5050" y="12170"/>
                    <a:pt x="5192" y="12051"/>
                  </a:cubicBezTo>
                  <a:lnTo>
                    <a:pt x="5526" y="11836"/>
                  </a:lnTo>
                  <a:lnTo>
                    <a:pt x="5573" y="12146"/>
                  </a:lnTo>
                  <a:cubicBezTo>
                    <a:pt x="5597" y="12336"/>
                    <a:pt x="5764" y="12503"/>
                    <a:pt x="5978" y="12503"/>
                  </a:cubicBezTo>
                  <a:lnTo>
                    <a:pt x="6502" y="12503"/>
                  </a:lnTo>
                  <a:cubicBezTo>
                    <a:pt x="6717" y="12503"/>
                    <a:pt x="6883" y="12336"/>
                    <a:pt x="6907" y="12146"/>
                  </a:cubicBezTo>
                  <a:lnTo>
                    <a:pt x="6955" y="11836"/>
                  </a:lnTo>
                  <a:lnTo>
                    <a:pt x="7288" y="12051"/>
                  </a:lnTo>
                  <a:cubicBezTo>
                    <a:pt x="7431" y="12170"/>
                    <a:pt x="7598" y="12217"/>
                    <a:pt x="7764" y="12217"/>
                  </a:cubicBezTo>
                  <a:lnTo>
                    <a:pt x="7812" y="12217"/>
                  </a:lnTo>
                  <a:cubicBezTo>
                    <a:pt x="7907" y="12217"/>
                    <a:pt x="8003" y="12122"/>
                    <a:pt x="8003" y="12027"/>
                  </a:cubicBezTo>
                  <a:cubicBezTo>
                    <a:pt x="8003" y="11931"/>
                    <a:pt x="7907" y="11836"/>
                    <a:pt x="7812" y="11836"/>
                  </a:cubicBezTo>
                  <a:lnTo>
                    <a:pt x="7764" y="11836"/>
                  </a:lnTo>
                  <a:cubicBezTo>
                    <a:pt x="7669" y="11836"/>
                    <a:pt x="7574" y="11812"/>
                    <a:pt x="7502" y="11765"/>
                  </a:cubicBezTo>
                  <a:lnTo>
                    <a:pt x="7026" y="11431"/>
                  </a:lnTo>
                  <a:lnTo>
                    <a:pt x="7121" y="10717"/>
                  </a:lnTo>
                  <a:lnTo>
                    <a:pt x="8241" y="10717"/>
                  </a:lnTo>
                  <a:cubicBezTo>
                    <a:pt x="8598" y="10717"/>
                    <a:pt x="8884" y="11003"/>
                    <a:pt x="8884" y="11360"/>
                  </a:cubicBezTo>
                  <a:lnTo>
                    <a:pt x="8884" y="11836"/>
                  </a:lnTo>
                  <a:lnTo>
                    <a:pt x="8550" y="11836"/>
                  </a:lnTo>
                  <a:cubicBezTo>
                    <a:pt x="8431" y="11836"/>
                    <a:pt x="8360" y="11931"/>
                    <a:pt x="8360" y="12027"/>
                  </a:cubicBezTo>
                  <a:cubicBezTo>
                    <a:pt x="8360" y="12122"/>
                    <a:pt x="8431" y="12217"/>
                    <a:pt x="8550" y="12217"/>
                  </a:cubicBezTo>
                  <a:lnTo>
                    <a:pt x="9074" y="12217"/>
                  </a:lnTo>
                  <a:cubicBezTo>
                    <a:pt x="9169" y="12217"/>
                    <a:pt x="9265" y="12122"/>
                    <a:pt x="9265" y="12027"/>
                  </a:cubicBezTo>
                  <a:lnTo>
                    <a:pt x="9265" y="11360"/>
                  </a:lnTo>
                  <a:cubicBezTo>
                    <a:pt x="9265" y="10812"/>
                    <a:pt x="8812" y="10360"/>
                    <a:pt x="8241" y="10360"/>
                  </a:cubicBezTo>
                  <a:lnTo>
                    <a:pt x="7169" y="10360"/>
                  </a:lnTo>
                  <a:lnTo>
                    <a:pt x="7669" y="6954"/>
                  </a:lnTo>
                  <a:cubicBezTo>
                    <a:pt x="7693" y="6859"/>
                    <a:pt x="7621" y="6764"/>
                    <a:pt x="7526" y="6740"/>
                  </a:cubicBezTo>
                  <a:cubicBezTo>
                    <a:pt x="7514" y="6737"/>
                    <a:pt x="7502" y="6735"/>
                    <a:pt x="7489" y="6735"/>
                  </a:cubicBezTo>
                  <a:cubicBezTo>
                    <a:pt x="7408" y="6735"/>
                    <a:pt x="7333" y="6803"/>
                    <a:pt x="7312" y="6907"/>
                  </a:cubicBezTo>
                  <a:lnTo>
                    <a:pt x="7264" y="7192"/>
                  </a:lnTo>
                  <a:lnTo>
                    <a:pt x="5216" y="7192"/>
                  </a:lnTo>
                  <a:lnTo>
                    <a:pt x="5145" y="6716"/>
                  </a:lnTo>
                  <a:cubicBezTo>
                    <a:pt x="5026" y="5883"/>
                    <a:pt x="4954" y="5025"/>
                    <a:pt x="4954" y="4192"/>
                  </a:cubicBezTo>
                  <a:lnTo>
                    <a:pt x="4954" y="2334"/>
                  </a:lnTo>
                  <a:lnTo>
                    <a:pt x="7526" y="2334"/>
                  </a:lnTo>
                  <a:lnTo>
                    <a:pt x="7526" y="4192"/>
                  </a:lnTo>
                  <a:cubicBezTo>
                    <a:pt x="7526" y="4859"/>
                    <a:pt x="7479" y="5502"/>
                    <a:pt x="7407" y="6168"/>
                  </a:cubicBezTo>
                  <a:cubicBezTo>
                    <a:pt x="7407" y="6264"/>
                    <a:pt x="7479" y="6359"/>
                    <a:pt x="7574" y="6359"/>
                  </a:cubicBezTo>
                  <a:cubicBezTo>
                    <a:pt x="7586" y="6362"/>
                    <a:pt x="7599" y="6363"/>
                    <a:pt x="7611" y="6363"/>
                  </a:cubicBezTo>
                  <a:cubicBezTo>
                    <a:pt x="7693" y="6363"/>
                    <a:pt x="7764" y="6299"/>
                    <a:pt x="7764" y="6216"/>
                  </a:cubicBezTo>
                  <a:cubicBezTo>
                    <a:pt x="7788" y="6049"/>
                    <a:pt x="7812" y="5859"/>
                    <a:pt x="7812" y="5692"/>
                  </a:cubicBezTo>
                  <a:lnTo>
                    <a:pt x="8003" y="5859"/>
                  </a:lnTo>
                  <a:cubicBezTo>
                    <a:pt x="8169" y="6025"/>
                    <a:pt x="8384" y="6121"/>
                    <a:pt x="8622" y="6121"/>
                  </a:cubicBezTo>
                  <a:lnTo>
                    <a:pt x="12313" y="6121"/>
                  </a:lnTo>
                  <a:cubicBezTo>
                    <a:pt x="12408" y="6121"/>
                    <a:pt x="12480" y="6049"/>
                    <a:pt x="12480" y="5930"/>
                  </a:cubicBezTo>
                  <a:lnTo>
                    <a:pt x="12480" y="4358"/>
                  </a:lnTo>
                  <a:cubicBezTo>
                    <a:pt x="12480" y="3668"/>
                    <a:pt x="11932" y="3120"/>
                    <a:pt x="11265" y="3120"/>
                  </a:cubicBezTo>
                  <a:lnTo>
                    <a:pt x="7883" y="3120"/>
                  </a:lnTo>
                  <a:lnTo>
                    <a:pt x="7883" y="2144"/>
                  </a:lnTo>
                  <a:cubicBezTo>
                    <a:pt x="7883" y="2144"/>
                    <a:pt x="7883" y="2120"/>
                    <a:pt x="7883" y="2120"/>
                  </a:cubicBezTo>
                  <a:cubicBezTo>
                    <a:pt x="7860" y="1858"/>
                    <a:pt x="7788" y="1620"/>
                    <a:pt x="7621" y="1405"/>
                  </a:cubicBezTo>
                  <a:cubicBezTo>
                    <a:pt x="7479" y="1167"/>
                    <a:pt x="7240" y="1001"/>
                    <a:pt x="6978" y="882"/>
                  </a:cubicBezTo>
                  <a:lnTo>
                    <a:pt x="6978" y="810"/>
                  </a:lnTo>
                  <a:lnTo>
                    <a:pt x="8145" y="810"/>
                  </a:lnTo>
                  <a:cubicBezTo>
                    <a:pt x="8241" y="810"/>
                    <a:pt x="8312" y="739"/>
                    <a:pt x="8312" y="620"/>
                  </a:cubicBezTo>
                  <a:cubicBezTo>
                    <a:pt x="8312" y="524"/>
                    <a:pt x="8241" y="453"/>
                    <a:pt x="8145" y="453"/>
                  </a:cubicBezTo>
                  <a:lnTo>
                    <a:pt x="6907" y="453"/>
                  </a:lnTo>
                  <a:cubicBezTo>
                    <a:pt x="6812" y="167"/>
                    <a:pt x="6550" y="0"/>
                    <a:pt x="624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grpSp>
      <p:grpSp>
        <p:nvGrpSpPr>
          <p:cNvPr id="103" name="Google Shape;103;p3"/>
          <p:cNvGrpSpPr/>
          <p:nvPr/>
        </p:nvGrpSpPr>
        <p:grpSpPr>
          <a:xfrm>
            <a:off x="862012" y="2535237"/>
            <a:ext cx="280987" cy="195262"/>
            <a:chOff x="1323300" y="2809323"/>
            <a:chExt cx="379630" cy="265717"/>
          </a:xfrm>
        </p:grpSpPr>
        <p:sp>
          <p:nvSpPr>
            <p:cNvPr id="104" name="Google Shape;104;p3"/>
            <p:cNvSpPr/>
            <p:nvPr/>
          </p:nvSpPr>
          <p:spPr>
            <a:xfrm>
              <a:off x="1471394" y="2877822"/>
              <a:ext cx="17211" cy="120302"/>
            </a:xfrm>
            <a:custGeom>
              <a:avLst/>
              <a:gdLst/>
              <a:ahLst/>
              <a:cxnLst/>
              <a:rect l="l" t="t" r="r" b="b"/>
              <a:pathLst>
                <a:path w="501" h="3502" extrusionOk="0">
                  <a:moveTo>
                    <a:pt x="167" y="1"/>
                  </a:moveTo>
                  <a:cubicBezTo>
                    <a:pt x="72" y="1"/>
                    <a:pt x="0" y="96"/>
                    <a:pt x="0" y="191"/>
                  </a:cubicBezTo>
                  <a:lnTo>
                    <a:pt x="143" y="3335"/>
                  </a:lnTo>
                  <a:cubicBezTo>
                    <a:pt x="143" y="3430"/>
                    <a:pt x="215" y="3502"/>
                    <a:pt x="310" y="3502"/>
                  </a:cubicBezTo>
                  <a:lnTo>
                    <a:pt x="334" y="3502"/>
                  </a:lnTo>
                  <a:cubicBezTo>
                    <a:pt x="429" y="3502"/>
                    <a:pt x="500" y="3406"/>
                    <a:pt x="500" y="3311"/>
                  </a:cubicBezTo>
                  <a:lnTo>
                    <a:pt x="358" y="167"/>
                  </a:lnTo>
                  <a:cubicBezTo>
                    <a:pt x="358" y="72"/>
                    <a:pt x="286" y="1"/>
                    <a:pt x="191" y="1"/>
                  </a:cubicBezTo>
                  <a:lnTo>
                    <a:pt x="16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05" name="Google Shape;105;p3"/>
            <p:cNvSpPr/>
            <p:nvPr/>
          </p:nvSpPr>
          <p:spPr>
            <a:xfrm>
              <a:off x="1537660" y="2877822"/>
              <a:ext cx="17211" cy="120302"/>
            </a:xfrm>
            <a:custGeom>
              <a:avLst/>
              <a:gdLst/>
              <a:ahLst/>
              <a:cxnLst/>
              <a:rect l="l" t="t" r="r" b="b"/>
              <a:pathLst>
                <a:path w="501" h="3502" extrusionOk="0">
                  <a:moveTo>
                    <a:pt x="334" y="1"/>
                  </a:moveTo>
                  <a:cubicBezTo>
                    <a:pt x="238" y="1"/>
                    <a:pt x="143" y="72"/>
                    <a:pt x="143" y="167"/>
                  </a:cubicBezTo>
                  <a:lnTo>
                    <a:pt x="0" y="3311"/>
                  </a:lnTo>
                  <a:cubicBezTo>
                    <a:pt x="0" y="3406"/>
                    <a:pt x="72" y="3502"/>
                    <a:pt x="167" y="3502"/>
                  </a:cubicBezTo>
                  <a:lnTo>
                    <a:pt x="191" y="3502"/>
                  </a:lnTo>
                  <a:cubicBezTo>
                    <a:pt x="286" y="3502"/>
                    <a:pt x="358" y="3430"/>
                    <a:pt x="358" y="3335"/>
                  </a:cubicBezTo>
                  <a:lnTo>
                    <a:pt x="500" y="191"/>
                  </a:lnTo>
                  <a:cubicBezTo>
                    <a:pt x="500" y="96"/>
                    <a:pt x="429" y="1"/>
                    <a:pt x="33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06" name="Google Shape;106;p3"/>
            <p:cNvSpPr/>
            <p:nvPr/>
          </p:nvSpPr>
          <p:spPr>
            <a:xfrm>
              <a:off x="1492658" y="2809323"/>
              <a:ext cx="40948" cy="18756"/>
            </a:xfrm>
            <a:custGeom>
              <a:avLst/>
              <a:gdLst/>
              <a:ahLst/>
              <a:cxnLst/>
              <a:rect l="l" t="t" r="r" b="b"/>
              <a:pathLst>
                <a:path w="1192" h="546" extrusionOk="0">
                  <a:moveTo>
                    <a:pt x="596" y="0"/>
                  </a:moveTo>
                  <a:cubicBezTo>
                    <a:pt x="423" y="0"/>
                    <a:pt x="251" y="78"/>
                    <a:pt x="96" y="233"/>
                  </a:cubicBezTo>
                  <a:cubicBezTo>
                    <a:pt x="24" y="280"/>
                    <a:pt x="1" y="399"/>
                    <a:pt x="72" y="471"/>
                  </a:cubicBezTo>
                  <a:cubicBezTo>
                    <a:pt x="120" y="518"/>
                    <a:pt x="167" y="542"/>
                    <a:pt x="215" y="542"/>
                  </a:cubicBezTo>
                  <a:cubicBezTo>
                    <a:pt x="263" y="542"/>
                    <a:pt x="310" y="518"/>
                    <a:pt x="334" y="494"/>
                  </a:cubicBezTo>
                  <a:cubicBezTo>
                    <a:pt x="429" y="411"/>
                    <a:pt x="513" y="369"/>
                    <a:pt x="596" y="369"/>
                  </a:cubicBezTo>
                  <a:cubicBezTo>
                    <a:pt x="679" y="369"/>
                    <a:pt x="763" y="411"/>
                    <a:pt x="858" y="494"/>
                  </a:cubicBezTo>
                  <a:cubicBezTo>
                    <a:pt x="891" y="528"/>
                    <a:pt x="934" y="545"/>
                    <a:pt x="979" y="545"/>
                  </a:cubicBezTo>
                  <a:cubicBezTo>
                    <a:pt x="1030" y="545"/>
                    <a:pt x="1082" y="522"/>
                    <a:pt x="1120" y="471"/>
                  </a:cubicBezTo>
                  <a:cubicBezTo>
                    <a:pt x="1191" y="399"/>
                    <a:pt x="1167" y="280"/>
                    <a:pt x="1096" y="233"/>
                  </a:cubicBezTo>
                  <a:cubicBezTo>
                    <a:pt x="941" y="78"/>
                    <a:pt x="769" y="0"/>
                    <a:pt x="5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07" name="Google Shape;107;p3"/>
            <p:cNvSpPr/>
            <p:nvPr/>
          </p:nvSpPr>
          <p:spPr>
            <a:xfrm>
              <a:off x="1506571" y="3034916"/>
              <a:ext cx="13123" cy="40124"/>
            </a:xfrm>
            <a:custGeom>
              <a:avLst/>
              <a:gdLst/>
              <a:ahLst/>
              <a:cxnLst/>
              <a:rect l="l" t="t" r="r" b="b"/>
              <a:pathLst>
                <a:path w="382" h="1168" extrusionOk="0">
                  <a:moveTo>
                    <a:pt x="191" y="0"/>
                  </a:moveTo>
                  <a:cubicBezTo>
                    <a:pt x="96" y="0"/>
                    <a:pt x="0" y="72"/>
                    <a:pt x="0" y="191"/>
                  </a:cubicBezTo>
                  <a:lnTo>
                    <a:pt x="0" y="977"/>
                  </a:lnTo>
                  <a:cubicBezTo>
                    <a:pt x="0" y="1096"/>
                    <a:pt x="96" y="1167"/>
                    <a:pt x="191" y="1167"/>
                  </a:cubicBezTo>
                  <a:cubicBezTo>
                    <a:pt x="286" y="1167"/>
                    <a:pt x="381" y="1096"/>
                    <a:pt x="381" y="977"/>
                  </a:cubicBezTo>
                  <a:lnTo>
                    <a:pt x="381" y="191"/>
                  </a:lnTo>
                  <a:cubicBezTo>
                    <a:pt x="381" y="72"/>
                    <a:pt x="286" y="0"/>
                    <a:pt x="1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08" name="Google Shape;108;p3"/>
            <p:cNvSpPr/>
            <p:nvPr/>
          </p:nvSpPr>
          <p:spPr>
            <a:xfrm>
              <a:off x="1506571" y="2887647"/>
              <a:ext cx="13123" cy="110478"/>
            </a:xfrm>
            <a:custGeom>
              <a:avLst/>
              <a:gdLst/>
              <a:ahLst/>
              <a:cxnLst/>
              <a:rect l="l" t="t" r="r" b="b"/>
              <a:pathLst>
                <a:path w="382" h="3216" extrusionOk="0">
                  <a:moveTo>
                    <a:pt x="191" y="1"/>
                  </a:moveTo>
                  <a:cubicBezTo>
                    <a:pt x="96" y="1"/>
                    <a:pt x="0" y="96"/>
                    <a:pt x="0" y="191"/>
                  </a:cubicBezTo>
                  <a:lnTo>
                    <a:pt x="0" y="3025"/>
                  </a:lnTo>
                  <a:cubicBezTo>
                    <a:pt x="0" y="3144"/>
                    <a:pt x="96" y="3216"/>
                    <a:pt x="191" y="3216"/>
                  </a:cubicBezTo>
                  <a:cubicBezTo>
                    <a:pt x="286" y="3216"/>
                    <a:pt x="381" y="3144"/>
                    <a:pt x="381" y="3025"/>
                  </a:cubicBezTo>
                  <a:lnTo>
                    <a:pt x="381" y="191"/>
                  </a:lnTo>
                  <a:cubicBezTo>
                    <a:pt x="381" y="96"/>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09" name="Google Shape;109;p3"/>
            <p:cNvSpPr/>
            <p:nvPr/>
          </p:nvSpPr>
          <p:spPr>
            <a:xfrm>
              <a:off x="1323300" y="2899292"/>
              <a:ext cx="103126" cy="107008"/>
            </a:xfrm>
            <a:custGeom>
              <a:avLst/>
              <a:gdLst/>
              <a:ahLst/>
              <a:cxnLst/>
              <a:rect l="l" t="t" r="r" b="b"/>
              <a:pathLst>
                <a:path w="3002" h="3115" extrusionOk="0">
                  <a:moveTo>
                    <a:pt x="2815" y="0"/>
                  </a:moveTo>
                  <a:cubicBezTo>
                    <a:pt x="2791" y="0"/>
                    <a:pt x="2765" y="6"/>
                    <a:pt x="2740" y="19"/>
                  </a:cubicBezTo>
                  <a:lnTo>
                    <a:pt x="120" y="948"/>
                  </a:lnTo>
                  <a:cubicBezTo>
                    <a:pt x="49" y="971"/>
                    <a:pt x="1" y="1043"/>
                    <a:pt x="1" y="1114"/>
                  </a:cubicBezTo>
                  <a:lnTo>
                    <a:pt x="1" y="1233"/>
                  </a:lnTo>
                  <a:cubicBezTo>
                    <a:pt x="1" y="1281"/>
                    <a:pt x="25" y="1329"/>
                    <a:pt x="49" y="1352"/>
                  </a:cubicBezTo>
                  <a:lnTo>
                    <a:pt x="1573" y="3067"/>
                  </a:lnTo>
                  <a:cubicBezTo>
                    <a:pt x="1597" y="3115"/>
                    <a:pt x="1644" y="3115"/>
                    <a:pt x="1716" y="3115"/>
                  </a:cubicBezTo>
                  <a:cubicBezTo>
                    <a:pt x="1739" y="3115"/>
                    <a:pt x="1787" y="3115"/>
                    <a:pt x="1835" y="3067"/>
                  </a:cubicBezTo>
                  <a:cubicBezTo>
                    <a:pt x="1906" y="3019"/>
                    <a:pt x="1906" y="2900"/>
                    <a:pt x="1835" y="2829"/>
                  </a:cubicBezTo>
                  <a:lnTo>
                    <a:pt x="430" y="1233"/>
                  </a:lnTo>
                  <a:lnTo>
                    <a:pt x="2859" y="352"/>
                  </a:lnTo>
                  <a:cubicBezTo>
                    <a:pt x="2954" y="328"/>
                    <a:pt x="3002" y="209"/>
                    <a:pt x="2954" y="114"/>
                  </a:cubicBezTo>
                  <a:cubicBezTo>
                    <a:pt x="2937" y="44"/>
                    <a:pt x="2881" y="0"/>
                    <a:pt x="28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10" name="Google Shape;110;p3"/>
            <p:cNvSpPr/>
            <p:nvPr/>
          </p:nvSpPr>
          <p:spPr>
            <a:xfrm>
              <a:off x="1381390" y="2936736"/>
              <a:ext cx="27035" cy="38475"/>
            </a:xfrm>
            <a:custGeom>
              <a:avLst/>
              <a:gdLst/>
              <a:ahLst/>
              <a:cxnLst/>
              <a:rect l="l" t="t" r="r" b="b"/>
              <a:pathLst>
                <a:path w="787" h="1120" extrusionOk="0">
                  <a:moveTo>
                    <a:pt x="213" y="0"/>
                  </a:moveTo>
                  <a:cubicBezTo>
                    <a:pt x="183" y="0"/>
                    <a:pt x="152" y="8"/>
                    <a:pt x="120" y="24"/>
                  </a:cubicBezTo>
                  <a:cubicBezTo>
                    <a:pt x="25" y="72"/>
                    <a:pt x="1" y="167"/>
                    <a:pt x="48" y="262"/>
                  </a:cubicBezTo>
                  <a:lnTo>
                    <a:pt x="429" y="1024"/>
                  </a:lnTo>
                  <a:cubicBezTo>
                    <a:pt x="453" y="1096"/>
                    <a:pt x="525" y="1120"/>
                    <a:pt x="596" y="1120"/>
                  </a:cubicBezTo>
                  <a:lnTo>
                    <a:pt x="668" y="1120"/>
                  </a:lnTo>
                  <a:cubicBezTo>
                    <a:pt x="763" y="1072"/>
                    <a:pt x="787" y="953"/>
                    <a:pt x="739" y="858"/>
                  </a:cubicBezTo>
                  <a:lnTo>
                    <a:pt x="358" y="96"/>
                  </a:lnTo>
                  <a:cubicBezTo>
                    <a:pt x="326" y="32"/>
                    <a:pt x="273" y="0"/>
                    <a:pt x="2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11" name="Google Shape;111;p3"/>
            <p:cNvSpPr/>
            <p:nvPr/>
          </p:nvSpPr>
          <p:spPr>
            <a:xfrm>
              <a:off x="1413304" y="2931824"/>
              <a:ext cx="12298" cy="34387"/>
            </a:xfrm>
            <a:custGeom>
              <a:avLst/>
              <a:gdLst/>
              <a:ahLst/>
              <a:cxnLst/>
              <a:rect l="l" t="t" r="r" b="b"/>
              <a:pathLst>
                <a:path w="358" h="1001" extrusionOk="0">
                  <a:moveTo>
                    <a:pt x="167" y="1"/>
                  </a:moveTo>
                  <a:cubicBezTo>
                    <a:pt x="72" y="1"/>
                    <a:pt x="1" y="72"/>
                    <a:pt x="1" y="191"/>
                  </a:cubicBezTo>
                  <a:lnTo>
                    <a:pt x="1" y="834"/>
                  </a:lnTo>
                  <a:cubicBezTo>
                    <a:pt x="1" y="929"/>
                    <a:pt x="72" y="1001"/>
                    <a:pt x="167" y="1001"/>
                  </a:cubicBezTo>
                  <a:cubicBezTo>
                    <a:pt x="263" y="1001"/>
                    <a:pt x="358" y="929"/>
                    <a:pt x="358" y="834"/>
                  </a:cubicBezTo>
                  <a:lnTo>
                    <a:pt x="358" y="191"/>
                  </a:lnTo>
                  <a:cubicBezTo>
                    <a:pt x="358" y="72"/>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12" name="Google Shape;112;p3"/>
            <p:cNvSpPr/>
            <p:nvPr/>
          </p:nvSpPr>
          <p:spPr>
            <a:xfrm>
              <a:off x="1599838" y="2899292"/>
              <a:ext cx="103092" cy="107008"/>
            </a:xfrm>
            <a:custGeom>
              <a:avLst/>
              <a:gdLst/>
              <a:ahLst/>
              <a:cxnLst/>
              <a:rect l="l" t="t" r="r" b="b"/>
              <a:pathLst>
                <a:path w="3001" h="3115" extrusionOk="0">
                  <a:moveTo>
                    <a:pt x="187" y="0"/>
                  </a:moveTo>
                  <a:cubicBezTo>
                    <a:pt x="121" y="0"/>
                    <a:pt x="65" y="44"/>
                    <a:pt x="48" y="114"/>
                  </a:cubicBezTo>
                  <a:cubicBezTo>
                    <a:pt x="0" y="209"/>
                    <a:pt x="48" y="328"/>
                    <a:pt x="143" y="352"/>
                  </a:cubicBezTo>
                  <a:lnTo>
                    <a:pt x="2572" y="1233"/>
                  </a:lnTo>
                  <a:lnTo>
                    <a:pt x="1167" y="2829"/>
                  </a:lnTo>
                  <a:cubicBezTo>
                    <a:pt x="1096" y="2900"/>
                    <a:pt x="1096" y="3019"/>
                    <a:pt x="1167" y="3067"/>
                  </a:cubicBezTo>
                  <a:cubicBezTo>
                    <a:pt x="1215" y="3115"/>
                    <a:pt x="1262" y="3115"/>
                    <a:pt x="1286" y="3115"/>
                  </a:cubicBezTo>
                  <a:cubicBezTo>
                    <a:pt x="1358" y="3115"/>
                    <a:pt x="1405" y="3115"/>
                    <a:pt x="1429" y="3067"/>
                  </a:cubicBezTo>
                  <a:lnTo>
                    <a:pt x="2953" y="1352"/>
                  </a:lnTo>
                  <a:cubicBezTo>
                    <a:pt x="2977" y="1329"/>
                    <a:pt x="3001" y="1281"/>
                    <a:pt x="3001" y="1233"/>
                  </a:cubicBezTo>
                  <a:lnTo>
                    <a:pt x="3001" y="1114"/>
                  </a:lnTo>
                  <a:cubicBezTo>
                    <a:pt x="3001" y="1043"/>
                    <a:pt x="2953" y="971"/>
                    <a:pt x="2882" y="948"/>
                  </a:cubicBezTo>
                  <a:lnTo>
                    <a:pt x="262" y="19"/>
                  </a:lnTo>
                  <a:cubicBezTo>
                    <a:pt x="237" y="6"/>
                    <a:pt x="211" y="0"/>
                    <a:pt x="1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13" name="Google Shape;113;p3"/>
            <p:cNvSpPr/>
            <p:nvPr/>
          </p:nvSpPr>
          <p:spPr>
            <a:xfrm>
              <a:off x="1617838" y="2936736"/>
              <a:ext cx="27035" cy="38475"/>
            </a:xfrm>
            <a:custGeom>
              <a:avLst/>
              <a:gdLst/>
              <a:ahLst/>
              <a:cxnLst/>
              <a:rect l="l" t="t" r="r" b="b"/>
              <a:pathLst>
                <a:path w="787" h="1120" extrusionOk="0">
                  <a:moveTo>
                    <a:pt x="573" y="0"/>
                  </a:moveTo>
                  <a:cubicBezTo>
                    <a:pt x="514" y="0"/>
                    <a:pt x="461" y="32"/>
                    <a:pt x="429" y="96"/>
                  </a:cubicBezTo>
                  <a:lnTo>
                    <a:pt x="48" y="858"/>
                  </a:lnTo>
                  <a:cubicBezTo>
                    <a:pt x="0" y="953"/>
                    <a:pt x="24" y="1072"/>
                    <a:pt x="119" y="1120"/>
                  </a:cubicBezTo>
                  <a:lnTo>
                    <a:pt x="191" y="1120"/>
                  </a:lnTo>
                  <a:cubicBezTo>
                    <a:pt x="262" y="1120"/>
                    <a:pt x="334" y="1096"/>
                    <a:pt x="357" y="1024"/>
                  </a:cubicBezTo>
                  <a:lnTo>
                    <a:pt x="738" y="262"/>
                  </a:lnTo>
                  <a:cubicBezTo>
                    <a:pt x="786" y="167"/>
                    <a:pt x="762" y="72"/>
                    <a:pt x="667" y="24"/>
                  </a:cubicBezTo>
                  <a:cubicBezTo>
                    <a:pt x="635" y="8"/>
                    <a:pt x="603" y="0"/>
                    <a:pt x="5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114" name="Google Shape;114;p3"/>
            <p:cNvSpPr/>
            <p:nvPr/>
          </p:nvSpPr>
          <p:spPr>
            <a:xfrm>
              <a:off x="1600662" y="2931824"/>
              <a:ext cx="12298" cy="34387"/>
            </a:xfrm>
            <a:custGeom>
              <a:avLst/>
              <a:gdLst/>
              <a:ahLst/>
              <a:cxnLst/>
              <a:rect l="l" t="t" r="r" b="b"/>
              <a:pathLst>
                <a:path w="358" h="1001" extrusionOk="0">
                  <a:moveTo>
                    <a:pt x="191" y="1"/>
                  </a:moveTo>
                  <a:cubicBezTo>
                    <a:pt x="95" y="1"/>
                    <a:pt x="0" y="72"/>
                    <a:pt x="0" y="191"/>
                  </a:cubicBezTo>
                  <a:lnTo>
                    <a:pt x="0" y="834"/>
                  </a:lnTo>
                  <a:cubicBezTo>
                    <a:pt x="0" y="929"/>
                    <a:pt x="95" y="1001"/>
                    <a:pt x="191" y="1001"/>
                  </a:cubicBezTo>
                  <a:cubicBezTo>
                    <a:pt x="286" y="1001"/>
                    <a:pt x="357" y="929"/>
                    <a:pt x="357" y="834"/>
                  </a:cubicBezTo>
                  <a:lnTo>
                    <a:pt x="357" y="191"/>
                  </a:lnTo>
                  <a:cubicBezTo>
                    <a:pt x="357"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grpSp>
      <p:sp>
        <p:nvSpPr>
          <p:cNvPr id="115" name="Google Shape;115;p3"/>
          <p:cNvSpPr txBox="1"/>
          <p:nvPr/>
        </p:nvSpPr>
        <p:spPr>
          <a:xfrm>
            <a:off x="3859212" y="3031187"/>
            <a:ext cx="1795500" cy="13854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302C3E"/>
              </a:buClr>
              <a:buSzPts val="1400"/>
              <a:buFont typeface="Arial" panose="020B0604020202090204"/>
              <a:buNone/>
            </a:pPr>
            <a:r>
              <a:rPr lang="en-US" sz="1400" b="1" i="0" u="none" dirty="0">
                <a:solidFill>
                  <a:srgbClr val="302C3E"/>
                </a:solidFill>
                <a:latin typeface="Source Sans Pro" panose="020B0503030403020204" pitchFamily="34" charset="0"/>
                <a:ea typeface="Source Sans Pro" panose="020B0503030403020204" pitchFamily="34" charset="0"/>
                <a:sym typeface="Arial" panose="020B0604020202090204"/>
              </a:rPr>
              <a:t>Amit </a:t>
            </a:r>
            <a:r>
              <a:rPr lang="en-US" sz="1400" b="1" i="0" u="none" dirty="0" err="1">
                <a:solidFill>
                  <a:srgbClr val="302C3E"/>
                </a:solidFill>
                <a:latin typeface="Source Sans Pro" panose="020B0503030403020204" pitchFamily="34" charset="0"/>
                <a:ea typeface="Source Sans Pro" panose="020B0503030403020204" pitchFamily="34" charset="0"/>
                <a:sym typeface="Arial" panose="020B0604020202090204"/>
              </a:rPr>
              <a:t>Gangane</a:t>
            </a:r>
            <a:endParaRPr lang="en-US" sz="1400" b="1" i="0" u="none" dirty="0">
              <a:solidFill>
                <a:srgbClr val="302C3E"/>
              </a:solidFill>
              <a:latin typeface="Source Sans Pro" panose="020B0503030403020204" pitchFamily="34" charset="0"/>
              <a:ea typeface="Source Sans Pro" panose="020B0503030403020204" pitchFamily="34" charset="0"/>
              <a:sym typeface="Arial" panose="020B0604020202090204"/>
            </a:endParaRPr>
          </a:p>
          <a:p>
            <a:pPr marL="0" marR="0" lvl="0" indent="0" algn="l" rtl="0">
              <a:lnSpc>
                <a:spcPct val="100000"/>
              </a:lnSpc>
              <a:spcBef>
                <a:spcPts val="0"/>
              </a:spcBef>
              <a:spcAft>
                <a:spcPts val="0"/>
              </a:spcAft>
              <a:buClr>
                <a:srgbClr val="302C3E"/>
              </a:buClr>
              <a:buSzPts val="1400"/>
              <a:buFont typeface="Arial" panose="020B0604020202090204"/>
              <a:buNone/>
            </a:pPr>
            <a:r>
              <a:rPr lang="en-US" sz="1400" b="0" i="0" u="none" dirty="0">
                <a:solidFill>
                  <a:srgbClr val="302C3E"/>
                </a:solidFill>
                <a:latin typeface="Source Sans Pro" panose="020B0503030403020204" pitchFamily="34" charset="0"/>
                <a:ea typeface="Source Sans Pro" panose="020B0503030403020204" pitchFamily="34" charset="0"/>
                <a:sym typeface="Arial" panose="020B0604020202090204"/>
              </a:rPr>
              <a:t>Manages deadlines, team coordination, technical l</a:t>
            </a:r>
            <a:r>
              <a:rPr lang="en-US" dirty="0">
                <a:solidFill>
                  <a:srgbClr val="302C3E"/>
                </a:solidFill>
                <a:latin typeface="Source Sans Pro" panose="020B0503030403020204" pitchFamily="34" charset="0"/>
                <a:ea typeface="Source Sans Pro" panose="020B0503030403020204" pitchFamily="34" charset="0"/>
              </a:rPr>
              <a:t>ead in </a:t>
            </a:r>
            <a:r>
              <a:rPr lang="en-US" sz="1400" b="0" i="0" u="none" dirty="0">
                <a:solidFill>
                  <a:srgbClr val="302C3E"/>
                </a:solidFill>
                <a:latin typeface="Source Sans Pro" panose="020B0503030403020204" pitchFamily="34" charset="0"/>
                <a:ea typeface="Source Sans Pro" panose="020B0503030403020204" pitchFamily="34" charset="0"/>
                <a:sym typeface="Arial" panose="020B0604020202090204"/>
              </a:rPr>
              <a:t>tasks like custom search </a:t>
            </a:r>
            <a:r>
              <a:rPr lang="en-US" dirty="0">
                <a:solidFill>
                  <a:srgbClr val="302C3E"/>
                </a:solidFill>
                <a:latin typeface="Source Sans Pro" panose="020B0503030403020204" pitchFamily="34" charset="0"/>
                <a:ea typeface="Source Sans Pro" panose="020B0503030403020204" pitchFamily="34" charset="0"/>
              </a:rPr>
              <a:t>API</a:t>
            </a:r>
            <a:r>
              <a:rPr lang="en-US" sz="1400" b="0" i="0" u="none" dirty="0">
                <a:solidFill>
                  <a:srgbClr val="302C3E"/>
                </a:solidFill>
                <a:latin typeface="Source Sans Pro" panose="020B0503030403020204" pitchFamily="34" charset="0"/>
                <a:ea typeface="Source Sans Pro" panose="020B0503030403020204" pitchFamily="34" charset="0"/>
                <a:sym typeface="Arial" panose="020B0604020202090204"/>
              </a:rPr>
              <a:t>.</a:t>
            </a:r>
          </a:p>
        </p:txBody>
      </p:sp>
      <p:grpSp>
        <p:nvGrpSpPr>
          <p:cNvPr id="116" name="Google Shape;116;p3"/>
          <p:cNvGrpSpPr/>
          <p:nvPr/>
        </p:nvGrpSpPr>
        <p:grpSpPr>
          <a:xfrm>
            <a:off x="1919287" y="1222375"/>
            <a:ext cx="2043112" cy="3197439"/>
            <a:chOff x="2296983" y="1182404"/>
            <a:chExt cx="2046300" cy="3204789"/>
          </a:xfrm>
        </p:grpSpPr>
        <p:pic>
          <p:nvPicPr>
            <p:cNvPr id="117" name="Google Shape;117;p3"/>
            <p:cNvPicPr preferRelativeResize="0"/>
            <p:nvPr/>
          </p:nvPicPr>
          <p:blipFill rotWithShape="1">
            <a:blip r:embed="rId3"/>
            <a:srcRect/>
            <a:stretch>
              <a:fillRect/>
            </a:stretch>
          </p:blipFill>
          <p:spPr>
            <a:xfrm>
              <a:off x="2406088" y="1182404"/>
              <a:ext cx="1628861" cy="1608338"/>
            </a:xfrm>
            <a:prstGeom prst="rect">
              <a:avLst/>
            </a:prstGeom>
            <a:noFill/>
            <a:ln>
              <a:noFill/>
            </a:ln>
          </p:spPr>
        </p:pic>
        <p:sp>
          <p:nvSpPr>
            <p:cNvPr id="118" name="Google Shape;118;p3"/>
            <p:cNvSpPr txBox="1"/>
            <p:nvPr/>
          </p:nvSpPr>
          <p:spPr>
            <a:xfrm>
              <a:off x="2296983" y="2999055"/>
              <a:ext cx="2046300" cy="138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2C3E"/>
                </a:buClr>
                <a:buSzPts val="1400"/>
                <a:buFont typeface="Arial" panose="020B0604020202090204"/>
                <a:buNone/>
              </a:pPr>
              <a:r>
                <a:rPr lang="en-US" sz="1400" b="1" i="0" u="none" dirty="0">
                  <a:solidFill>
                    <a:srgbClr val="302C3E"/>
                  </a:solidFill>
                  <a:latin typeface="Source Sans Pro" panose="020B0503030403020204" pitchFamily="34" charset="0"/>
                  <a:ea typeface="Source Sans Pro" panose="020B0503030403020204" pitchFamily="34" charset="0"/>
                  <a:sym typeface="Arial" panose="020B0604020202090204"/>
                </a:rPr>
                <a:t>Wenjun Song </a:t>
              </a:r>
            </a:p>
            <a:p>
              <a:pPr marL="0" marR="0" lvl="0" indent="0" algn="l" rtl="0">
                <a:lnSpc>
                  <a:spcPct val="100000"/>
                </a:lnSpc>
                <a:spcBef>
                  <a:spcPts val="0"/>
                </a:spcBef>
                <a:spcAft>
                  <a:spcPts val="0"/>
                </a:spcAft>
                <a:buClr>
                  <a:srgbClr val="302C3E"/>
                </a:buClr>
                <a:buSzPts val="1400"/>
                <a:buFont typeface="Arial" panose="020B0604020202090204"/>
                <a:buNone/>
              </a:pPr>
              <a:r>
                <a:rPr lang="en-US" altLang="zh-CN" sz="1400" b="0" i="0" u="none" dirty="0">
                  <a:solidFill>
                    <a:srgbClr val="302C3E"/>
                  </a:solidFill>
                  <a:latin typeface="Source Sans Pro" panose="020B0503030403020204" pitchFamily="34" charset="0"/>
                  <a:ea typeface="Source Sans Pro" panose="020B0503030403020204" pitchFamily="34" charset="0"/>
                  <a:sym typeface="Arial" panose="020B0604020202090204"/>
                </a:rPr>
                <a:t>Leads technical aspects (Custom Search, Web-scraping, Proximity Based Filtering)</a:t>
              </a:r>
            </a:p>
            <a:p>
              <a:pPr marL="0" marR="0" lvl="0" indent="0" algn="l" rtl="0">
                <a:lnSpc>
                  <a:spcPct val="100000"/>
                </a:lnSpc>
                <a:spcBef>
                  <a:spcPts val="0"/>
                </a:spcBef>
                <a:spcAft>
                  <a:spcPts val="0"/>
                </a:spcAft>
                <a:buClr>
                  <a:srgbClr val="302C3E"/>
                </a:buClr>
                <a:buSzPts val="1400"/>
                <a:buFont typeface="Arial" panose="020B0604020202090204"/>
                <a:buNone/>
              </a:pPr>
              <a:endParaRPr lang="en-US" sz="1400" b="0" i="0" u="none" dirty="0">
                <a:solidFill>
                  <a:srgbClr val="302C3E"/>
                </a:solidFill>
                <a:latin typeface="Source Sans Pro" panose="020B0503030403020204" pitchFamily="34" charset="0"/>
                <a:ea typeface="Source Sans Pro" panose="020B0503030403020204" pitchFamily="34" charset="0"/>
                <a:sym typeface="Arial" panose="020B0604020202090204"/>
              </a:endParaRPr>
            </a:p>
          </p:txBody>
        </p:sp>
      </p:grpSp>
      <p:grpSp>
        <p:nvGrpSpPr>
          <p:cNvPr id="119" name="Google Shape;119;p3"/>
          <p:cNvGrpSpPr/>
          <p:nvPr/>
        </p:nvGrpSpPr>
        <p:grpSpPr>
          <a:xfrm>
            <a:off x="201612" y="1222375"/>
            <a:ext cx="1797050" cy="3420279"/>
            <a:chOff x="418369" y="1199478"/>
            <a:chExt cx="1867500" cy="3470201"/>
          </a:xfrm>
        </p:grpSpPr>
        <p:sp>
          <p:nvSpPr>
            <p:cNvPr id="120" name="Google Shape;120;p3"/>
            <p:cNvSpPr txBox="1"/>
            <p:nvPr/>
          </p:nvSpPr>
          <p:spPr>
            <a:xfrm>
              <a:off x="418369" y="3045922"/>
              <a:ext cx="1867500" cy="16237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2C3E"/>
                </a:buClr>
                <a:buSzPts val="1400"/>
                <a:buFont typeface="Arial" panose="020B0604020202090204"/>
                <a:buNone/>
              </a:pPr>
              <a:r>
                <a:rPr lang="en-US" sz="1400" b="1" i="0" u="none" dirty="0" err="1">
                  <a:solidFill>
                    <a:srgbClr val="302C3E"/>
                  </a:solidFill>
                  <a:latin typeface="Source Sans Pro" panose="020B0503030403020204" pitchFamily="34" charset="0"/>
                  <a:ea typeface="Source Sans Pro" panose="020B0503030403020204" pitchFamily="34" charset="0"/>
                  <a:sym typeface="Arial" panose="020B0604020202090204"/>
                </a:rPr>
                <a:t>Ruijie</a:t>
              </a:r>
              <a:r>
                <a:rPr lang="en-US" sz="1400" b="1" i="0" u="none" dirty="0">
                  <a:solidFill>
                    <a:srgbClr val="302C3E"/>
                  </a:solidFill>
                  <a:latin typeface="Source Sans Pro" panose="020B0503030403020204" pitchFamily="34" charset="0"/>
                  <a:ea typeface="Source Sans Pro" panose="020B0503030403020204" pitchFamily="34" charset="0"/>
                  <a:sym typeface="Arial" panose="020B0604020202090204"/>
                </a:rPr>
                <a:t> Shan </a:t>
              </a:r>
              <a:r>
                <a:rPr lang="en-US" sz="1400" b="0" i="0" u="none" dirty="0">
                  <a:solidFill>
                    <a:srgbClr val="302C3E"/>
                  </a:solidFill>
                  <a:latin typeface="Source Sans Pro" panose="020B0503030403020204" pitchFamily="34" charset="0"/>
                  <a:ea typeface="Source Sans Pro" panose="020B0503030403020204" pitchFamily="34" charset="0"/>
                  <a:sym typeface="Arial" panose="020B0604020202090204"/>
                </a:rPr>
                <a:t> </a:t>
              </a:r>
              <a:endParaRPr sz="1400" b="0" i="0" u="none" dirty="0">
                <a:solidFill>
                  <a:srgbClr val="000000"/>
                </a:solidFill>
                <a:latin typeface="Source Sans Pro" panose="020B0503030403020204" pitchFamily="34" charset="0"/>
                <a:ea typeface="Source Sans Pro" panose="020B0503030403020204" pitchFamily="34" charset="0"/>
                <a:sym typeface="Arial" panose="020B0604020202090204"/>
              </a:endParaRPr>
            </a:p>
            <a:p>
              <a:pPr marL="0" marR="0" lvl="0" indent="0" algn="l" rtl="0">
                <a:lnSpc>
                  <a:spcPct val="100000"/>
                </a:lnSpc>
                <a:spcBef>
                  <a:spcPts val="0"/>
                </a:spcBef>
                <a:spcAft>
                  <a:spcPts val="0"/>
                </a:spcAft>
                <a:buClr>
                  <a:srgbClr val="302C3E"/>
                </a:buClr>
                <a:buSzPts val="1400"/>
                <a:buFont typeface="Arial" panose="020B0604020202090204"/>
                <a:buNone/>
              </a:pPr>
              <a:r>
                <a:rPr lang="en-US" altLang="zh-CN" sz="1400" b="0" i="0" u="none" dirty="0">
                  <a:solidFill>
                    <a:srgbClr val="302C3E"/>
                  </a:solidFill>
                  <a:latin typeface="Source Sans Pro" panose="020B0503030403020204" pitchFamily="34" charset="0"/>
                  <a:ea typeface="Source Sans Pro" panose="020B0503030403020204" pitchFamily="34" charset="0"/>
                  <a:sym typeface="Arial" panose="020B0604020202090204"/>
                </a:rPr>
                <a:t>Collaborates with Wenjun on technical progress, supplement tasks on web-scraping, automated pipeline .</a:t>
              </a:r>
            </a:p>
          </p:txBody>
        </p:sp>
        <p:pic>
          <p:nvPicPr>
            <p:cNvPr id="121" name="Google Shape;121;p3"/>
            <p:cNvPicPr preferRelativeResize="0"/>
            <p:nvPr/>
          </p:nvPicPr>
          <p:blipFill rotWithShape="1">
            <a:blip r:embed="rId4"/>
            <a:srcRect l="25628" t="21473" r="23321" b="1645"/>
            <a:stretch>
              <a:fillRect/>
            </a:stretch>
          </p:blipFill>
          <p:spPr>
            <a:xfrm>
              <a:off x="519842" y="1199478"/>
              <a:ext cx="1614893" cy="1621283"/>
            </a:xfrm>
            <a:prstGeom prst="rect">
              <a:avLst/>
            </a:prstGeom>
            <a:noFill/>
            <a:ln>
              <a:noFill/>
            </a:ln>
          </p:spPr>
        </p:pic>
      </p:grpSp>
      <p:grpSp>
        <p:nvGrpSpPr>
          <p:cNvPr id="122" name="Google Shape;122;p3"/>
          <p:cNvGrpSpPr/>
          <p:nvPr/>
        </p:nvGrpSpPr>
        <p:grpSpPr>
          <a:xfrm>
            <a:off x="5592762" y="1201737"/>
            <a:ext cx="1717151" cy="3214621"/>
            <a:chOff x="4700231" y="1205742"/>
            <a:chExt cx="1716783" cy="3214451"/>
          </a:xfrm>
        </p:grpSpPr>
        <p:pic>
          <p:nvPicPr>
            <p:cNvPr id="123" name="Google Shape;123;p3"/>
            <p:cNvPicPr preferRelativeResize="0"/>
            <p:nvPr/>
          </p:nvPicPr>
          <p:blipFill rotWithShape="1">
            <a:blip r:embed="rId5"/>
            <a:srcRect l="24523" t="22987" r="23838" b="-1786"/>
            <a:stretch>
              <a:fillRect/>
            </a:stretch>
          </p:blipFill>
          <p:spPr>
            <a:xfrm>
              <a:off x="4700231" y="1205742"/>
              <a:ext cx="1589391" cy="1640653"/>
            </a:xfrm>
            <a:prstGeom prst="rect">
              <a:avLst/>
            </a:prstGeom>
            <a:noFill/>
            <a:ln>
              <a:noFill/>
            </a:ln>
          </p:spPr>
        </p:pic>
        <p:sp>
          <p:nvSpPr>
            <p:cNvPr id="124" name="Google Shape;124;p3"/>
            <p:cNvSpPr txBox="1"/>
            <p:nvPr/>
          </p:nvSpPr>
          <p:spPr>
            <a:xfrm>
              <a:off x="4762214" y="3035093"/>
              <a:ext cx="1654800" cy="138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2C3E"/>
                </a:buClr>
                <a:buSzPts val="1400"/>
                <a:buFont typeface="Arial" panose="020B0604020202090204"/>
                <a:buNone/>
              </a:pPr>
              <a:r>
                <a:rPr lang="en-US" sz="1400" b="1" i="0" u="none" dirty="0" err="1">
                  <a:solidFill>
                    <a:srgbClr val="302C3E"/>
                  </a:solidFill>
                  <a:latin typeface="Source Sans Pro" panose="020B0503030403020204" pitchFamily="34" charset="0"/>
                  <a:ea typeface="Source Sans Pro" panose="020B0503030403020204" pitchFamily="34" charset="0"/>
                  <a:sym typeface="Arial" panose="020B0604020202090204"/>
                </a:rPr>
                <a:t>Peilu</a:t>
              </a:r>
              <a:r>
                <a:rPr lang="en-US" sz="1400" b="1" i="0" u="none" dirty="0">
                  <a:solidFill>
                    <a:srgbClr val="302C3E"/>
                  </a:solidFill>
                  <a:latin typeface="Source Sans Pro" panose="020B0503030403020204" pitchFamily="34" charset="0"/>
                  <a:ea typeface="Source Sans Pro" panose="020B0503030403020204" pitchFamily="34" charset="0"/>
                  <a:sym typeface="Arial" panose="020B0604020202090204"/>
                </a:rPr>
                <a:t> Han</a:t>
              </a:r>
              <a:endParaRPr sz="1400" b="1" i="0" u="none" dirty="0">
                <a:solidFill>
                  <a:srgbClr val="000000"/>
                </a:solidFill>
                <a:latin typeface="Source Sans Pro" panose="020B0503030403020204" pitchFamily="34" charset="0"/>
                <a:ea typeface="Source Sans Pro" panose="020B0503030403020204" pitchFamily="34" charset="0"/>
                <a:sym typeface="Arial" panose="020B0604020202090204"/>
              </a:endParaRPr>
            </a:p>
            <a:p>
              <a:pPr marL="0" marR="0" lvl="0" indent="0" algn="l" rtl="0">
                <a:lnSpc>
                  <a:spcPct val="100000"/>
                </a:lnSpc>
                <a:spcBef>
                  <a:spcPts val="0"/>
                </a:spcBef>
                <a:spcAft>
                  <a:spcPts val="0"/>
                </a:spcAft>
                <a:buClr>
                  <a:srgbClr val="302C3E"/>
                </a:buClr>
                <a:buSzPts val="1400"/>
                <a:buFont typeface="Arial" panose="020B0604020202090204"/>
                <a:buNone/>
              </a:pPr>
              <a:r>
                <a:rPr lang="en-US" sz="1400" b="0" i="0" u="none" dirty="0">
                  <a:solidFill>
                    <a:srgbClr val="302C3E"/>
                  </a:solidFill>
                  <a:latin typeface="Source Sans Pro" panose="020B0503030403020204" pitchFamily="34" charset="0"/>
                  <a:ea typeface="Source Sans Pro" panose="020B0503030403020204" pitchFamily="34" charset="0"/>
                  <a:sym typeface="Arial" panose="020B0604020202090204"/>
                </a:rPr>
                <a:t>Visualizing web-scraping research results, quantify current research outputs.  </a:t>
              </a:r>
            </a:p>
          </p:txBody>
        </p:sp>
      </p:grpSp>
      <p:grpSp>
        <p:nvGrpSpPr>
          <p:cNvPr id="125" name="Google Shape;125;p3"/>
          <p:cNvGrpSpPr/>
          <p:nvPr/>
        </p:nvGrpSpPr>
        <p:grpSpPr>
          <a:xfrm>
            <a:off x="7256462" y="1212850"/>
            <a:ext cx="1797050" cy="3203482"/>
            <a:chOff x="7256439" y="1212443"/>
            <a:chExt cx="1796400" cy="3203268"/>
          </a:xfrm>
        </p:grpSpPr>
        <p:sp>
          <p:nvSpPr>
            <p:cNvPr id="126" name="Google Shape;126;p3"/>
            <p:cNvSpPr txBox="1"/>
            <p:nvPr/>
          </p:nvSpPr>
          <p:spPr>
            <a:xfrm>
              <a:off x="7256439" y="3030850"/>
              <a:ext cx="1796400" cy="13848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02C3E"/>
                </a:buClr>
                <a:buSzPts val="1400"/>
                <a:buFont typeface="Arial" panose="020B0604020202090204"/>
                <a:buNone/>
              </a:pPr>
              <a:r>
                <a:rPr lang="en-US" sz="1400" b="1" i="0" u="none" dirty="0">
                  <a:solidFill>
                    <a:srgbClr val="302C3E"/>
                  </a:solidFill>
                  <a:latin typeface="Source Sans Pro" panose="020B0503030403020204" pitchFamily="34" charset="0"/>
                  <a:ea typeface="Source Sans Pro" panose="020B0503030403020204" pitchFamily="34" charset="0"/>
                  <a:sym typeface="Arial" panose="020B0604020202090204"/>
                </a:rPr>
                <a:t>Shreya Chandra </a:t>
              </a:r>
              <a:endParaRPr sz="1400" b="0" i="0" u="none" dirty="0">
                <a:solidFill>
                  <a:srgbClr val="000000"/>
                </a:solidFill>
                <a:latin typeface="Source Sans Pro" panose="020B0503030403020204" pitchFamily="34" charset="0"/>
                <a:ea typeface="Source Sans Pro" panose="020B0503030403020204" pitchFamily="34" charset="0"/>
                <a:sym typeface="Arial" panose="020B0604020202090204"/>
              </a:endParaRPr>
            </a:p>
            <a:p>
              <a:pPr marL="0" marR="0" lvl="0" indent="0" algn="l" rtl="0">
                <a:lnSpc>
                  <a:spcPct val="100000"/>
                </a:lnSpc>
                <a:spcBef>
                  <a:spcPts val="0"/>
                </a:spcBef>
                <a:spcAft>
                  <a:spcPts val="0"/>
                </a:spcAft>
                <a:buClr>
                  <a:srgbClr val="302C3E"/>
                </a:buClr>
                <a:buSzPts val="1400"/>
                <a:buFont typeface="Arial" panose="020B0604020202090204"/>
                <a:buNone/>
              </a:pPr>
              <a:r>
                <a:rPr lang="en-US" sz="1400" b="0" i="0" u="none" dirty="0">
                  <a:solidFill>
                    <a:srgbClr val="302C3E"/>
                  </a:solidFill>
                  <a:latin typeface="Source Sans Pro" panose="020B0503030403020204" pitchFamily="34" charset="0"/>
                  <a:ea typeface="Source Sans Pro" panose="020B0503030403020204" pitchFamily="34" charset="0"/>
                  <a:sym typeface="Arial" panose="020B0604020202090204"/>
                </a:rPr>
                <a:t>(Project Manager) Manages the project ,communication with MIP &amp; instructor.</a:t>
              </a:r>
              <a:endParaRPr sz="1400" b="0" i="0" u="none" dirty="0">
                <a:solidFill>
                  <a:srgbClr val="000000"/>
                </a:solidFill>
                <a:latin typeface="Source Sans Pro" panose="020B0503030403020204" pitchFamily="34" charset="0"/>
                <a:ea typeface="Source Sans Pro" panose="020B0503030403020204" pitchFamily="34" charset="0"/>
                <a:sym typeface="Arial" panose="020B0604020202090204"/>
              </a:endParaRPr>
            </a:p>
            <a:p>
              <a:pPr marL="0" marR="0" lvl="0" indent="0" algn="l" rtl="0">
                <a:lnSpc>
                  <a:spcPct val="100000"/>
                </a:lnSpc>
                <a:spcBef>
                  <a:spcPts val="0"/>
                </a:spcBef>
                <a:spcAft>
                  <a:spcPts val="0"/>
                </a:spcAft>
                <a:buNone/>
              </a:pPr>
              <a:endParaRPr sz="1400" b="0" i="0" u="none" dirty="0">
                <a:solidFill>
                  <a:srgbClr val="000000"/>
                </a:solidFill>
                <a:latin typeface="Manrope" pitchFamily="2" charset="0"/>
                <a:sym typeface="Arial" panose="020B0604020202090204"/>
              </a:endParaRPr>
            </a:p>
          </p:txBody>
        </p:sp>
        <p:pic>
          <p:nvPicPr>
            <p:cNvPr id="127" name="Google Shape;127;p3"/>
            <p:cNvPicPr preferRelativeResize="0"/>
            <p:nvPr/>
          </p:nvPicPr>
          <p:blipFill rotWithShape="1">
            <a:blip r:embed="rId6"/>
            <a:srcRect l="17425" r="16171"/>
            <a:stretch>
              <a:fillRect/>
            </a:stretch>
          </p:blipFill>
          <p:spPr>
            <a:xfrm>
              <a:off x="7298473" y="1212443"/>
              <a:ext cx="1572859" cy="1578126"/>
            </a:xfrm>
            <a:prstGeom prst="rect">
              <a:avLst/>
            </a:prstGeom>
            <a:noFill/>
            <a:ln>
              <a:noFill/>
            </a:ln>
          </p:spPr>
        </p:pic>
      </p:grpSp>
      <p:pic>
        <p:nvPicPr>
          <p:cNvPr id="128" name="Google Shape;128;p3" descr="A person in a suit&#10;&#10;Description automatically generated"/>
          <p:cNvPicPr preferRelativeResize="0"/>
          <p:nvPr/>
        </p:nvPicPr>
        <p:blipFill rotWithShape="1">
          <a:blip r:embed="rId7"/>
          <a:srcRect l="30593" t="31457" r="26773"/>
          <a:stretch>
            <a:fillRect/>
          </a:stretch>
        </p:blipFill>
        <p:spPr>
          <a:xfrm>
            <a:off x="3859212" y="1230312"/>
            <a:ext cx="1528762" cy="1597025"/>
          </a:xfrm>
          <a:prstGeom prst="rect">
            <a:avLst/>
          </a:prstGeom>
          <a:noFill/>
          <a:ln>
            <a:noFill/>
          </a:ln>
        </p:spPr>
      </p:pic>
      <p:sp>
        <p:nvSpPr>
          <p:cNvPr id="129" name="Google Shape;129;p3"/>
          <p:cNvSpPr txBox="1"/>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700"/>
              <a:buFont typeface="Arial" panose="020B0604020202090204"/>
              <a:buNone/>
            </a:pPr>
            <a:fld id="{00000000-1234-1234-1234-123412341234}" type="slidenum">
              <a:rPr lang="en-US" sz="700" b="0" i="0" u="none">
                <a:solidFill>
                  <a:srgbClr val="898989"/>
                </a:solidFill>
                <a:latin typeface="Arial" panose="020B0604020202090204"/>
                <a:ea typeface="Arial" panose="020B0604020202090204"/>
                <a:cs typeface="Arial" panose="020B0604020202090204"/>
                <a:sym typeface="Arial" panose="020B0604020202090204"/>
              </a:rPr>
              <a:t>1</a:t>
            </a:fld>
            <a:endParaRPr lang="en-US" sz="700" b="0" i="0" u="none">
              <a:solidFill>
                <a:srgbClr val="898989"/>
              </a:solidFill>
              <a:latin typeface="Arial" panose="020B0604020202090204"/>
              <a:ea typeface="Arial" panose="020B0604020202090204"/>
              <a:cs typeface="Arial" panose="020B0604020202090204"/>
              <a:sym typeface="Arial" panose="020B060402020209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353d129ca6d_5_226"/>
          <p:cNvSpPr txBox="1">
            <a:spLocks noGrp="1"/>
          </p:cNvSpPr>
          <p:nvPr>
            <p:ph type="title"/>
          </p:nvPr>
        </p:nvSpPr>
        <p:spPr>
          <a:xfrm>
            <a:off x="250901" y="266675"/>
            <a:ext cx="85155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Manrope"/>
              <a:buNone/>
            </a:pPr>
            <a:r>
              <a:rPr lang="en-US" sz="2000" b="1" dirty="0">
                <a:latin typeface="Manrope"/>
                <a:ea typeface="Manrope"/>
                <a:cs typeface="Manrope"/>
                <a:sym typeface="Manrope"/>
              </a:rPr>
              <a:t>Closest address to the destination airport is most reliable guess</a:t>
            </a:r>
            <a:endParaRPr sz="2000" b="1" i="0" u="none" strike="noStrike" cap="none" dirty="0">
              <a:solidFill>
                <a:schemeClr val="lt1"/>
              </a:solidFill>
              <a:highlight>
                <a:schemeClr val="dk2"/>
              </a:highlight>
              <a:latin typeface="Manrope"/>
              <a:ea typeface="Manrope"/>
              <a:cs typeface="Manrope"/>
              <a:sym typeface="Manrope"/>
            </a:endParaRPr>
          </a:p>
        </p:txBody>
      </p:sp>
      <p:sp>
        <p:nvSpPr>
          <p:cNvPr id="252" name="Google Shape;252;g353d129ca6d_5_226"/>
          <p:cNvSpPr txBox="1"/>
          <p:nvPr/>
        </p:nvSpPr>
        <p:spPr>
          <a:xfrm>
            <a:off x="262459" y="850101"/>
            <a:ext cx="80157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302C3E"/>
                </a:solidFill>
                <a:latin typeface="Source Sans Pro" panose="020B0503030403020204" pitchFamily="34" charset="0"/>
                <a:ea typeface="Source Sans Pro" panose="020B0503030403020204" pitchFamily="34" charset="0"/>
                <a:sym typeface="Arial"/>
              </a:rPr>
              <a:t>Once we obtain the coordinates for each extracted address, we proceed to compute </a:t>
            </a:r>
            <a:r>
              <a:rPr lang="en-US" sz="1400" b="1" i="0" u="none" strike="noStrike" cap="none" dirty="0">
                <a:solidFill>
                  <a:srgbClr val="302C3E"/>
                </a:solidFill>
                <a:latin typeface="Source Sans Pro" panose="020B0503030403020204" pitchFamily="34" charset="0"/>
                <a:ea typeface="Source Sans Pro" panose="020B0503030403020204" pitchFamily="34" charset="0"/>
                <a:sym typeface="Arial"/>
              </a:rPr>
              <a:t>the geographical distance </a:t>
            </a:r>
            <a:r>
              <a:rPr lang="en-US" sz="1400" b="0" i="0" u="none" strike="noStrike" cap="none" dirty="0">
                <a:solidFill>
                  <a:srgbClr val="302C3E"/>
                </a:solidFill>
                <a:latin typeface="Source Sans Pro" panose="020B0503030403020204" pitchFamily="34" charset="0"/>
                <a:ea typeface="Source Sans Pro" panose="020B0503030403020204" pitchFamily="34" charset="0"/>
                <a:sym typeface="Arial"/>
              </a:rPr>
              <a:t>between these addresses and the </a:t>
            </a:r>
            <a:r>
              <a:rPr lang="en-US" sz="1400" b="1" i="0" u="none" strike="noStrike" cap="none" dirty="0">
                <a:solidFill>
                  <a:srgbClr val="302C3E"/>
                </a:solidFill>
                <a:latin typeface="Source Sans Pro" panose="020B0503030403020204" pitchFamily="34" charset="0"/>
                <a:ea typeface="Source Sans Pro" panose="020B0503030403020204" pitchFamily="34" charset="0"/>
                <a:sym typeface="Arial"/>
              </a:rPr>
              <a:t>target airport</a:t>
            </a:r>
            <a:r>
              <a:rPr lang="en-US" sz="1400" b="0" i="0" u="none" strike="noStrike" cap="none" dirty="0">
                <a:solidFill>
                  <a:schemeClr val="dk1"/>
                </a:solidFill>
                <a:latin typeface="Source Sans Pro" panose="020B0503030403020204" pitchFamily="34" charset="0"/>
                <a:ea typeface="Source Sans Pro" panose="020B0503030403020204" pitchFamily="34" charset="0"/>
                <a:sym typeface="Arial"/>
              </a:rPr>
              <a:t>. </a:t>
            </a:r>
            <a:endParaRPr sz="1400" b="0" i="0" u="none" strike="noStrike" cap="none" dirty="0">
              <a:solidFill>
                <a:schemeClr val="dk1"/>
              </a:solidFill>
              <a:latin typeface="Source Sans Pro" panose="020B0503030403020204" pitchFamily="34" charset="0"/>
              <a:ea typeface="Source Sans Pro" panose="020B0503030403020204" pitchFamily="34" charset="0"/>
              <a:sym typeface="Arial"/>
            </a:endParaRPr>
          </a:p>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253" name="Google Shape;253;g353d129ca6d_5_226"/>
          <p:cNvSpPr txBox="1"/>
          <p:nvPr/>
        </p:nvSpPr>
        <p:spPr>
          <a:xfrm>
            <a:off x="414850" y="4254425"/>
            <a:ext cx="80157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302C3E"/>
                </a:solidFill>
                <a:latin typeface="Source Sans Pro" panose="020B0503030403020204" pitchFamily="34" charset="0"/>
                <a:ea typeface="Source Sans Pro" panose="020B0503030403020204" pitchFamily="34" charset="0"/>
                <a:sym typeface="Arial"/>
              </a:rPr>
              <a:t>By comparing the distances from each extracted address to the airport, we identify the address that is geographically </a:t>
            </a:r>
            <a:r>
              <a:rPr lang="en-US" sz="1400" b="1" i="0" u="none" strike="noStrike" cap="none" dirty="0">
                <a:solidFill>
                  <a:srgbClr val="302C3E"/>
                </a:solidFill>
                <a:latin typeface="Source Sans Pro" panose="020B0503030403020204" pitchFamily="34" charset="0"/>
                <a:ea typeface="Source Sans Pro" panose="020B0503030403020204" pitchFamily="34" charset="0"/>
                <a:sym typeface="Arial"/>
              </a:rPr>
              <a:t>closest</a:t>
            </a:r>
            <a:r>
              <a:rPr lang="en-US" sz="1400" b="0" i="0" u="none" strike="noStrike" cap="none" dirty="0">
                <a:solidFill>
                  <a:srgbClr val="302C3E"/>
                </a:solidFill>
                <a:latin typeface="Source Sans Pro" panose="020B0503030403020204" pitchFamily="34" charset="0"/>
                <a:ea typeface="Source Sans Pro" panose="020B0503030403020204" pitchFamily="34" charset="0"/>
                <a:sym typeface="Arial"/>
              </a:rPr>
              <a:t> to the airport. This address is then selected as the best match for further processing or verification.</a:t>
            </a:r>
            <a:endParaRPr sz="1400" b="0" i="0" u="none" strike="noStrike" cap="none" dirty="0">
              <a:solidFill>
                <a:srgbClr val="302C3E"/>
              </a:solidFill>
              <a:latin typeface="Source Sans Pro" panose="020B0503030403020204" pitchFamily="34" charset="0"/>
              <a:ea typeface="Source Sans Pro" panose="020B0503030403020204" pitchFamily="34" charset="0"/>
              <a:sym typeface="Arial"/>
            </a:endParaRPr>
          </a:p>
        </p:txBody>
      </p:sp>
      <p:sp>
        <p:nvSpPr>
          <p:cNvPr id="254" name="Google Shape;254;g353d129ca6d_5_226"/>
          <p:cNvSpPr txBox="1"/>
          <p:nvPr/>
        </p:nvSpPr>
        <p:spPr>
          <a:xfrm>
            <a:off x="8392125" y="4737100"/>
            <a:ext cx="291300" cy="236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700"/>
              <a:buFont typeface="Arial"/>
              <a:buNone/>
            </a:pPr>
            <a:endParaRPr sz="700" b="0" i="0" u="none" strike="noStrike" cap="none" dirty="0">
              <a:solidFill>
                <a:srgbClr val="898989"/>
              </a:solidFill>
              <a:latin typeface="Arial"/>
              <a:ea typeface="Arial"/>
              <a:cs typeface="Arial"/>
              <a:sym typeface="Arial"/>
            </a:endParaRPr>
          </a:p>
        </p:txBody>
      </p:sp>
      <p:graphicFrame>
        <p:nvGraphicFramePr>
          <p:cNvPr id="255" name="Google Shape;255;g353d129ca6d_5_226"/>
          <p:cNvGraphicFramePr/>
          <p:nvPr>
            <p:extLst>
              <p:ext uri="{D42A27DB-BD31-4B8C-83A1-F6EECF244321}">
                <p14:modId xmlns:p14="http://schemas.microsoft.com/office/powerpoint/2010/main" val="1437212571"/>
              </p:ext>
            </p:extLst>
          </p:nvPr>
        </p:nvGraphicFramePr>
        <p:xfrm>
          <a:off x="627134" y="1390937"/>
          <a:ext cx="7286350" cy="2893330"/>
        </p:xfrm>
        <a:graphic>
          <a:graphicData uri="http://schemas.openxmlformats.org/drawingml/2006/table">
            <a:tbl>
              <a:tblPr>
                <a:noFill/>
                <a:tableStyleId>{E2EAECFF-A96D-458E-B99D-8BAEB2AD3BA4}</a:tableStyleId>
              </a:tblPr>
              <a:tblGrid>
                <a:gridCol w="507875">
                  <a:extLst>
                    <a:ext uri="{9D8B030D-6E8A-4147-A177-3AD203B41FA5}">
                      <a16:colId xmlns:a16="http://schemas.microsoft.com/office/drawing/2014/main" val="20000"/>
                    </a:ext>
                  </a:extLst>
                </a:gridCol>
                <a:gridCol w="1444075">
                  <a:extLst>
                    <a:ext uri="{9D8B030D-6E8A-4147-A177-3AD203B41FA5}">
                      <a16:colId xmlns:a16="http://schemas.microsoft.com/office/drawing/2014/main" val="20001"/>
                    </a:ext>
                  </a:extLst>
                </a:gridCol>
                <a:gridCol w="1333600">
                  <a:extLst>
                    <a:ext uri="{9D8B030D-6E8A-4147-A177-3AD203B41FA5}">
                      <a16:colId xmlns:a16="http://schemas.microsoft.com/office/drawing/2014/main" val="20002"/>
                    </a:ext>
                  </a:extLst>
                </a:gridCol>
                <a:gridCol w="1333600">
                  <a:extLst>
                    <a:ext uri="{9D8B030D-6E8A-4147-A177-3AD203B41FA5}">
                      <a16:colId xmlns:a16="http://schemas.microsoft.com/office/drawing/2014/main" val="20003"/>
                    </a:ext>
                  </a:extLst>
                </a:gridCol>
                <a:gridCol w="1333600">
                  <a:extLst>
                    <a:ext uri="{9D8B030D-6E8A-4147-A177-3AD203B41FA5}">
                      <a16:colId xmlns:a16="http://schemas.microsoft.com/office/drawing/2014/main" val="20004"/>
                    </a:ext>
                  </a:extLst>
                </a:gridCol>
                <a:gridCol w="1333600">
                  <a:extLst>
                    <a:ext uri="{9D8B030D-6E8A-4147-A177-3AD203B41FA5}">
                      <a16:colId xmlns:a16="http://schemas.microsoft.com/office/drawing/2014/main" val="20005"/>
                    </a:ext>
                  </a:extLst>
                </a:gridCol>
              </a:tblGrid>
              <a:tr h="435600">
                <a:tc>
                  <a:txBody>
                    <a:bodyPr/>
                    <a:lstStyle/>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chemeClr val="dk1"/>
                        </a:solidFill>
                        <a:latin typeface="Manrope"/>
                        <a:ea typeface="Manrope"/>
                        <a:cs typeface="Manrope"/>
                        <a:sym typeface="Manrop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chemeClr val="dk1"/>
                          </a:solidFill>
                          <a:latin typeface="Manrope"/>
                          <a:ea typeface="Manrope"/>
                          <a:cs typeface="Manrope"/>
                          <a:sym typeface="Manrope"/>
                        </a:rPr>
                        <a:t>Address</a:t>
                      </a:r>
                      <a:endParaRPr sz="1600" u="none" strike="noStrike" cap="none">
                        <a:solidFill>
                          <a:schemeClr val="dk1"/>
                        </a:solidFill>
                        <a:latin typeface="Manrope"/>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chemeClr val="lt1"/>
                          </a:solidFill>
                          <a:latin typeface="Manrope"/>
                          <a:ea typeface="Manrope"/>
                          <a:cs typeface="Manrope"/>
                          <a:sym typeface="Manrope"/>
                        </a:rPr>
                        <a:t>Latitude</a:t>
                      </a:r>
                      <a:endParaRPr sz="1600" u="none" strike="noStrike" cap="none">
                        <a:solidFill>
                          <a:schemeClr val="lt1"/>
                        </a:solidFill>
                        <a:latin typeface="Manrope"/>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chemeClr val="lt1"/>
                          </a:solidFill>
                          <a:latin typeface="Manrope"/>
                          <a:ea typeface="Manrope"/>
                          <a:cs typeface="Manrope"/>
                          <a:sym typeface="Manrope"/>
                        </a:rPr>
                        <a:t>Longitude</a:t>
                      </a:r>
                      <a:endParaRPr sz="1600" u="none" strike="noStrike" cap="none">
                        <a:solidFill>
                          <a:schemeClr val="lt1"/>
                        </a:solidFill>
                        <a:latin typeface="Manrope"/>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chemeClr val="lt1"/>
                          </a:solidFill>
                          <a:latin typeface="Manrope"/>
                          <a:ea typeface="Manrope"/>
                          <a:cs typeface="Manrope"/>
                          <a:sym typeface="Manrope"/>
                        </a:rPr>
                        <a:t>Airport</a:t>
                      </a:r>
                      <a:endParaRPr sz="1600" u="none" strike="noStrike" cap="none">
                        <a:solidFill>
                          <a:schemeClr val="lt1"/>
                        </a:solidFill>
                        <a:latin typeface="Manrope"/>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chemeClr val="lt1"/>
                          </a:solidFill>
                          <a:latin typeface="Manrope"/>
                          <a:ea typeface="Manrope"/>
                          <a:cs typeface="Manrope"/>
                          <a:sym typeface="Manrope"/>
                        </a:rPr>
                        <a:t>Distance (miles)</a:t>
                      </a:r>
                      <a:endParaRPr sz="1600" u="none" strike="noStrike" cap="none">
                        <a:solidFill>
                          <a:schemeClr val="lt1"/>
                        </a:solidFill>
                        <a:latin typeface="Manrope"/>
                        <a:ea typeface="Manrope"/>
                        <a:cs typeface="Manrope"/>
                        <a:sym typeface="Manrop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700300">
                <a:tc rowSpan="2">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1"/>
                        </a:solidFill>
                        <a:latin typeface="Arial"/>
                        <a:ea typeface="Arial"/>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1270 Belmont Ave., Schenectady, NY 12304</a:t>
                      </a:r>
                      <a:endParaRPr sz="11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42.82° N</a:t>
                      </a:r>
                      <a:endParaRPr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-73.91° W</a:t>
                      </a:r>
                      <a:endParaRPr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5">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JFK</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(40.38° N, 73.46°W)</a:t>
                      </a:r>
                    </a:p>
                    <a:p>
                      <a:pPr marL="0" marR="0" lvl="0" indent="0" algn="ctr" rtl="0">
                        <a:lnSpc>
                          <a:spcPct val="100000"/>
                        </a:lnSpc>
                        <a:spcBef>
                          <a:spcPts val="0"/>
                        </a:spcBef>
                        <a:spcAft>
                          <a:spcPts val="0"/>
                        </a:spcAft>
                        <a:buClr>
                          <a:srgbClr val="000000"/>
                        </a:buClr>
                        <a:buSzPts val="1800"/>
                        <a:buFont typeface="Arial"/>
                        <a:buNone/>
                      </a:pPr>
                      <a:endParaRPr sz="1800" b="1"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Source Sans Pro" panose="020B0503030403020204" pitchFamily="34" charset="0"/>
                          <a:ea typeface="Source Sans Pro" panose="020B0503030403020204" pitchFamily="34" charset="0"/>
                          <a:cs typeface="Arial"/>
                          <a:sym typeface="Arial"/>
                        </a:rPr>
                        <a:t>143.6</a:t>
                      </a:r>
                      <a:endParaRPr sz="1800" b="1" u="none" strike="noStrike" cap="none">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rowSpan="2">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Source Sans Pro" panose="020B0503030403020204" pitchFamily="34" charset="0"/>
                          <a:ea typeface="Source Sans Pro" panose="020B0503030403020204" pitchFamily="34" charset="0"/>
                          <a:cs typeface="Arial"/>
                          <a:sym typeface="Arial"/>
                        </a:rPr>
                        <a:t>132.8</a:t>
                      </a:r>
                      <a:endParaRPr sz="1800" b="1" u="none" strike="noStrike" cap="none">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90700">
                <a:tc rowSpan="2">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1"/>
                        </a:solidFill>
                        <a:latin typeface="Arial"/>
                        <a:ea typeface="Arial"/>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315 S. Manning Blvd., Albany, NY 12208</a:t>
                      </a:r>
                      <a:endParaRPr sz="11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Source Sans Pro" panose="020B0503030403020204" pitchFamily="34" charset="0"/>
                          <a:ea typeface="Source Sans Pro" panose="020B0503030403020204" pitchFamily="34" charset="0"/>
                          <a:cs typeface="Arial"/>
                          <a:sym typeface="Arial"/>
                        </a:rPr>
                        <a:t>42.66° N</a:t>
                      </a:r>
                      <a:endParaRPr sz="1200" u="none" strike="noStrike" cap="none">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Source Sans Pro" panose="020B0503030403020204" pitchFamily="34" charset="0"/>
                          <a:ea typeface="Source Sans Pro" panose="020B0503030403020204" pitchFamily="34" charset="0"/>
                          <a:cs typeface="Arial"/>
                          <a:sym typeface="Arial"/>
                        </a:rPr>
                        <a:t>-73.80° W</a:t>
                      </a:r>
                      <a:endParaRPr sz="1200" u="none" strike="noStrike" cap="none" dirty="0">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0">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rowSpan="2">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Source Sans Pro" panose="020B0503030403020204" pitchFamily="34" charset="0"/>
                          <a:ea typeface="Source Sans Pro" panose="020B0503030403020204" pitchFamily="34" charset="0"/>
                          <a:cs typeface="Arial"/>
                          <a:sym typeface="Arial"/>
                        </a:rPr>
                        <a:t>141.2</a:t>
                      </a:r>
                      <a:endParaRPr sz="1800" b="1" u="none" strike="noStrike" cap="none">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9815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1"/>
                        </a:solidFill>
                        <a:latin typeface="Arial"/>
                        <a:ea typeface="Arial"/>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2215 Burdett Ave., Troy, NY 12201</a:t>
                      </a:r>
                      <a:endParaRPr sz="11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Source Sans Pro" panose="020B0503030403020204" pitchFamily="34" charset="0"/>
                          <a:ea typeface="Source Sans Pro" panose="020B0503030403020204" pitchFamily="34" charset="0"/>
                          <a:cs typeface="Arial"/>
                          <a:sym typeface="Arial"/>
                        </a:rPr>
                        <a:t>42.73° N</a:t>
                      </a:r>
                      <a:endParaRPr sz="1200" u="none" strike="noStrike" cap="none">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rPr>
                        <a:t>-73.67</a:t>
                      </a:r>
                      <a:r>
                        <a:rPr lang="en-US" sz="1200" u="none" strike="noStrike" cap="none" dirty="0">
                          <a:latin typeface="Source Sans Pro" panose="020B0503030403020204" pitchFamily="34" charset="0"/>
                          <a:ea typeface="Source Sans Pro" panose="020B0503030403020204" pitchFamily="34" charset="0"/>
                          <a:cs typeface="Arial"/>
                          <a:sym typeface="Arial"/>
                        </a:rPr>
                        <a:t>° W</a:t>
                      </a:r>
                      <a:endParaRPr sz="1200" u="none" strike="noStrike" cap="none" dirty="0">
                        <a:solidFill>
                          <a:schemeClr val="dk1"/>
                        </a:solidFill>
                        <a:latin typeface="Source Sans Pro" panose="020B0503030403020204" pitchFamily="34" charset="0"/>
                        <a:ea typeface="Source Sans Pro" panose="020B0503030403020204" pitchFamily="34" charset="0"/>
                        <a:cs typeface="Arial"/>
                        <a:sym typeface="A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5"/>
                  </a:ext>
                </a:extLst>
              </a:tr>
            </a:tbl>
          </a:graphicData>
        </a:graphic>
      </p:graphicFrame>
      <p:grpSp>
        <p:nvGrpSpPr>
          <p:cNvPr id="256" name="Google Shape;256;g353d129ca6d_5_226"/>
          <p:cNvGrpSpPr/>
          <p:nvPr/>
        </p:nvGrpSpPr>
        <p:grpSpPr>
          <a:xfrm>
            <a:off x="586109" y="3007997"/>
            <a:ext cx="485700" cy="485700"/>
            <a:chOff x="357509" y="2855597"/>
            <a:chExt cx="485700" cy="485700"/>
          </a:xfrm>
        </p:grpSpPr>
        <p:sp>
          <p:nvSpPr>
            <p:cNvPr id="257" name="Google Shape;257;g353d129ca6d_5_226"/>
            <p:cNvSpPr/>
            <p:nvPr/>
          </p:nvSpPr>
          <p:spPr>
            <a:xfrm>
              <a:off x="357509" y="2855597"/>
              <a:ext cx="485700" cy="485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8" name="Google Shape;258;g353d129ca6d_5_226"/>
            <p:cNvGrpSpPr/>
            <p:nvPr/>
          </p:nvGrpSpPr>
          <p:grpSpPr>
            <a:xfrm>
              <a:off x="441588" y="2940980"/>
              <a:ext cx="317562" cy="293968"/>
              <a:chOff x="3369335" y="2102280"/>
              <a:chExt cx="429544" cy="397630"/>
            </a:xfrm>
          </p:grpSpPr>
          <p:sp>
            <p:nvSpPr>
              <p:cNvPr id="259" name="Google Shape;259;g353d129ca6d_5_226"/>
              <p:cNvSpPr/>
              <p:nvPr/>
            </p:nvSpPr>
            <p:spPr>
              <a:xfrm>
                <a:off x="3577958" y="2430346"/>
                <a:ext cx="12298" cy="47475"/>
              </a:xfrm>
              <a:custGeom>
                <a:avLst/>
                <a:gdLst/>
                <a:ahLst/>
                <a:cxnLst/>
                <a:rect l="l" t="t" r="r" b="b"/>
                <a:pathLst>
                  <a:path w="358" h="1382" extrusionOk="0">
                    <a:moveTo>
                      <a:pt x="167" y="0"/>
                    </a:moveTo>
                    <a:cubicBezTo>
                      <a:pt x="72" y="0"/>
                      <a:pt x="1" y="72"/>
                      <a:pt x="1" y="167"/>
                    </a:cubicBezTo>
                    <a:lnTo>
                      <a:pt x="1" y="1191"/>
                    </a:lnTo>
                    <a:cubicBezTo>
                      <a:pt x="1" y="1310"/>
                      <a:pt x="72" y="1382"/>
                      <a:pt x="167" y="1382"/>
                    </a:cubicBezTo>
                    <a:cubicBezTo>
                      <a:pt x="286" y="1382"/>
                      <a:pt x="358" y="1310"/>
                      <a:pt x="358" y="1191"/>
                    </a:cubicBezTo>
                    <a:lnTo>
                      <a:pt x="358" y="167"/>
                    </a:lnTo>
                    <a:cubicBezTo>
                      <a:pt x="358" y="72"/>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g353d129ca6d_5_226"/>
              <p:cNvSpPr/>
              <p:nvPr/>
            </p:nvSpPr>
            <p:spPr>
              <a:xfrm>
                <a:off x="3369335" y="2102280"/>
                <a:ext cx="429544" cy="397630"/>
              </a:xfrm>
              <a:custGeom>
                <a:avLst/>
                <a:gdLst/>
                <a:ahLst/>
                <a:cxnLst/>
                <a:rect l="l" t="t" r="r" b="b"/>
                <a:pathLst>
                  <a:path w="12504" h="11575" extrusionOk="0">
                    <a:moveTo>
                      <a:pt x="6240" y="358"/>
                    </a:moveTo>
                    <a:cubicBezTo>
                      <a:pt x="6383" y="358"/>
                      <a:pt x="6502" y="429"/>
                      <a:pt x="6550" y="549"/>
                    </a:cubicBezTo>
                    <a:cubicBezTo>
                      <a:pt x="6598" y="620"/>
                      <a:pt x="6621" y="691"/>
                      <a:pt x="6621" y="763"/>
                    </a:cubicBezTo>
                    <a:lnTo>
                      <a:pt x="5859" y="763"/>
                    </a:lnTo>
                    <a:cubicBezTo>
                      <a:pt x="5883" y="691"/>
                      <a:pt x="5907" y="620"/>
                      <a:pt x="5931" y="549"/>
                    </a:cubicBezTo>
                    <a:cubicBezTo>
                      <a:pt x="6002" y="429"/>
                      <a:pt x="6121" y="358"/>
                      <a:pt x="6240" y="358"/>
                    </a:cubicBezTo>
                    <a:close/>
                    <a:moveTo>
                      <a:pt x="5669" y="2358"/>
                    </a:moveTo>
                    <a:lnTo>
                      <a:pt x="5669" y="3716"/>
                    </a:lnTo>
                    <a:lnTo>
                      <a:pt x="5216" y="3716"/>
                    </a:lnTo>
                    <a:lnTo>
                      <a:pt x="5216" y="2358"/>
                    </a:lnTo>
                    <a:close/>
                    <a:moveTo>
                      <a:pt x="6479" y="2358"/>
                    </a:moveTo>
                    <a:lnTo>
                      <a:pt x="6479" y="3716"/>
                    </a:lnTo>
                    <a:lnTo>
                      <a:pt x="6026" y="3716"/>
                    </a:lnTo>
                    <a:lnTo>
                      <a:pt x="6026" y="2358"/>
                    </a:lnTo>
                    <a:close/>
                    <a:moveTo>
                      <a:pt x="7288" y="2358"/>
                    </a:moveTo>
                    <a:lnTo>
                      <a:pt x="7288" y="3716"/>
                    </a:lnTo>
                    <a:lnTo>
                      <a:pt x="6836" y="3716"/>
                    </a:lnTo>
                    <a:lnTo>
                      <a:pt x="6836" y="2358"/>
                    </a:lnTo>
                    <a:close/>
                    <a:moveTo>
                      <a:pt x="811" y="2358"/>
                    </a:moveTo>
                    <a:lnTo>
                      <a:pt x="811" y="4645"/>
                    </a:lnTo>
                    <a:lnTo>
                      <a:pt x="525" y="4645"/>
                    </a:lnTo>
                    <a:cubicBezTo>
                      <a:pt x="430" y="4645"/>
                      <a:pt x="358" y="4573"/>
                      <a:pt x="358" y="4478"/>
                    </a:cubicBezTo>
                    <a:lnTo>
                      <a:pt x="358" y="2525"/>
                    </a:lnTo>
                    <a:cubicBezTo>
                      <a:pt x="358" y="2430"/>
                      <a:pt x="430" y="2358"/>
                      <a:pt x="525" y="2358"/>
                    </a:cubicBezTo>
                    <a:close/>
                    <a:moveTo>
                      <a:pt x="1620" y="2358"/>
                    </a:moveTo>
                    <a:lnTo>
                      <a:pt x="1620" y="4645"/>
                    </a:lnTo>
                    <a:lnTo>
                      <a:pt x="1168" y="4645"/>
                    </a:lnTo>
                    <a:lnTo>
                      <a:pt x="1168" y="2358"/>
                    </a:lnTo>
                    <a:close/>
                    <a:moveTo>
                      <a:pt x="2430" y="2358"/>
                    </a:moveTo>
                    <a:lnTo>
                      <a:pt x="2430" y="4645"/>
                    </a:lnTo>
                    <a:lnTo>
                      <a:pt x="1978" y="4645"/>
                    </a:lnTo>
                    <a:lnTo>
                      <a:pt x="1978" y="2358"/>
                    </a:lnTo>
                    <a:close/>
                    <a:moveTo>
                      <a:pt x="3240" y="2358"/>
                    </a:moveTo>
                    <a:lnTo>
                      <a:pt x="3240" y="4645"/>
                    </a:lnTo>
                    <a:lnTo>
                      <a:pt x="2787" y="4645"/>
                    </a:lnTo>
                    <a:lnTo>
                      <a:pt x="2787" y="2358"/>
                    </a:lnTo>
                    <a:close/>
                    <a:moveTo>
                      <a:pt x="4049" y="2358"/>
                    </a:moveTo>
                    <a:lnTo>
                      <a:pt x="4049" y="4645"/>
                    </a:lnTo>
                    <a:lnTo>
                      <a:pt x="3597" y="4645"/>
                    </a:lnTo>
                    <a:lnTo>
                      <a:pt x="3597" y="2358"/>
                    </a:lnTo>
                    <a:close/>
                    <a:moveTo>
                      <a:pt x="4859" y="2358"/>
                    </a:moveTo>
                    <a:lnTo>
                      <a:pt x="4859" y="3906"/>
                    </a:lnTo>
                    <a:lnTo>
                      <a:pt x="4859" y="4645"/>
                    </a:lnTo>
                    <a:lnTo>
                      <a:pt x="4407" y="4645"/>
                    </a:lnTo>
                    <a:lnTo>
                      <a:pt x="4407" y="2358"/>
                    </a:lnTo>
                    <a:close/>
                    <a:moveTo>
                      <a:pt x="6645" y="4073"/>
                    </a:moveTo>
                    <a:lnTo>
                      <a:pt x="6645" y="4240"/>
                    </a:lnTo>
                    <a:cubicBezTo>
                      <a:pt x="6645" y="4478"/>
                      <a:pt x="6455" y="4645"/>
                      <a:pt x="6240" y="4645"/>
                    </a:cubicBezTo>
                    <a:cubicBezTo>
                      <a:pt x="6026" y="4645"/>
                      <a:pt x="5859" y="4478"/>
                      <a:pt x="5859" y="4240"/>
                    </a:cubicBezTo>
                    <a:lnTo>
                      <a:pt x="5859" y="4073"/>
                    </a:lnTo>
                    <a:close/>
                    <a:moveTo>
                      <a:pt x="8098" y="2358"/>
                    </a:moveTo>
                    <a:lnTo>
                      <a:pt x="8098" y="4645"/>
                    </a:lnTo>
                    <a:lnTo>
                      <a:pt x="7645" y="4645"/>
                    </a:lnTo>
                    <a:lnTo>
                      <a:pt x="7645" y="3906"/>
                    </a:lnTo>
                    <a:lnTo>
                      <a:pt x="7645" y="2358"/>
                    </a:lnTo>
                    <a:close/>
                    <a:moveTo>
                      <a:pt x="8908" y="2358"/>
                    </a:moveTo>
                    <a:lnTo>
                      <a:pt x="8908" y="4645"/>
                    </a:lnTo>
                    <a:lnTo>
                      <a:pt x="8455" y="4645"/>
                    </a:lnTo>
                    <a:lnTo>
                      <a:pt x="8455" y="2358"/>
                    </a:lnTo>
                    <a:close/>
                    <a:moveTo>
                      <a:pt x="9693" y="2358"/>
                    </a:moveTo>
                    <a:lnTo>
                      <a:pt x="9693" y="4645"/>
                    </a:lnTo>
                    <a:lnTo>
                      <a:pt x="9265" y="4645"/>
                    </a:lnTo>
                    <a:lnTo>
                      <a:pt x="9265" y="2358"/>
                    </a:lnTo>
                    <a:close/>
                    <a:moveTo>
                      <a:pt x="10503" y="2358"/>
                    </a:moveTo>
                    <a:lnTo>
                      <a:pt x="10503" y="4645"/>
                    </a:lnTo>
                    <a:lnTo>
                      <a:pt x="10075" y="4645"/>
                    </a:lnTo>
                    <a:lnTo>
                      <a:pt x="10075" y="2358"/>
                    </a:lnTo>
                    <a:close/>
                    <a:moveTo>
                      <a:pt x="11313" y="2358"/>
                    </a:moveTo>
                    <a:lnTo>
                      <a:pt x="11313" y="4645"/>
                    </a:lnTo>
                    <a:lnTo>
                      <a:pt x="10884" y="4645"/>
                    </a:lnTo>
                    <a:lnTo>
                      <a:pt x="10884" y="2358"/>
                    </a:lnTo>
                    <a:close/>
                    <a:moveTo>
                      <a:pt x="7288" y="4073"/>
                    </a:moveTo>
                    <a:lnTo>
                      <a:pt x="7288" y="4835"/>
                    </a:lnTo>
                    <a:cubicBezTo>
                      <a:pt x="7288" y="4930"/>
                      <a:pt x="7360" y="5002"/>
                      <a:pt x="7455" y="5002"/>
                    </a:cubicBezTo>
                    <a:lnTo>
                      <a:pt x="7669" y="5002"/>
                    </a:lnTo>
                    <a:lnTo>
                      <a:pt x="7669" y="5883"/>
                    </a:lnTo>
                    <a:cubicBezTo>
                      <a:pt x="7669" y="6026"/>
                      <a:pt x="7669" y="6193"/>
                      <a:pt x="7669" y="6335"/>
                    </a:cubicBezTo>
                    <a:lnTo>
                      <a:pt x="4835" y="6335"/>
                    </a:lnTo>
                    <a:cubicBezTo>
                      <a:pt x="4835" y="6193"/>
                      <a:pt x="4835" y="6026"/>
                      <a:pt x="4835" y="5883"/>
                    </a:cubicBezTo>
                    <a:lnTo>
                      <a:pt x="4835" y="5002"/>
                    </a:lnTo>
                    <a:lnTo>
                      <a:pt x="5026" y="5002"/>
                    </a:lnTo>
                    <a:cubicBezTo>
                      <a:pt x="5145" y="5002"/>
                      <a:pt x="5216" y="4930"/>
                      <a:pt x="5216" y="4835"/>
                    </a:cubicBezTo>
                    <a:lnTo>
                      <a:pt x="5216" y="4073"/>
                    </a:lnTo>
                    <a:lnTo>
                      <a:pt x="5478" y="4073"/>
                    </a:lnTo>
                    <a:lnTo>
                      <a:pt x="5478" y="4240"/>
                    </a:lnTo>
                    <a:cubicBezTo>
                      <a:pt x="5478" y="4668"/>
                      <a:pt x="5836" y="5002"/>
                      <a:pt x="6240" y="5002"/>
                    </a:cubicBezTo>
                    <a:cubicBezTo>
                      <a:pt x="6669" y="5002"/>
                      <a:pt x="7002" y="4668"/>
                      <a:pt x="7002" y="4240"/>
                    </a:cubicBezTo>
                    <a:lnTo>
                      <a:pt x="7002" y="4073"/>
                    </a:lnTo>
                    <a:close/>
                    <a:moveTo>
                      <a:pt x="7645" y="6693"/>
                    </a:moveTo>
                    <a:cubicBezTo>
                      <a:pt x="7622" y="6836"/>
                      <a:pt x="7622" y="6978"/>
                      <a:pt x="7598" y="7121"/>
                    </a:cubicBezTo>
                    <a:lnTo>
                      <a:pt x="4883" y="7121"/>
                    </a:lnTo>
                    <a:cubicBezTo>
                      <a:pt x="4883" y="6978"/>
                      <a:pt x="4859" y="6836"/>
                      <a:pt x="4859" y="6693"/>
                    </a:cubicBezTo>
                    <a:close/>
                    <a:moveTo>
                      <a:pt x="8646" y="9622"/>
                    </a:moveTo>
                    <a:cubicBezTo>
                      <a:pt x="8741" y="9622"/>
                      <a:pt x="8812" y="9669"/>
                      <a:pt x="8836" y="9765"/>
                    </a:cubicBezTo>
                    <a:lnTo>
                      <a:pt x="8955" y="10122"/>
                    </a:lnTo>
                    <a:cubicBezTo>
                      <a:pt x="8979" y="10146"/>
                      <a:pt x="8979" y="10193"/>
                      <a:pt x="8979" y="10241"/>
                    </a:cubicBezTo>
                    <a:lnTo>
                      <a:pt x="8836" y="10836"/>
                    </a:lnTo>
                    <a:cubicBezTo>
                      <a:pt x="8815" y="10919"/>
                      <a:pt x="8723" y="10984"/>
                      <a:pt x="8637" y="10984"/>
                    </a:cubicBezTo>
                    <a:cubicBezTo>
                      <a:pt x="8623" y="10984"/>
                      <a:pt x="8611" y="10982"/>
                      <a:pt x="8598" y="10979"/>
                    </a:cubicBezTo>
                    <a:lnTo>
                      <a:pt x="7074" y="10717"/>
                    </a:lnTo>
                    <a:cubicBezTo>
                      <a:pt x="7122" y="10646"/>
                      <a:pt x="7288" y="10241"/>
                      <a:pt x="7479" y="9622"/>
                    </a:cubicBezTo>
                    <a:close/>
                    <a:moveTo>
                      <a:pt x="7574" y="7478"/>
                    </a:moveTo>
                    <a:cubicBezTo>
                      <a:pt x="7336" y="9145"/>
                      <a:pt x="6883" y="10193"/>
                      <a:pt x="6479" y="11217"/>
                    </a:cubicBezTo>
                    <a:lnTo>
                      <a:pt x="6002" y="11217"/>
                    </a:lnTo>
                    <a:cubicBezTo>
                      <a:pt x="5597" y="10193"/>
                      <a:pt x="5145" y="9145"/>
                      <a:pt x="4931" y="7478"/>
                    </a:cubicBezTo>
                    <a:close/>
                    <a:moveTo>
                      <a:pt x="6240" y="1"/>
                    </a:moveTo>
                    <a:cubicBezTo>
                      <a:pt x="5978" y="1"/>
                      <a:pt x="5716" y="144"/>
                      <a:pt x="5597" y="382"/>
                    </a:cubicBezTo>
                    <a:lnTo>
                      <a:pt x="4192" y="382"/>
                    </a:lnTo>
                    <a:cubicBezTo>
                      <a:pt x="4073" y="382"/>
                      <a:pt x="4002" y="453"/>
                      <a:pt x="4002" y="572"/>
                    </a:cubicBezTo>
                    <a:cubicBezTo>
                      <a:pt x="4002" y="668"/>
                      <a:pt x="4073" y="739"/>
                      <a:pt x="4192" y="739"/>
                    </a:cubicBezTo>
                    <a:lnTo>
                      <a:pt x="5502" y="739"/>
                    </a:lnTo>
                    <a:cubicBezTo>
                      <a:pt x="5502" y="763"/>
                      <a:pt x="5502" y="763"/>
                      <a:pt x="5502" y="787"/>
                    </a:cubicBezTo>
                    <a:cubicBezTo>
                      <a:pt x="5335" y="810"/>
                      <a:pt x="5169" y="906"/>
                      <a:pt x="5073" y="1049"/>
                    </a:cubicBezTo>
                    <a:cubicBezTo>
                      <a:pt x="5002" y="1144"/>
                      <a:pt x="5026" y="1239"/>
                      <a:pt x="5121" y="1311"/>
                    </a:cubicBezTo>
                    <a:cubicBezTo>
                      <a:pt x="5146" y="1327"/>
                      <a:pt x="5178" y="1335"/>
                      <a:pt x="5210" y="1335"/>
                    </a:cubicBezTo>
                    <a:cubicBezTo>
                      <a:pt x="5268" y="1335"/>
                      <a:pt x="5328" y="1309"/>
                      <a:pt x="5359" y="1263"/>
                    </a:cubicBezTo>
                    <a:lnTo>
                      <a:pt x="5383" y="1263"/>
                    </a:lnTo>
                    <a:cubicBezTo>
                      <a:pt x="5431" y="1192"/>
                      <a:pt x="5526" y="1144"/>
                      <a:pt x="5597" y="1144"/>
                    </a:cubicBezTo>
                    <a:lnTo>
                      <a:pt x="6883" y="1144"/>
                    </a:lnTo>
                    <a:cubicBezTo>
                      <a:pt x="6979" y="1144"/>
                      <a:pt x="7074" y="1192"/>
                      <a:pt x="7122" y="1263"/>
                    </a:cubicBezTo>
                    <a:cubicBezTo>
                      <a:pt x="7264" y="1477"/>
                      <a:pt x="7407" y="1715"/>
                      <a:pt x="7503" y="1977"/>
                    </a:cubicBezTo>
                    <a:lnTo>
                      <a:pt x="5002" y="1977"/>
                    </a:lnTo>
                    <a:cubicBezTo>
                      <a:pt x="5002" y="1954"/>
                      <a:pt x="5026" y="1906"/>
                      <a:pt x="5026" y="1882"/>
                    </a:cubicBezTo>
                    <a:cubicBezTo>
                      <a:pt x="5073" y="1787"/>
                      <a:pt x="5026" y="1668"/>
                      <a:pt x="4931" y="1644"/>
                    </a:cubicBezTo>
                    <a:cubicBezTo>
                      <a:pt x="4905" y="1631"/>
                      <a:pt x="4880" y="1625"/>
                      <a:pt x="4855" y="1625"/>
                    </a:cubicBezTo>
                    <a:cubicBezTo>
                      <a:pt x="4788" y="1625"/>
                      <a:pt x="4727" y="1669"/>
                      <a:pt x="4692" y="1739"/>
                    </a:cubicBezTo>
                    <a:cubicBezTo>
                      <a:pt x="4669" y="1811"/>
                      <a:pt x="4645" y="1906"/>
                      <a:pt x="4597" y="1977"/>
                    </a:cubicBezTo>
                    <a:lnTo>
                      <a:pt x="525" y="1977"/>
                    </a:lnTo>
                    <a:cubicBezTo>
                      <a:pt x="239" y="1977"/>
                      <a:pt x="1" y="2239"/>
                      <a:pt x="1" y="2525"/>
                    </a:cubicBezTo>
                    <a:lnTo>
                      <a:pt x="1" y="4478"/>
                    </a:lnTo>
                    <a:cubicBezTo>
                      <a:pt x="1" y="4764"/>
                      <a:pt x="239" y="5002"/>
                      <a:pt x="525" y="5002"/>
                    </a:cubicBezTo>
                    <a:lnTo>
                      <a:pt x="4454" y="5002"/>
                    </a:lnTo>
                    <a:lnTo>
                      <a:pt x="4454" y="5883"/>
                    </a:lnTo>
                    <a:cubicBezTo>
                      <a:pt x="4454" y="7026"/>
                      <a:pt x="4621" y="8145"/>
                      <a:pt x="4907" y="9241"/>
                    </a:cubicBezTo>
                    <a:lnTo>
                      <a:pt x="3835" y="9241"/>
                    </a:lnTo>
                    <a:cubicBezTo>
                      <a:pt x="3597" y="9241"/>
                      <a:pt x="3383" y="9407"/>
                      <a:pt x="3311" y="9646"/>
                    </a:cubicBezTo>
                    <a:lnTo>
                      <a:pt x="3192" y="10003"/>
                    </a:lnTo>
                    <a:cubicBezTo>
                      <a:pt x="3144" y="10098"/>
                      <a:pt x="3144" y="10217"/>
                      <a:pt x="3168" y="10312"/>
                    </a:cubicBezTo>
                    <a:lnTo>
                      <a:pt x="3311" y="10908"/>
                    </a:lnTo>
                    <a:cubicBezTo>
                      <a:pt x="3359" y="11170"/>
                      <a:pt x="3597" y="11360"/>
                      <a:pt x="3859" y="11360"/>
                    </a:cubicBezTo>
                    <a:cubicBezTo>
                      <a:pt x="3883" y="11360"/>
                      <a:pt x="3930" y="11360"/>
                      <a:pt x="3954" y="11336"/>
                    </a:cubicBezTo>
                    <a:lnTo>
                      <a:pt x="4145" y="11313"/>
                    </a:lnTo>
                    <a:cubicBezTo>
                      <a:pt x="4240" y="11289"/>
                      <a:pt x="4311" y="11194"/>
                      <a:pt x="4288" y="11098"/>
                    </a:cubicBezTo>
                    <a:cubicBezTo>
                      <a:pt x="4267" y="11016"/>
                      <a:pt x="4192" y="10951"/>
                      <a:pt x="4111" y="10951"/>
                    </a:cubicBezTo>
                    <a:cubicBezTo>
                      <a:pt x="4098" y="10951"/>
                      <a:pt x="4086" y="10952"/>
                      <a:pt x="4073" y="10955"/>
                    </a:cubicBezTo>
                    <a:lnTo>
                      <a:pt x="3907" y="10979"/>
                    </a:lnTo>
                    <a:cubicBezTo>
                      <a:pt x="3891" y="10982"/>
                      <a:pt x="3876" y="10984"/>
                      <a:pt x="3861" y="10984"/>
                    </a:cubicBezTo>
                    <a:cubicBezTo>
                      <a:pt x="3764" y="10984"/>
                      <a:pt x="3689" y="10919"/>
                      <a:pt x="3668" y="10836"/>
                    </a:cubicBezTo>
                    <a:lnTo>
                      <a:pt x="3526" y="10241"/>
                    </a:lnTo>
                    <a:cubicBezTo>
                      <a:pt x="3526" y="10193"/>
                      <a:pt x="3526" y="10146"/>
                      <a:pt x="3526" y="10122"/>
                    </a:cubicBezTo>
                    <a:lnTo>
                      <a:pt x="3645" y="9765"/>
                    </a:lnTo>
                    <a:cubicBezTo>
                      <a:pt x="3668" y="9669"/>
                      <a:pt x="3764" y="9622"/>
                      <a:pt x="3835" y="9622"/>
                    </a:cubicBezTo>
                    <a:lnTo>
                      <a:pt x="5026" y="9622"/>
                    </a:lnTo>
                    <a:cubicBezTo>
                      <a:pt x="5193" y="10217"/>
                      <a:pt x="5383" y="10670"/>
                      <a:pt x="5407" y="10717"/>
                    </a:cubicBezTo>
                    <a:lnTo>
                      <a:pt x="4812" y="10813"/>
                    </a:lnTo>
                    <a:cubicBezTo>
                      <a:pt x="4716" y="10836"/>
                      <a:pt x="4645" y="10932"/>
                      <a:pt x="4669" y="11027"/>
                    </a:cubicBezTo>
                    <a:cubicBezTo>
                      <a:pt x="4692" y="11122"/>
                      <a:pt x="4764" y="11170"/>
                      <a:pt x="4835" y="11170"/>
                    </a:cubicBezTo>
                    <a:lnTo>
                      <a:pt x="4883" y="11170"/>
                    </a:lnTo>
                    <a:lnTo>
                      <a:pt x="5550" y="11051"/>
                    </a:lnTo>
                    <a:lnTo>
                      <a:pt x="5716" y="11479"/>
                    </a:lnTo>
                    <a:cubicBezTo>
                      <a:pt x="5740" y="11527"/>
                      <a:pt x="5812" y="11575"/>
                      <a:pt x="5883" y="11575"/>
                    </a:cubicBezTo>
                    <a:lnTo>
                      <a:pt x="6621" y="11575"/>
                    </a:lnTo>
                    <a:cubicBezTo>
                      <a:pt x="6693" y="11575"/>
                      <a:pt x="6740" y="11527"/>
                      <a:pt x="6788" y="11479"/>
                    </a:cubicBezTo>
                    <a:lnTo>
                      <a:pt x="6955" y="11051"/>
                    </a:lnTo>
                    <a:lnTo>
                      <a:pt x="8527" y="11336"/>
                    </a:lnTo>
                    <a:cubicBezTo>
                      <a:pt x="8574" y="11360"/>
                      <a:pt x="8598" y="11360"/>
                      <a:pt x="8646" y="11360"/>
                    </a:cubicBezTo>
                    <a:cubicBezTo>
                      <a:pt x="8884" y="11360"/>
                      <a:pt x="9122" y="11170"/>
                      <a:pt x="9193" y="10908"/>
                    </a:cubicBezTo>
                    <a:lnTo>
                      <a:pt x="9336" y="10312"/>
                    </a:lnTo>
                    <a:cubicBezTo>
                      <a:pt x="9360" y="10217"/>
                      <a:pt x="9336" y="10098"/>
                      <a:pt x="9312" y="10003"/>
                    </a:cubicBezTo>
                    <a:lnTo>
                      <a:pt x="9193" y="9646"/>
                    </a:lnTo>
                    <a:cubicBezTo>
                      <a:pt x="9122" y="9407"/>
                      <a:pt x="8884" y="9241"/>
                      <a:pt x="8646" y="9241"/>
                    </a:cubicBezTo>
                    <a:lnTo>
                      <a:pt x="7574" y="9241"/>
                    </a:lnTo>
                    <a:cubicBezTo>
                      <a:pt x="7884" y="8145"/>
                      <a:pt x="8026" y="7026"/>
                      <a:pt x="8026" y="5883"/>
                    </a:cubicBezTo>
                    <a:lnTo>
                      <a:pt x="8026" y="5002"/>
                    </a:lnTo>
                    <a:lnTo>
                      <a:pt x="11956" y="5002"/>
                    </a:lnTo>
                    <a:cubicBezTo>
                      <a:pt x="12265" y="5002"/>
                      <a:pt x="12504" y="4764"/>
                      <a:pt x="12504" y="4478"/>
                    </a:cubicBezTo>
                    <a:lnTo>
                      <a:pt x="12504" y="3859"/>
                    </a:lnTo>
                    <a:cubicBezTo>
                      <a:pt x="12504" y="3763"/>
                      <a:pt x="12408" y="3692"/>
                      <a:pt x="12313" y="3692"/>
                    </a:cubicBezTo>
                    <a:cubicBezTo>
                      <a:pt x="12218" y="3692"/>
                      <a:pt x="12123" y="3763"/>
                      <a:pt x="12123" y="3859"/>
                    </a:cubicBezTo>
                    <a:lnTo>
                      <a:pt x="12123" y="4478"/>
                    </a:lnTo>
                    <a:cubicBezTo>
                      <a:pt x="12123" y="4573"/>
                      <a:pt x="12051" y="4645"/>
                      <a:pt x="11956" y="4645"/>
                    </a:cubicBezTo>
                    <a:lnTo>
                      <a:pt x="11694" y="4645"/>
                    </a:lnTo>
                    <a:lnTo>
                      <a:pt x="11694" y="2358"/>
                    </a:lnTo>
                    <a:lnTo>
                      <a:pt x="11956" y="2358"/>
                    </a:lnTo>
                    <a:cubicBezTo>
                      <a:pt x="12051" y="2358"/>
                      <a:pt x="12123" y="2430"/>
                      <a:pt x="12123" y="2525"/>
                    </a:cubicBezTo>
                    <a:lnTo>
                      <a:pt x="12123" y="3144"/>
                    </a:lnTo>
                    <a:cubicBezTo>
                      <a:pt x="12123" y="3240"/>
                      <a:pt x="12218" y="3311"/>
                      <a:pt x="12313" y="3311"/>
                    </a:cubicBezTo>
                    <a:cubicBezTo>
                      <a:pt x="12408" y="3311"/>
                      <a:pt x="12504" y="3240"/>
                      <a:pt x="12504" y="3144"/>
                    </a:cubicBezTo>
                    <a:lnTo>
                      <a:pt x="12504" y="2525"/>
                    </a:lnTo>
                    <a:cubicBezTo>
                      <a:pt x="12504" y="2239"/>
                      <a:pt x="12265" y="1977"/>
                      <a:pt x="11956" y="1977"/>
                    </a:cubicBezTo>
                    <a:lnTo>
                      <a:pt x="7884" y="1977"/>
                    </a:lnTo>
                    <a:cubicBezTo>
                      <a:pt x="7765" y="1644"/>
                      <a:pt x="7622" y="1311"/>
                      <a:pt x="7407" y="1049"/>
                    </a:cubicBezTo>
                    <a:cubicBezTo>
                      <a:pt x="7312" y="906"/>
                      <a:pt x="7169" y="810"/>
                      <a:pt x="7002" y="787"/>
                    </a:cubicBezTo>
                    <a:cubicBezTo>
                      <a:pt x="7002" y="763"/>
                      <a:pt x="7002" y="763"/>
                      <a:pt x="6979" y="739"/>
                    </a:cubicBezTo>
                    <a:lnTo>
                      <a:pt x="8312" y="739"/>
                    </a:lnTo>
                    <a:cubicBezTo>
                      <a:pt x="8407" y="739"/>
                      <a:pt x="8503" y="668"/>
                      <a:pt x="8503" y="572"/>
                    </a:cubicBezTo>
                    <a:cubicBezTo>
                      <a:pt x="8503" y="453"/>
                      <a:pt x="8407" y="382"/>
                      <a:pt x="8312" y="382"/>
                    </a:cubicBezTo>
                    <a:lnTo>
                      <a:pt x="6883" y="382"/>
                    </a:lnTo>
                    <a:cubicBezTo>
                      <a:pt x="6764" y="144"/>
                      <a:pt x="6526" y="1"/>
                      <a:pt x="62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61" name="Google Shape;261;g353d129ca6d_5_226"/>
          <p:cNvGrpSpPr/>
          <p:nvPr/>
        </p:nvGrpSpPr>
        <p:grpSpPr>
          <a:xfrm>
            <a:off x="586109" y="3693772"/>
            <a:ext cx="485700" cy="485700"/>
            <a:chOff x="357509" y="3465172"/>
            <a:chExt cx="485700" cy="485700"/>
          </a:xfrm>
        </p:grpSpPr>
        <p:sp>
          <p:nvSpPr>
            <p:cNvPr id="262" name="Google Shape;262;g353d129ca6d_5_226"/>
            <p:cNvSpPr/>
            <p:nvPr/>
          </p:nvSpPr>
          <p:spPr>
            <a:xfrm>
              <a:off x="357509" y="3465172"/>
              <a:ext cx="485700" cy="485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3" name="Google Shape;263;g353d129ca6d_5_226"/>
            <p:cNvGrpSpPr/>
            <p:nvPr/>
          </p:nvGrpSpPr>
          <p:grpSpPr>
            <a:xfrm>
              <a:off x="441885" y="3539058"/>
              <a:ext cx="316952" cy="317536"/>
              <a:chOff x="1994136" y="2720762"/>
              <a:chExt cx="428719" cy="429509"/>
            </a:xfrm>
          </p:grpSpPr>
          <p:sp>
            <p:nvSpPr>
              <p:cNvPr id="264" name="Google Shape;264;g353d129ca6d_5_226"/>
              <p:cNvSpPr/>
              <p:nvPr/>
            </p:nvSpPr>
            <p:spPr>
              <a:xfrm>
                <a:off x="2060402" y="2882734"/>
                <a:ext cx="62212" cy="13123"/>
              </a:xfrm>
              <a:custGeom>
                <a:avLst/>
                <a:gdLst/>
                <a:ahLst/>
                <a:cxnLst/>
                <a:rect l="l" t="t" r="r" b="b"/>
                <a:pathLst>
                  <a:path w="1811" h="382" extrusionOk="0">
                    <a:moveTo>
                      <a:pt x="191" y="1"/>
                    </a:moveTo>
                    <a:cubicBezTo>
                      <a:pt x="96" y="1"/>
                      <a:pt x="1" y="96"/>
                      <a:pt x="1" y="191"/>
                    </a:cubicBezTo>
                    <a:cubicBezTo>
                      <a:pt x="1" y="286"/>
                      <a:pt x="96" y="382"/>
                      <a:pt x="191" y="382"/>
                    </a:cubicBezTo>
                    <a:lnTo>
                      <a:pt x="1644" y="382"/>
                    </a:lnTo>
                    <a:cubicBezTo>
                      <a:pt x="1739" y="382"/>
                      <a:pt x="1811" y="286"/>
                      <a:pt x="1811" y="191"/>
                    </a:cubicBezTo>
                    <a:cubicBezTo>
                      <a:pt x="1811" y="96"/>
                      <a:pt x="1739" y="1"/>
                      <a:pt x="164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g353d129ca6d_5_226"/>
              <p:cNvSpPr/>
              <p:nvPr/>
            </p:nvSpPr>
            <p:spPr>
              <a:xfrm>
                <a:off x="2294376" y="2882734"/>
                <a:ext cx="62212" cy="13123"/>
              </a:xfrm>
              <a:custGeom>
                <a:avLst/>
                <a:gdLst/>
                <a:ahLst/>
                <a:cxnLst/>
                <a:rect l="l" t="t" r="r" b="b"/>
                <a:pathLst>
                  <a:path w="1811" h="382" extrusionOk="0">
                    <a:moveTo>
                      <a:pt x="167" y="1"/>
                    </a:moveTo>
                    <a:cubicBezTo>
                      <a:pt x="72" y="1"/>
                      <a:pt x="1" y="96"/>
                      <a:pt x="1" y="191"/>
                    </a:cubicBezTo>
                    <a:cubicBezTo>
                      <a:pt x="1" y="286"/>
                      <a:pt x="72" y="382"/>
                      <a:pt x="167" y="382"/>
                    </a:cubicBezTo>
                    <a:lnTo>
                      <a:pt x="1620" y="382"/>
                    </a:lnTo>
                    <a:cubicBezTo>
                      <a:pt x="1715" y="382"/>
                      <a:pt x="1811" y="286"/>
                      <a:pt x="1811" y="191"/>
                    </a:cubicBezTo>
                    <a:cubicBezTo>
                      <a:pt x="1811" y="96"/>
                      <a:pt x="1715" y="1"/>
                      <a:pt x="1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g353d129ca6d_5_226"/>
              <p:cNvSpPr/>
              <p:nvPr/>
            </p:nvSpPr>
            <p:spPr>
              <a:xfrm>
                <a:off x="2180670" y="2833645"/>
                <a:ext cx="55651" cy="67125"/>
              </a:xfrm>
              <a:custGeom>
                <a:avLst/>
                <a:gdLst/>
                <a:ahLst/>
                <a:cxnLst/>
                <a:rect l="l" t="t" r="r" b="b"/>
                <a:pathLst>
                  <a:path w="1620" h="1954" extrusionOk="0">
                    <a:moveTo>
                      <a:pt x="977" y="358"/>
                    </a:moveTo>
                    <a:cubicBezTo>
                      <a:pt x="1144" y="358"/>
                      <a:pt x="1263" y="477"/>
                      <a:pt x="1263" y="644"/>
                    </a:cubicBezTo>
                    <a:lnTo>
                      <a:pt x="1263" y="1311"/>
                    </a:lnTo>
                    <a:cubicBezTo>
                      <a:pt x="1263" y="1453"/>
                      <a:pt x="1144" y="1573"/>
                      <a:pt x="977" y="1573"/>
                    </a:cubicBezTo>
                    <a:lnTo>
                      <a:pt x="644" y="1573"/>
                    </a:lnTo>
                    <a:cubicBezTo>
                      <a:pt x="477" y="1573"/>
                      <a:pt x="358" y="1453"/>
                      <a:pt x="358" y="1311"/>
                    </a:cubicBezTo>
                    <a:lnTo>
                      <a:pt x="358" y="644"/>
                    </a:lnTo>
                    <a:cubicBezTo>
                      <a:pt x="358" y="477"/>
                      <a:pt x="477" y="358"/>
                      <a:pt x="644" y="358"/>
                    </a:cubicBezTo>
                    <a:close/>
                    <a:moveTo>
                      <a:pt x="644" y="1"/>
                    </a:moveTo>
                    <a:cubicBezTo>
                      <a:pt x="286" y="1"/>
                      <a:pt x="1" y="287"/>
                      <a:pt x="1" y="620"/>
                    </a:cubicBezTo>
                    <a:lnTo>
                      <a:pt x="1" y="1311"/>
                    </a:lnTo>
                    <a:cubicBezTo>
                      <a:pt x="1" y="1668"/>
                      <a:pt x="286" y="1954"/>
                      <a:pt x="644" y="1954"/>
                    </a:cubicBezTo>
                    <a:lnTo>
                      <a:pt x="977" y="1954"/>
                    </a:lnTo>
                    <a:cubicBezTo>
                      <a:pt x="1334" y="1954"/>
                      <a:pt x="1620" y="1668"/>
                      <a:pt x="1620" y="1311"/>
                    </a:cubicBezTo>
                    <a:lnTo>
                      <a:pt x="1620" y="644"/>
                    </a:lnTo>
                    <a:cubicBezTo>
                      <a:pt x="1620" y="287"/>
                      <a:pt x="1334" y="1"/>
                      <a:pt x="9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g353d129ca6d_5_226"/>
              <p:cNvSpPr/>
              <p:nvPr/>
            </p:nvSpPr>
            <p:spPr>
              <a:xfrm>
                <a:off x="2201934" y="3076620"/>
                <a:ext cx="13123" cy="37685"/>
              </a:xfrm>
              <a:custGeom>
                <a:avLst/>
                <a:gdLst/>
                <a:ahLst/>
                <a:cxnLst/>
                <a:rect l="l" t="t" r="r" b="b"/>
                <a:pathLst>
                  <a:path w="382" h="1097" extrusionOk="0">
                    <a:moveTo>
                      <a:pt x="191" y="1"/>
                    </a:moveTo>
                    <a:cubicBezTo>
                      <a:pt x="96" y="1"/>
                      <a:pt x="1" y="72"/>
                      <a:pt x="1" y="167"/>
                    </a:cubicBezTo>
                    <a:lnTo>
                      <a:pt x="1" y="929"/>
                    </a:lnTo>
                    <a:cubicBezTo>
                      <a:pt x="1" y="1025"/>
                      <a:pt x="96" y="1096"/>
                      <a:pt x="191" y="1096"/>
                    </a:cubicBezTo>
                    <a:cubicBezTo>
                      <a:pt x="286" y="1096"/>
                      <a:pt x="382" y="1025"/>
                      <a:pt x="382" y="929"/>
                    </a:cubicBezTo>
                    <a:lnTo>
                      <a:pt x="382" y="167"/>
                    </a:lnTo>
                    <a:cubicBezTo>
                      <a:pt x="382"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353d129ca6d_5_226"/>
              <p:cNvSpPr/>
              <p:nvPr/>
            </p:nvSpPr>
            <p:spPr>
              <a:xfrm>
                <a:off x="1994136" y="2720762"/>
                <a:ext cx="428719" cy="429509"/>
              </a:xfrm>
              <a:custGeom>
                <a:avLst/>
                <a:gdLst/>
                <a:ahLst/>
                <a:cxnLst/>
                <a:rect l="l" t="t" r="r" b="b"/>
                <a:pathLst>
                  <a:path w="12480" h="12503" extrusionOk="0">
                    <a:moveTo>
                      <a:pt x="6240" y="358"/>
                    </a:moveTo>
                    <a:cubicBezTo>
                      <a:pt x="6431" y="358"/>
                      <a:pt x="6597" y="524"/>
                      <a:pt x="6597" y="715"/>
                    </a:cubicBezTo>
                    <a:lnTo>
                      <a:pt x="6597" y="810"/>
                    </a:lnTo>
                    <a:cubicBezTo>
                      <a:pt x="6550" y="786"/>
                      <a:pt x="6502" y="786"/>
                      <a:pt x="6431" y="786"/>
                    </a:cubicBezTo>
                    <a:lnTo>
                      <a:pt x="6050" y="786"/>
                    </a:lnTo>
                    <a:cubicBezTo>
                      <a:pt x="5978" y="786"/>
                      <a:pt x="5931" y="786"/>
                      <a:pt x="5883" y="810"/>
                    </a:cubicBezTo>
                    <a:lnTo>
                      <a:pt x="5883" y="715"/>
                    </a:lnTo>
                    <a:cubicBezTo>
                      <a:pt x="5883" y="524"/>
                      <a:pt x="6050" y="358"/>
                      <a:pt x="6240" y="358"/>
                    </a:cubicBezTo>
                    <a:close/>
                    <a:moveTo>
                      <a:pt x="6431" y="1167"/>
                    </a:moveTo>
                    <a:cubicBezTo>
                      <a:pt x="6788" y="1167"/>
                      <a:pt x="7121" y="1334"/>
                      <a:pt x="7336" y="1620"/>
                    </a:cubicBezTo>
                    <a:cubicBezTo>
                      <a:pt x="7407" y="1715"/>
                      <a:pt x="7455" y="1834"/>
                      <a:pt x="7479" y="1953"/>
                    </a:cubicBezTo>
                    <a:lnTo>
                      <a:pt x="5002" y="1953"/>
                    </a:lnTo>
                    <a:cubicBezTo>
                      <a:pt x="5026" y="1834"/>
                      <a:pt x="5073" y="1715"/>
                      <a:pt x="5145" y="1620"/>
                    </a:cubicBezTo>
                    <a:cubicBezTo>
                      <a:pt x="5359" y="1310"/>
                      <a:pt x="5692" y="1167"/>
                      <a:pt x="6050" y="1167"/>
                    </a:cubicBezTo>
                    <a:close/>
                    <a:moveTo>
                      <a:pt x="3787" y="3477"/>
                    </a:moveTo>
                    <a:lnTo>
                      <a:pt x="3787" y="3858"/>
                    </a:lnTo>
                    <a:cubicBezTo>
                      <a:pt x="3787" y="3906"/>
                      <a:pt x="3764" y="3930"/>
                      <a:pt x="3740" y="3930"/>
                    </a:cubicBezTo>
                    <a:lnTo>
                      <a:pt x="1954" y="3930"/>
                    </a:lnTo>
                    <a:cubicBezTo>
                      <a:pt x="1906" y="3930"/>
                      <a:pt x="1882" y="3906"/>
                      <a:pt x="1882" y="3858"/>
                    </a:cubicBezTo>
                    <a:lnTo>
                      <a:pt x="1882" y="3477"/>
                    </a:lnTo>
                    <a:close/>
                    <a:moveTo>
                      <a:pt x="10598" y="3477"/>
                    </a:moveTo>
                    <a:lnTo>
                      <a:pt x="10598" y="3858"/>
                    </a:lnTo>
                    <a:cubicBezTo>
                      <a:pt x="10598" y="3906"/>
                      <a:pt x="10574" y="3930"/>
                      <a:pt x="10527" y="3930"/>
                    </a:cubicBezTo>
                    <a:lnTo>
                      <a:pt x="8741" y="3930"/>
                    </a:lnTo>
                    <a:cubicBezTo>
                      <a:pt x="8717" y="3930"/>
                      <a:pt x="8693" y="3906"/>
                      <a:pt x="8693" y="3858"/>
                    </a:cubicBezTo>
                    <a:lnTo>
                      <a:pt x="8693" y="3477"/>
                    </a:lnTo>
                    <a:close/>
                    <a:moveTo>
                      <a:pt x="11265" y="3477"/>
                    </a:moveTo>
                    <a:cubicBezTo>
                      <a:pt x="11741" y="3477"/>
                      <a:pt x="12122" y="3858"/>
                      <a:pt x="12122" y="4358"/>
                    </a:cubicBezTo>
                    <a:lnTo>
                      <a:pt x="12122" y="5764"/>
                    </a:lnTo>
                    <a:lnTo>
                      <a:pt x="8622" y="5764"/>
                    </a:lnTo>
                    <a:cubicBezTo>
                      <a:pt x="8479" y="5764"/>
                      <a:pt x="8360" y="5692"/>
                      <a:pt x="8241" y="5597"/>
                    </a:cubicBezTo>
                    <a:lnTo>
                      <a:pt x="7860" y="5216"/>
                    </a:lnTo>
                    <a:cubicBezTo>
                      <a:pt x="7883" y="4882"/>
                      <a:pt x="7883" y="4525"/>
                      <a:pt x="7883" y="4192"/>
                    </a:cubicBezTo>
                    <a:lnTo>
                      <a:pt x="7883" y="3477"/>
                    </a:lnTo>
                    <a:lnTo>
                      <a:pt x="8312" y="3477"/>
                    </a:lnTo>
                    <a:lnTo>
                      <a:pt x="8312" y="3858"/>
                    </a:lnTo>
                    <a:cubicBezTo>
                      <a:pt x="8312" y="4097"/>
                      <a:pt x="8503" y="4311"/>
                      <a:pt x="8741" y="4311"/>
                    </a:cubicBezTo>
                    <a:lnTo>
                      <a:pt x="10527" y="4311"/>
                    </a:lnTo>
                    <a:cubicBezTo>
                      <a:pt x="10765" y="4311"/>
                      <a:pt x="10955" y="4097"/>
                      <a:pt x="10955" y="3858"/>
                    </a:cubicBezTo>
                    <a:lnTo>
                      <a:pt x="10955" y="3477"/>
                    </a:lnTo>
                    <a:close/>
                    <a:moveTo>
                      <a:pt x="7217" y="7550"/>
                    </a:moveTo>
                    <a:lnTo>
                      <a:pt x="7121" y="8193"/>
                    </a:lnTo>
                    <a:lnTo>
                      <a:pt x="5359" y="8193"/>
                    </a:lnTo>
                    <a:lnTo>
                      <a:pt x="5264" y="7550"/>
                    </a:lnTo>
                    <a:close/>
                    <a:moveTo>
                      <a:pt x="5359" y="10717"/>
                    </a:moveTo>
                    <a:lnTo>
                      <a:pt x="5454" y="11431"/>
                    </a:lnTo>
                    <a:lnTo>
                      <a:pt x="4978" y="11765"/>
                    </a:lnTo>
                    <a:cubicBezTo>
                      <a:pt x="4907" y="11812"/>
                      <a:pt x="4811" y="11836"/>
                      <a:pt x="4716" y="11836"/>
                    </a:cubicBezTo>
                    <a:lnTo>
                      <a:pt x="3597" y="11836"/>
                    </a:lnTo>
                    <a:lnTo>
                      <a:pt x="3597" y="11360"/>
                    </a:lnTo>
                    <a:cubicBezTo>
                      <a:pt x="3597" y="11003"/>
                      <a:pt x="3883" y="10717"/>
                      <a:pt x="4240" y="10717"/>
                    </a:cubicBezTo>
                    <a:close/>
                    <a:moveTo>
                      <a:pt x="7074" y="8550"/>
                    </a:moveTo>
                    <a:lnTo>
                      <a:pt x="6550" y="12074"/>
                    </a:lnTo>
                    <a:cubicBezTo>
                      <a:pt x="6550" y="12098"/>
                      <a:pt x="6526" y="12122"/>
                      <a:pt x="6502" y="12122"/>
                    </a:cubicBezTo>
                    <a:lnTo>
                      <a:pt x="5978" y="12122"/>
                    </a:lnTo>
                    <a:cubicBezTo>
                      <a:pt x="5954" y="12122"/>
                      <a:pt x="5931" y="12098"/>
                      <a:pt x="5931" y="12074"/>
                    </a:cubicBezTo>
                    <a:lnTo>
                      <a:pt x="5407" y="8550"/>
                    </a:lnTo>
                    <a:close/>
                    <a:moveTo>
                      <a:pt x="6240" y="0"/>
                    </a:moveTo>
                    <a:cubicBezTo>
                      <a:pt x="5931" y="0"/>
                      <a:pt x="5669" y="167"/>
                      <a:pt x="5573" y="453"/>
                    </a:cubicBezTo>
                    <a:lnTo>
                      <a:pt x="4335" y="453"/>
                    </a:lnTo>
                    <a:cubicBezTo>
                      <a:pt x="4240" y="453"/>
                      <a:pt x="4168" y="524"/>
                      <a:pt x="4168" y="620"/>
                    </a:cubicBezTo>
                    <a:cubicBezTo>
                      <a:pt x="4168" y="739"/>
                      <a:pt x="4240" y="810"/>
                      <a:pt x="4335" y="810"/>
                    </a:cubicBezTo>
                    <a:lnTo>
                      <a:pt x="5502" y="810"/>
                    </a:lnTo>
                    <a:lnTo>
                      <a:pt x="5502" y="882"/>
                    </a:lnTo>
                    <a:cubicBezTo>
                      <a:pt x="5240" y="1001"/>
                      <a:pt x="5002" y="1167"/>
                      <a:pt x="4859" y="1405"/>
                    </a:cubicBezTo>
                    <a:cubicBezTo>
                      <a:pt x="4692" y="1620"/>
                      <a:pt x="4621" y="1858"/>
                      <a:pt x="4597" y="2120"/>
                    </a:cubicBezTo>
                    <a:cubicBezTo>
                      <a:pt x="4597" y="2120"/>
                      <a:pt x="4597" y="2144"/>
                      <a:pt x="4597" y="2144"/>
                    </a:cubicBezTo>
                    <a:lnTo>
                      <a:pt x="4597" y="3120"/>
                    </a:lnTo>
                    <a:lnTo>
                      <a:pt x="1239" y="3120"/>
                    </a:lnTo>
                    <a:cubicBezTo>
                      <a:pt x="549" y="3120"/>
                      <a:pt x="1" y="3668"/>
                      <a:pt x="1" y="4358"/>
                    </a:cubicBezTo>
                    <a:lnTo>
                      <a:pt x="1" y="5930"/>
                    </a:lnTo>
                    <a:cubicBezTo>
                      <a:pt x="1" y="6049"/>
                      <a:pt x="72" y="6121"/>
                      <a:pt x="168" y="6121"/>
                    </a:cubicBezTo>
                    <a:lnTo>
                      <a:pt x="787" y="6121"/>
                    </a:lnTo>
                    <a:cubicBezTo>
                      <a:pt x="882" y="6121"/>
                      <a:pt x="977" y="6049"/>
                      <a:pt x="977" y="5930"/>
                    </a:cubicBezTo>
                    <a:cubicBezTo>
                      <a:pt x="977" y="5835"/>
                      <a:pt x="882" y="5764"/>
                      <a:pt x="787" y="5764"/>
                    </a:cubicBezTo>
                    <a:lnTo>
                      <a:pt x="358" y="5764"/>
                    </a:lnTo>
                    <a:lnTo>
                      <a:pt x="358" y="4358"/>
                    </a:lnTo>
                    <a:cubicBezTo>
                      <a:pt x="358" y="3882"/>
                      <a:pt x="739" y="3477"/>
                      <a:pt x="1215" y="3477"/>
                    </a:cubicBezTo>
                    <a:lnTo>
                      <a:pt x="1525" y="3477"/>
                    </a:lnTo>
                    <a:lnTo>
                      <a:pt x="1525" y="3858"/>
                    </a:lnTo>
                    <a:cubicBezTo>
                      <a:pt x="1525" y="4097"/>
                      <a:pt x="1715" y="4311"/>
                      <a:pt x="1954" y="4311"/>
                    </a:cubicBezTo>
                    <a:lnTo>
                      <a:pt x="3740" y="4311"/>
                    </a:lnTo>
                    <a:cubicBezTo>
                      <a:pt x="3978" y="4311"/>
                      <a:pt x="4168" y="4097"/>
                      <a:pt x="4168" y="3858"/>
                    </a:cubicBezTo>
                    <a:lnTo>
                      <a:pt x="4168" y="3477"/>
                    </a:lnTo>
                    <a:lnTo>
                      <a:pt x="4597" y="3477"/>
                    </a:lnTo>
                    <a:lnTo>
                      <a:pt x="4597" y="4192"/>
                    </a:lnTo>
                    <a:cubicBezTo>
                      <a:pt x="4597" y="4525"/>
                      <a:pt x="4597" y="4882"/>
                      <a:pt x="4621" y="5216"/>
                    </a:cubicBezTo>
                    <a:lnTo>
                      <a:pt x="4240" y="5597"/>
                    </a:lnTo>
                    <a:cubicBezTo>
                      <a:pt x="4121" y="5692"/>
                      <a:pt x="4002" y="5764"/>
                      <a:pt x="3859" y="5764"/>
                    </a:cubicBezTo>
                    <a:lnTo>
                      <a:pt x="1525" y="5764"/>
                    </a:lnTo>
                    <a:cubicBezTo>
                      <a:pt x="1406" y="5764"/>
                      <a:pt x="1334" y="5835"/>
                      <a:pt x="1334" y="5930"/>
                    </a:cubicBezTo>
                    <a:cubicBezTo>
                      <a:pt x="1334" y="6049"/>
                      <a:pt x="1406" y="6121"/>
                      <a:pt x="1525" y="6121"/>
                    </a:cubicBezTo>
                    <a:lnTo>
                      <a:pt x="3859" y="6121"/>
                    </a:lnTo>
                    <a:cubicBezTo>
                      <a:pt x="4097" y="6121"/>
                      <a:pt x="4311" y="6025"/>
                      <a:pt x="4478" y="5859"/>
                    </a:cubicBezTo>
                    <a:lnTo>
                      <a:pt x="4645" y="5692"/>
                    </a:lnTo>
                    <a:cubicBezTo>
                      <a:pt x="4692" y="6049"/>
                      <a:pt x="4716" y="6407"/>
                      <a:pt x="4788" y="6764"/>
                    </a:cubicBezTo>
                    <a:lnTo>
                      <a:pt x="5311" y="10360"/>
                    </a:lnTo>
                    <a:lnTo>
                      <a:pt x="4240" y="10360"/>
                    </a:lnTo>
                    <a:cubicBezTo>
                      <a:pt x="3668" y="10360"/>
                      <a:pt x="3216" y="10812"/>
                      <a:pt x="3216" y="11360"/>
                    </a:cubicBezTo>
                    <a:lnTo>
                      <a:pt x="3216" y="12027"/>
                    </a:lnTo>
                    <a:cubicBezTo>
                      <a:pt x="3216" y="12122"/>
                      <a:pt x="3311" y="12217"/>
                      <a:pt x="3406" y="12217"/>
                    </a:cubicBezTo>
                    <a:lnTo>
                      <a:pt x="4716" y="12217"/>
                    </a:lnTo>
                    <a:cubicBezTo>
                      <a:pt x="4883" y="12217"/>
                      <a:pt x="5050" y="12170"/>
                      <a:pt x="5192" y="12051"/>
                    </a:cubicBezTo>
                    <a:lnTo>
                      <a:pt x="5526" y="11836"/>
                    </a:lnTo>
                    <a:lnTo>
                      <a:pt x="5573" y="12146"/>
                    </a:lnTo>
                    <a:cubicBezTo>
                      <a:pt x="5597" y="12336"/>
                      <a:pt x="5764" y="12503"/>
                      <a:pt x="5978" y="12503"/>
                    </a:cubicBezTo>
                    <a:lnTo>
                      <a:pt x="6502" y="12503"/>
                    </a:lnTo>
                    <a:cubicBezTo>
                      <a:pt x="6717" y="12503"/>
                      <a:pt x="6883" y="12336"/>
                      <a:pt x="6907" y="12146"/>
                    </a:cubicBezTo>
                    <a:lnTo>
                      <a:pt x="6955" y="11836"/>
                    </a:lnTo>
                    <a:lnTo>
                      <a:pt x="7288" y="12051"/>
                    </a:lnTo>
                    <a:cubicBezTo>
                      <a:pt x="7431" y="12170"/>
                      <a:pt x="7598" y="12217"/>
                      <a:pt x="7764" y="12217"/>
                    </a:cubicBezTo>
                    <a:lnTo>
                      <a:pt x="7812" y="12217"/>
                    </a:lnTo>
                    <a:cubicBezTo>
                      <a:pt x="7907" y="12217"/>
                      <a:pt x="8003" y="12122"/>
                      <a:pt x="8003" y="12027"/>
                    </a:cubicBezTo>
                    <a:cubicBezTo>
                      <a:pt x="8003" y="11931"/>
                      <a:pt x="7907" y="11836"/>
                      <a:pt x="7812" y="11836"/>
                    </a:cubicBezTo>
                    <a:lnTo>
                      <a:pt x="7764" y="11836"/>
                    </a:lnTo>
                    <a:cubicBezTo>
                      <a:pt x="7669" y="11836"/>
                      <a:pt x="7574" y="11812"/>
                      <a:pt x="7502" y="11765"/>
                    </a:cubicBezTo>
                    <a:lnTo>
                      <a:pt x="7026" y="11431"/>
                    </a:lnTo>
                    <a:lnTo>
                      <a:pt x="7121" y="10717"/>
                    </a:lnTo>
                    <a:lnTo>
                      <a:pt x="8241" y="10717"/>
                    </a:lnTo>
                    <a:cubicBezTo>
                      <a:pt x="8598" y="10717"/>
                      <a:pt x="8884" y="11003"/>
                      <a:pt x="8884" y="11360"/>
                    </a:cubicBezTo>
                    <a:lnTo>
                      <a:pt x="8884" y="11836"/>
                    </a:lnTo>
                    <a:lnTo>
                      <a:pt x="8550" y="11836"/>
                    </a:lnTo>
                    <a:cubicBezTo>
                      <a:pt x="8431" y="11836"/>
                      <a:pt x="8360" y="11931"/>
                      <a:pt x="8360" y="12027"/>
                    </a:cubicBezTo>
                    <a:cubicBezTo>
                      <a:pt x="8360" y="12122"/>
                      <a:pt x="8431" y="12217"/>
                      <a:pt x="8550" y="12217"/>
                    </a:cubicBezTo>
                    <a:lnTo>
                      <a:pt x="9074" y="12217"/>
                    </a:lnTo>
                    <a:cubicBezTo>
                      <a:pt x="9169" y="12217"/>
                      <a:pt x="9265" y="12122"/>
                      <a:pt x="9265" y="12027"/>
                    </a:cubicBezTo>
                    <a:lnTo>
                      <a:pt x="9265" y="11360"/>
                    </a:lnTo>
                    <a:cubicBezTo>
                      <a:pt x="9265" y="10812"/>
                      <a:pt x="8812" y="10360"/>
                      <a:pt x="8241" y="10360"/>
                    </a:cubicBezTo>
                    <a:lnTo>
                      <a:pt x="7169" y="10360"/>
                    </a:lnTo>
                    <a:lnTo>
                      <a:pt x="7669" y="6954"/>
                    </a:lnTo>
                    <a:cubicBezTo>
                      <a:pt x="7693" y="6859"/>
                      <a:pt x="7621" y="6764"/>
                      <a:pt x="7526" y="6740"/>
                    </a:cubicBezTo>
                    <a:cubicBezTo>
                      <a:pt x="7514" y="6737"/>
                      <a:pt x="7502" y="6735"/>
                      <a:pt x="7489" y="6735"/>
                    </a:cubicBezTo>
                    <a:cubicBezTo>
                      <a:pt x="7408" y="6735"/>
                      <a:pt x="7333" y="6803"/>
                      <a:pt x="7312" y="6907"/>
                    </a:cubicBezTo>
                    <a:lnTo>
                      <a:pt x="7264" y="7192"/>
                    </a:lnTo>
                    <a:lnTo>
                      <a:pt x="5216" y="7192"/>
                    </a:lnTo>
                    <a:lnTo>
                      <a:pt x="5145" y="6716"/>
                    </a:lnTo>
                    <a:cubicBezTo>
                      <a:pt x="5026" y="5883"/>
                      <a:pt x="4954" y="5025"/>
                      <a:pt x="4954" y="4192"/>
                    </a:cubicBezTo>
                    <a:lnTo>
                      <a:pt x="4954" y="2334"/>
                    </a:lnTo>
                    <a:lnTo>
                      <a:pt x="7526" y="2334"/>
                    </a:lnTo>
                    <a:lnTo>
                      <a:pt x="7526" y="4192"/>
                    </a:lnTo>
                    <a:cubicBezTo>
                      <a:pt x="7526" y="4859"/>
                      <a:pt x="7479" y="5502"/>
                      <a:pt x="7407" y="6168"/>
                    </a:cubicBezTo>
                    <a:cubicBezTo>
                      <a:pt x="7407" y="6264"/>
                      <a:pt x="7479" y="6359"/>
                      <a:pt x="7574" y="6359"/>
                    </a:cubicBezTo>
                    <a:cubicBezTo>
                      <a:pt x="7586" y="6362"/>
                      <a:pt x="7599" y="6363"/>
                      <a:pt x="7611" y="6363"/>
                    </a:cubicBezTo>
                    <a:cubicBezTo>
                      <a:pt x="7693" y="6363"/>
                      <a:pt x="7764" y="6299"/>
                      <a:pt x="7764" y="6216"/>
                    </a:cubicBezTo>
                    <a:cubicBezTo>
                      <a:pt x="7788" y="6049"/>
                      <a:pt x="7812" y="5859"/>
                      <a:pt x="7812" y="5692"/>
                    </a:cubicBezTo>
                    <a:lnTo>
                      <a:pt x="8003" y="5859"/>
                    </a:lnTo>
                    <a:cubicBezTo>
                      <a:pt x="8169" y="6025"/>
                      <a:pt x="8384" y="6121"/>
                      <a:pt x="8622" y="6121"/>
                    </a:cubicBezTo>
                    <a:lnTo>
                      <a:pt x="12313" y="6121"/>
                    </a:lnTo>
                    <a:cubicBezTo>
                      <a:pt x="12408" y="6121"/>
                      <a:pt x="12480" y="6049"/>
                      <a:pt x="12480" y="5930"/>
                    </a:cubicBezTo>
                    <a:lnTo>
                      <a:pt x="12480" y="4358"/>
                    </a:lnTo>
                    <a:cubicBezTo>
                      <a:pt x="12480" y="3668"/>
                      <a:pt x="11932" y="3120"/>
                      <a:pt x="11265" y="3120"/>
                    </a:cubicBezTo>
                    <a:lnTo>
                      <a:pt x="7883" y="3120"/>
                    </a:lnTo>
                    <a:lnTo>
                      <a:pt x="7883" y="2144"/>
                    </a:lnTo>
                    <a:cubicBezTo>
                      <a:pt x="7883" y="2144"/>
                      <a:pt x="7883" y="2120"/>
                      <a:pt x="7883" y="2120"/>
                    </a:cubicBezTo>
                    <a:cubicBezTo>
                      <a:pt x="7860" y="1858"/>
                      <a:pt x="7788" y="1620"/>
                      <a:pt x="7621" y="1405"/>
                    </a:cubicBezTo>
                    <a:cubicBezTo>
                      <a:pt x="7479" y="1167"/>
                      <a:pt x="7240" y="1001"/>
                      <a:pt x="6978" y="882"/>
                    </a:cubicBezTo>
                    <a:lnTo>
                      <a:pt x="6978" y="810"/>
                    </a:lnTo>
                    <a:lnTo>
                      <a:pt x="8145" y="810"/>
                    </a:lnTo>
                    <a:cubicBezTo>
                      <a:pt x="8241" y="810"/>
                      <a:pt x="8312" y="739"/>
                      <a:pt x="8312" y="620"/>
                    </a:cubicBezTo>
                    <a:cubicBezTo>
                      <a:pt x="8312" y="524"/>
                      <a:pt x="8241" y="453"/>
                      <a:pt x="8145" y="453"/>
                    </a:cubicBezTo>
                    <a:lnTo>
                      <a:pt x="6907" y="453"/>
                    </a:lnTo>
                    <a:cubicBezTo>
                      <a:pt x="6812" y="167"/>
                      <a:pt x="6550" y="0"/>
                      <a:pt x="624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69" name="Google Shape;269;g353d129ca6d_5_226"/>
          <p:cNvGrpSpPr/>
          <p:nvPr/>
        </p:nvGrpSpPr>
        <p:grpSpPr>
          <a:xfrm>
            <a:off x="590665" y="2209779"/>
            <a:ext cx="485700" cy="485700"/>
            <a:chOff x="362065" y="2133579"/>
            <a:chExt cx="485700" cy="485700"/>
          </a:xfrm>
        </p:grpSpPr>
        <p:sp>
          <p:nvSpPr>
            <p:cNvPr id="270" name="Google Shape;270;g353d129ca6d_5_226"/>
            <p:cNvSpPr/>
            <p:nvPr/>
          </p:nvSpPr>
          <p:spPr>
            <a:xfrm>
              <a:off x="362065" y="2133579"/>
              <a:ext cx="485700" cy="485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1" name="Google Shape;271;g353d129ca6d_5_226"/>
            <p:cNvGrpSpPr/>
            <p:nvPr/>
          </p:nvGrpSpPr>
          <p:grpSpPr>
            <a:xfrm>
              <a:off x="450690" y="2217953"/>
              <a:ext cx="317562" cy="316952"/>
              <a:chOff x="1297948" y="2720762"/>
              <a:chExt cx="429544" cy="428719"/>
            </a:xfrm>
          </p:grpSpPr>
          <p:sp>
            <p:nvSpPr>
              <p:cNvPr id="272" name="Google Shape;272;g353d129ca6d_5_226"/>
              <p:cNvSpPr/>
              <p:nvPr/>
            </p:nvSpPr>
            <p:spPr>
              <a:xfrm>
                <a:off x="1471394" y="2877822"/>
                <a:ext cx="17211" cy="120302"/>
              </a:xfrm>
              <a:custGeom>
                <a:avLst/>
                <a:gdLst/>
                <a:ahLst/>
                <a:cxnLst/>
                <a:rect l="l" t="t" r="r" b="b"/>
                <a:pathLst>
                  <a:path w="501" h="3502" extrusionOk="0">
                    <a:moveTo>
                      <a:pt x="167" y="1"/>
                    </a:moveTo>
                    <a:cubicBezTo>
                      <a:pt x="72" y="1"/>
                      <a:pt x="0" y="96"/>
                      <a:pt x="0" y="191"/>
                    </a:cubicBezTo>
                    <a:lnTo>
                      <a:pt x="143" y="3335"/>
                    </a:lnTo>
                    <a:cubicBezTo>
                      <a:pt x="143" y="3430"/>
                      <a:pt x="215" y="3502"/>
                      <a:pt x="310" y="3502"/>
                    </a:cubicBezTo>
                    <a:lnTo>
                      <a:pt x="334" y="3502"/>
                    </a:lnTo>
                    <a:cubicBezTo>
                      <a:pt x="429" y="3502"/>
                      <a:pt x="500" y="3406"/>
                      <a:pt x="500" y="3311"/>
                    </a:cubicBezTo>
                    <a:lnTo>
                      <a:pt x="358" y="167"/>
                    </a:lnTo>
                    <a:cubicBezTo>
                      <a:pt x="358"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353d129ca6d_5_226"/>
              <p:cNvSpPr/>
              <p:nvPr/>
            </p:nvSpPr>
            <p:spPr>
              <a:xfrm>
                <a:off x="1537660" y="2877822"/>
                <a:ext cx="17211" cy="120302"/>
              </a:xfrm>
              <a:custGeom>
                <a:avLst/>
                <a:gdLst/>
                <a:ahLst/>
                <a:cxnLst/>
                <a:rect l="l" t="t" r="r" b="b"/>
                <a:pathLst>
                  <a:path w="501" h="3502" extrusionOk="0">
                    <a:moveTo>
                      <a:pt x="334" y="1"/>
                    </a:moveTo>
                    <a:cubicBezTo>
                      <a:pt x="238" y="1"/>
                      <a:pt x="143" y="72"/>
                      <a:pt x="143" y="167"/>
                    </a:cubicBezTo>
                    <a:lnTo>
                      <a:pt x="0" y="3311"/>
                    </a:lnTo>
                    <a:cubicBezTo>
                      <a:pt x="0" y="3406"/>
                      <a:pt x="72" y="3502"/>
                      <a:pt x="167" y="3502"/>
                    </a:cubicBezTo>
                    <a:lnTo>
                      <a:pt x="191" y="3502"/>
                    </a:lnTo>
                    <a:cubicBezTo>
                      <a:pt x="286" y="3502"/>
                      <a:pt x="358" y="3430"/>
                      <a:pt x="358" y="3335"/>
                    </a:cubicBezTo>
                    <a:lnTo>
                      <a:pt x="500" y="191"/>
                    </a:lnTo>
                    <a:cubicBezTo>
                      <a:pt x="500" y="96"/>
                      <a:pt x="429" y="1"/>
                      <a:pt x="33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353d129ca6d_5_226"/>
              <p:cNvSpPr/>
              <p:nvPr/>
            </p:nvSpPr>
            <p:spPr>
              <a:xfrm>
                <a:off x="1492658" y="2809323"/>
                <a:ext cx="40948" cy="18756"/>
              </a:xfrm>
              <a:custGeom>
                <a:avLst/>
                <a:gdLst/>
                <a:ahLst/>
                <a:cxnLst/>
                <a:rect l="l" t="t" r="r" b="b"/>
                <a:pathLst>
                  <a:path w="1192" h="546" extrusionOk="0">
                    <a:moveTo>
                      <a:pt x="596" y="0"/>
                    </a:moveTo>
                    <a:cubicBezTo>
                      <a:pt x="423" y="0"/>
                      <a:pt x="251" y="78"/>
                      <a:pt x="96" y="233"/>
                    </a:cubicBezTo>
                    <a:cubicBezTo>
                      <a:pt x="24" y="280"/>
                      <a:pt x="1" y="399"/>
                      <a:pt x="72" y="471"/>
                    </a:cubicBezTo>
                    <a:cubicBezTo>
                      <a:pt x="120" y="518"/>
                      <a:pt x="167" y="542"/>
                      <a:pt x="215" y="542"/>
                    </a:cubicBezTo>
                    <a:cubicBezTo>
                      <a:pt x="263" y="542"/>
                      <a:pt x="310" y="518"/>
                      <a:pt x="334" y="494"/>
                    </a:cubicBezTo>
                    <a:cubicBezTo>
                      <a:pt x="429" y="411"/>
                      <a:pt x="513" y="369"/>
                      <a:pt x="596" y="369"/>
                    </a:cubicBezTo>
                    <a:cubicBezTo>
                      <a:pt x="679" y="369"/>
                      <a:pt x="763" y="411"/>
                      <a:pt x="858" y="494"/>
                    </a:cubicBezTo>
                    <a:cubicBezTo>
                      <a:pt x="891" y="528"/>
                      <a:pt x="934" y="545"/>
                      <a:pt x="979" y="545"/>
                    </a:cubicBezTo>
                    <a:cubicBezTo>
                      <a:pt x="1030" y="545"/>
                      <a:pt x="1082" y="522"/>
                      <a:pt x="1120" y="471"/>
                    </a:cubicBezTo>
                    <a:cubicBezTo>
                      <a:pt x="1191" y="399"/>
                      <a:pt x="1167" y="280"/>
                      <a:pt x="1096" y="233"/>
                    </a:cubicBezTo>
                    <a:cubicBezTo>
                      <a:pt x="941" y="78"/>
                      <a:pt x="769" y="0"/>
                      <a:pt x="5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353d129ca6d_5_226"/>
              <p:cNvSpPr/>
              <p:nvPr/>
            </p:nvSpPr>
            <p:spPr>
              <a:xfrm>
                <a:off x="1506571" y="3034916"/>
                <a:ext cx="13123" cy="40124"/>
              </a:xfrm>
              <a:custGeom>
                <a:avLst/>
                <a:gdLst/>
                <a:ahLst/>
                <a:cxnLst/>
                <a:rect l="l" t="t" r="r" b="b"/>
                <a:pathLst>
                  <a:path w="382" h="1168" extrusionOk="0">
                    <a:moveTo>
                      <a:pt x="191" y="0"/>
                    </a:moveTo>
                    <a:cubicBezTo>
                      <a:pt x="96" y="0"/>
                      <a:pt x="0" y="72"/>
                      <a:pt x="0" y="191"/>
                    </a:cubicBezTo>
                    <a:lnTo>
                      <a:pt x="0" y="977"/>
                    </a:lnTo>
                    <a:cubicBezTo>
                      <a:pt x="0" y="1096"/>
                      <a:pt x="96" y="1167"/>
                      <a:pt x="191" y="1167"/>
                    </a:cubicBezTo>
                    <a:cubicBezTo>
                      <a:pt x="286" y="1167"/>
                      <a:pt x="381" y="1096"/>
                      <a:pt x="381" y="977"/>
                    </a:cubicBezTo>
                    <a:lnTo>
                      <a:pt x="381" y="191"/>
                    </a:lnTo>
                    <a:cubicBezTo>
                      <a:pt x="381" y="72"/>
                      <a:pt x="286" y="0"/>
                      <a:pt x="1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353d129ca6d_5_226"/>
              <p:cNvSpPr/>
              <p:nvPr/>
            </p:nvSpPr>
            <p:spPr>
              <a:xfrm>
                <a:off x="1506571" y="2887647"/>
                <a:ext cx="13123" cy="110478"/>
              </a:xfrm>
              <a:custGeom>
                <a:avLst/>
                <a:gdLst/>
                <a:ahLst/>
                <a:cxnLst/>
                <a:rect l="l" t="t" r="r" b="b"/>
                <a:pathLst>
                  <a:path w="382" h="3216" extrusionOk="0">
                    <a:moveTo>
                      <a:pt x="191" y="1"/>
                    </a:moveTo>
                    <a:cubicBezTo>
                      <a:pt x="96" y="1"/>
                      <a:pt x="0" y="96"/>
                      <a:pt x="0" y="191"/>
                    </a:cubicBezTo>
                    <a:lnTo>
                      <a:pt x="0" y="3025"/>
                    </a:lnTo>
                    <a:cubicBezTo>
                      <a:pt x="0" y="3144"/>
                      <a:pt x="96" y="3216"/>
                      <a:pt x="191" y="3216"/>
                    </a:cubicBezTo>
                    <a:cubicBezTo>
                      <a:pt x="286" y="3216"/>
                      <a:pt x="381" y="3144"/>
                      <a:pt x="381" y="3025"/>
                    </a:cubicBezTo>
                    <a:lnTo>
                      <a:pt x="381" y="191"/>
                    </a:lnTo>
                    <a:cubicBezTo>
                      <a:pt x="381" y="96"/>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353d129ca6d_5_226"/>
              <p:cNvSpPr/>
              <p:nvPr/>
            </p:nvSpPr>
            <p:spPr>
              <a:xfrm>
                <a:off x="1323300" y="2899292"/>
                <a:ext cx="103126" cy="107008"/>
              </a:xfrm>
              <a:custGeom>
                <a:avLst/>
                <a:gdLst/>
                <a:ahLst/>
                <a:cxnLst/>
                <a:rect l="l" t="t" r="r" b="b"/>
                <a:pathLst>
                  <a:path w="3002" h="3115" extrusionOk="0">
                    <a:moveTo>
                      <a:pt x="2815" y="0"/>
                    </a:moveTo>
                    <a:cubicBezTo>
                      <a:pt x="2791" y="0"/>
                      <a:pt x="2765" y="6"/>
                      <a:pt x="2740" y="19"/>
                    </a:cubicBezTo>
                    <a:lnTo>
                      <a:pt x="120" y="948"/>
                    </a:lnTo>
                    <a:cubicBezTo>
                      <a:pt x="49" y="971"/>
                      <a:pt x="1" y="1043"/>
                      <a:pt x="1" y="1114"/>
                    </a:cubicBezTo>
                    <a:lnTo>
                      <a:pt x="1" y="1233"/>
                    </a:lnTo>
                    <a:cubicBezTo>
                      <a:pt x="1" y="1281"/>
                      <a:pt x="25" y="1329"/>
                      <a:pt x="49" y="1352"/>
                    </a:cubicBezTo>
                    <a:lnTo>
                      <a:pt x="1573" y="3067"/>
                    </a:lnTo>
                    <a:cubicBezTo>
                      <a:pt x="1597" y="3115"/>
                      <a:pt x="1644" y="3115"/>
                      <a:pt x="1716" y="3115"/>
                    </a:cubicBezTo>
                    <a:cubicBezTo>
                      <a:pt x="1739" y="3115"/>
                      <a:pt x="1787" y="3115"/>
                      <a:pt x="1835" y="3067"/>
                    </a:cubicBezTo>
                    <a:cubicBezTo>
                      <a:pt x="1906" y="3019"/>
                      <a:pt x="1906" y="2900"/>
                      <a:pt x="1835" y="2829"/>
                    </a:cubicBezTo>
                    <a:lnTo>
                      <a:pt x="430" y="1233"/>
                    </a:lnTo>
                    <a:lnTo>
                      <a:pt x="2859" y="352"/>
                    </a:lnTo>
                    <a:cubicBezTo>
                      <a:pt x="2954" y="328"/>
                      <a:pt x="3002" y="209"/>
                      <a:pt x="2954" y="114"/>
                    </a:cubicBezTo>
                    <a:cubicBezTo>
                      <a:pt x="2937" y="44"/>
                      <a:pt x="2881" y="0"/>
                      <a:pt x="28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g353d129ca6d_5_226"/>
              <p:cNvSpPr/>
              <p:nvPr/>
            </p:nvSpPr>
            <p:spPr>
              <a:xfrm>
                <a:off x="1381390" y="2936736"/>
                <a:ext cx="27035" cy="38475"/>
              </a:xfrm>
              <a:custGeom>
                <a:avLst/>
                <a:gdLst/>
                <a:ahLst/>
                <a:cxnLst/>
                <a:rect l="l" t="t" r="r" b="b"/>
                <a:pathLst>
                  <a:path w="787" h="1120" extrusionOk="0">
                    <a:moveTo>
                      <a:pt x="213" y="0"/>
                    </a:moveTo>
                    <a:cubicBezTo>
                      <a:pt x="183" y="0"/>
                      <a:pt x="152" y="8"/>
                      <a:pt x="120" y="24"/>
                    </a:cubicBezTo>
                    <a:cubicBezTo>
                      <a:pt x="25" y="72"/>
                      <a:pt x="1" y="167"/>
                      <a:pt x="48" y="262"/>
                    </a:cubicBezTo>
                    <a:lnTo>
                      <a:pt x="429" y="1024"/>
                    </a:lnTo>
                    <a:cubicBezTo>
                      <a:pt x="453" y="1096"/>
                      <a:pt x="525" y="1120"/>
                      <a:pt x="596" y="1120"/>
                    </a:cubicBezTo>
                    <a:lnTo>
                      <a:pt x="668" y="1120"/>
                    </a:lnTo>
                    <a:cubicBezTo>
                      <a:pt x="763" y="1072"/>
                      <a:pt x="787" y="953"/>
                      <a:pt x="739" y="858"/>
                    </a:cubicBezTo>
                    <a:lnTo>
                      <a:pt x="358" y="96"/>
                    </a:lnTo>
                    <a:cubicBezTo>
                      <a:pt x="326" y="32"/>
                      <a:pt x="273" y="0"/>
                      <a:pt x="2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g353d129ca6d_5_226"/>
              <p:cNvSpPr/>
              <p:nvPr/>
            </p:nvSpPr>
            <p:spPr>
              <a:xfrm>
                <a:off x="1413304" y="2931824"/>
                <a:ext cx="12298" cy="34387"/>
              </a:xfrm>
              <a:custGeom>
                <a:avLst/>
                <a:gdLst/>
                <a:ahLst/>
                <a:cxnLst/>
                <a:rect l="l" t="t" r="r" b="b"/>
                <a:pathLst>
                  <a:path w="358" h="1001" extrusionOk="0">
                    <a:moveTo>
                      <a:pt x="167" y="1"/>
                    </a:moveTo>
                    <a:cubicBezTo>
                      <a:pt x="72" y="1"/>
                      <a:pt x="1" y="72"/>
                      <a:pt x="1" y="191"/>
                    </a:cubicBezTo>
                    <a:lnTo>
                      <a:pt x="1" y="834"/>
                    </a:lnTo>
                    <a:cubicBezTo>
                      <a:pt x="1" y="929"/>
                      <a:pt x="72" y="1001"/>
                      <a:pt x="167" y="1001"/>
                    </a:cubicBezTo>
                    <a:cubicBezTo>
                      <a:pt x="263" y="1001"/>
                      <a:pt x="358" y="929"/>
                      <a:pt x="358" y="834"/>
                    </a:cubicBezTo>
                    <a:lnTo>
                      <a:pt x="358" y="191"/>
                    </a:lnTo>
                    <a:cubicBezTo>
                      <a:pt x="358" y="72"/>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g353d129ca6d_5_226"/>
              <p:cNvSpPr/>
              <p:nvPr/>
            </p:nvSpPr>
            <p:spPr>
              <a:xfrm>
                <a:off x="1599838" y="2899292"/>
                <a:ext cx="103092" cy="107008"/>
              </a:xfrm>
              <a:custGeom>
                <a:avLst/>
                <a:gdLst/>
                <a:ahLst/>
                <a:cxnLst/>
                <a:rect l="l" t="t" r="r" b="b"/>
                <a:pathLst>
                  <a:path w="3001" h="3115" extrusionOk="0">
                    <a:moveTo>
                      <a:pt x="187" y="0"/>
                    </a:moveTo>
                    <a:cubicBezTo>
                      <a:pt x="121" y="0"/>
                      <a:pt x="65" y="44"/>
                      <a:pt x="48" y="114"/>
                    </a:cubicBezTo>
                    <a:cubicBezTo>
                      <a:pt x="0" y="209"/>
                      <a:pt x="48" y="328"/>
                      <a:pt x="143" y="352"/>
                    </a:cubicBezTo>
                    <a:lnTo>
                      <a:pt x="2572" y="1233"/>
                    </a:lnTo>
                    <a:lnTo>
                      <a:pt x="1167" y="2829"/>
                    </a:lnTo>
                    <a:cubicBezTo>
                      <a:pt x="1096" y="2900"/>
                      <a:pt x="1096" y="3019"/>
                      <a:pt x="1167" y="3067"/>
                    </a:cubicBezTo>
                    <a:cubicBezTo>
                      <a:pt x="1215" y="3115"/>
                      <a:pt x="1262" y="3115"/>
                      <a:pt x="1286" y="3115"/>
                    </a:cubicBezTo>
                    <a:cubicBezTo>
                      <a:pt x="1358" y="3115"/>
                      <a:pt x="1405" y="3115"/>
                      <a:pt x="1429" y="3067"/>
                    </a:cubicBezTo>
                    <a:lnTo>
                      <a:pt x="2953" y="1352"/>
                    </a:lnTo>
                    <a:cubicBezTo>
                      <a:pt x="2977" y="1329"/>
                      <a:pt x="3001" y="1281"/>
                      <a:pt x="3001" y="1233"/>
                    </a:cubicBezTo>
                    <a:lnTo>
                      <a:pt x="3001" y="1114"/>
                    </a:lnTo>
                    <a:cubicBezTo>
                      <a:pt x="3001" y="1043"/>
                      <a:pt x="2953" y="971"/>
                      <a:pt x="2882" y="948"/>
                    </a:cubicBezTo>
                    <a:lnTo>
                      <a:pt x="262" y="19"/>
                    </a:lnTo>
                    <a:cubicBezTo>
                      <a:pt x="237" y="6"/>
                      <a:pt x="211" y="0"/>
                      <a:pt x="1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g353d129ca6d_5_226"/>
              <p:cNvSpPr/>
              <p:nvPr/>
            </p:nvSpPr>
            <p:spPr>
              <a:xfrm>
                <a:off x="1617838" y="2936736"/>
                <a:ext cx="27035" cy="38475"/>
              </a:xfrm>
              <a:custGeom>
                <a:avLst/>
                <a:gdLst/>
                <a:ahLst/>
                <a:cxnLst/>
                <a:rect l="l" t="t" r="r" b="b"/>
                <a:pathLst>
                  <a:path w="787" h="1120" extrusionOk="0">
                    <a:moveTo>
                      <a:pt x="573" y="0"/>
                    </a:moveTo>
                    <a:cubicBezTo>
                      <a:pt x="514" y="0"/>
                      <a:pt x="461" y="32"/>
                      <a:pt x="429" y="96"/>
                    </a:cubicBezTo>
                    <a:lnTo>
                      <a:pt x="48" y="858"/>
                    </a:lnTo>
                    <a:cubicBezTo>
                      <a:pt x="0" y="953"/>
                      <a:pt x="24" y="1072"/>
                      <a:pt x="119" y="1120"/>
                    </a:cubicBezTo>
                    <a:lnTo>
                      <a:pt x="191" y="1120"/>
                    </a:lnTo>
                    <a:cubicBezTo>
                      <a:pt x="262" y="1120"/>
                      <a:pt x="334" y="1096"/>
                      <a:pt x="357" y="1024"/>
                    </a:cubicBezTo>
                    <a:lnTo>
                      <a:pt x="738" y="262"/>
                    </a:lnTo>
                    <a:cubicBezTo>
                      <a:pt x="786" y="167"/>
                      <a:pt x="762" y="72"/>
                      <a:pt x="667" y="24"/>
                    </a:cubicBezTo>
                    <a:cubicBezTo>
                      <a:pt x="635" y="8"/>
                      <a:pt x="603" y="0"/>
                      <a:pt x="5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g353d129ca6d_5_226"/>
              <p:cNvSpPr/>
              <p:nvPr/>
            </p:nvSpPr>
            <p:spPr>
              <a:xfrm>
                <a:off x="1600662" y="2931824"/>
                <a:ext cx="12298" cy="34387"/>
              </a:xfrm>
              <a:custGeom>
                <a:avLst/>
                <a:gdLst/>
                <a:ahLst/>
                <a:cxnLst/>
                <a:rect l="l" t="t" r="r" b="b"/>
                <a:pathLst>
                  <a:path w="358" h="1001" extrusionOk="0">
                    <a:moveTo>
                      <a:pt x="191" y="1"/>
                    </a:moveTo>
                    <a:cubicBezTo>
                      <a:pt x="95" y="1"/>
                      <a:pt x="0" y="72"/>
                      <a:pt x="0" y="191"/>
                    </a:cubicBezTo>
                    <a:lnTo>
                      <a:pt x="0" y="834"/>
                    </a:lnTo>
                    <a:cubicBezTo>
                      <a:pt x="0" y="929"/>
                      <a:pt x="95" y="1001"/>
                      <a:pt x="191" y="1001"/>
                    </a:cubicBezTo>
                    <a:cubicBezTo>
                      <a:pt x="286" y="1001"/>
                      <a:pt x="357" y="929"/>
                      <a:pt x="357" y="834"/>
                    </a:cubicBezTo>
                    <a:lnTo>
                      <a:pt x="357" y="191"/>
                    </a:lnTo>
                    <a:cubicBezTo>
                      <a:pt x="357"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353d129ca6d_5_226"/>
              <p:cNvSpPr/>
              <p:nvPr/>
            </p:nvSpPr>
            <p:spPr>
              <a:xfrm>
                <a:off x="1297948" y="2720762"/>
                <a:ext cx="429544" cy="428719"/>
              </a:xfrm>
              <a:custGeom>
                <a:avLst/>
                <a:gdLst/>
                <a:ahLst/>
                <a:cxnLst/>
                <a:rect l="l" t="t" r="r" b="b"/>
                <a:pathLst>
                  <a:path w="12504" h="12480" extrusionOk="0">
                    <a:moveTo>
                      <a:pt x="2906" y="3120"/>
                    </a:moveTo>
                    <a:lnTo>
                      <a:pt x="2954" y="3168"/>
                    </a:lnTo>
                    <a:cubicBezTo>
                      <a:pt x="3120" y="3358"/>
                      <a:pt x="3216" y="3573"/>
                      <a:pt x="3216" y="3835"/>
                    </a:cubicBezTo>
                    <a:lnTo>
                      <a:pt x="3216" y="4525"/>
                    </a:lnTo>
                    <a:lnTo>
                      <a:pt x="2596" y="4739"/>
                    </a:lnTo>
                    <a:lnTo>
                      <a:pt x="2596" y="3835"/>
                    </a:lnTo>
                    <a:cubicBezTo>
                      <a:pt x="2596" y="3573"/>
                      <a:pt x="2668" y="3358"/>
                      <a:pt x="2858" y="3168"/>
                    </a:cubicBezTo>
                    <a:lnTo>
                      <a:pt x="2906" y="3120"/>
                    </a:lnTo>
                    <a:close/>
                    <a:moveTo>
                      <a:pt x="9622" y="3120"/>
                    </a:moveTo>
                    <a:lnTo>
                      <a:pt x="9693" y="3168"/>
                    </a:lnTo>
                    <a:cubicBezTo>
                      <a:pt x="9860" y="3358"/>
                      <a:pt x="9931" y="3573"/>
                      <a:pt x="9931" y="3835"/>
                    </a:cubicBezTo>
                    <a:lnTo>
                      <a:pt x="9931" y="4739"/>
                    </a:lnTo>
                    <a:lnTo>
                      <a:pt x="9312" y="4525"/>
                    </a:lnTo>
                    <a:lnTo>
                      <a:pt x="9312" y="3835"/>
                    </a:lnTo>
                    <a:cubicBezTo>
                      <a:pt x="9312" y="3573"/>
                      <a:pt x="9407" y="3358"/>
                      <a:pt x="9574" y="3168"/>
                    </a:cubicBezTo>
                    <a:lnTo>
                      <a:pt x="9622" y="3120"/>
                    </a:lnTo>
                    <a:close/>
                    <a:moveTo>
                      <a:pt x="1215" y="4335"/>
                    </a:moveTo>
                    <a:lnTo>
                      <a:pt x="1263" y="4382"/>
                    </a:lnTo>
                    <a:cubicBezTo>
                      <a:pt x="1430" y="4573"/>
                      <a:pt x="1525" y="4811"/>
                      <a:pt x="1525" y="5049"/>
                    </a:cubicBezTo>
                    <a:lnTo>
                      <a:pt x="1525" y="5121"/>
                    </a:lnTo>
                    <a:lnTo>
                      <a:pt x="906" y="5359"/>
                    </a:lnTo>
                    <a:lnTo>
                      <a:pt x="906" y="5049"/>
                    </a:lnTo>
                    <a:cubicBezTo>
                      <a:pt x="906" y="4811"/>
                      <a:pt x="1001" y="4573"/>
                      <a:pt x="1168" y="4382"/>
                    </a:cubicBezTo>
                    <a:lnTo>
                      <a:pt x="1215" y="4335"/>
                    </a:lnTo>
                    <a:close/>
                    <a:moveTo>
                      <a:pt x="11313" y="4335"/>
                    </a:moveTo>
                    <a:lnTo>
                      <a:pt x="11360" y="4382"/>
                    </a:lnTo>
                    <a:cubicBezTo>
                      <a:pt x="11527" y="4573"/>
                      <a:pt x="11622" y="4811"/>
                      <a:pt x="11622" y="5049"/>
                    </a:cubicBezTo>
                    <a:lnTo>
                      <a:pt x="11622" y="5359"/>
                    </a:lnTo>
                    <a:lnTo>
                      <a:pt x="11003" y="5121"/>
                    </a:lnTo>
                    <a:lnTo>
                      <a:pt x="11003" y="5049"/>
                    </a:lnTo>
                    <a:cubicBezTo>
                      <a:pt x="11003" y="4811"/>
                      <a:pt x="11098" y="4573"/>
                      <a:pt x="11265" y="4382"/>
                    </a:cubicBezTo>
                    <a:lnTo>
                      <a:pt x="11313" y="4335"/>
                    </a:lnTo>
                    <a:close/>
                    <a:moveTo>
                      <a:pt x="5073" y="9717"/>
                    </a:moveTo>
                    <a:lnTo>
                      <a:pt x="5097" y="9979"/>
                    </a:lnTo>
                    <a:lnTo>
                      <a:pt x="5168" y="10336"/>
                    </a:lnTo>
                    <a:lnTo>
                      <a:pt x="4597" y="10431"/>
                    </a:lnTo>
                    <a:lnTo>
                      <a:pt x="4287" y="10264"/>
                    </a:lnTo>
                    <a:lnTo>
                      <a:pt x="4287" y="9955"/>
                    </a:lnTo>
                    <a:lnTo>
                      <a:pt x="5073" y="9717"/>
                    </a:lnTo>
                    <a:close/>
                    <a:moveTo>
                      <a:pt x="7455" y="9717"/>
                    </a:moveTo>
                    <a:lnTo>
                      <a:pt x="8241" y="9955"/>
                    </a:lnTo>
                    <a:lnTo>
                      <a:pt x="8241" y="10264"/>
                    </a:lnTo>
                    <a:lnTo>
                      <a:pt x="7931" y="10431"/>
                    </a:lnTo>
                    <a:lnTo>
                      <a:pt x="7359" y="10336"/>
                    </a:lnTo>
                    <a:lnTo>
                      <a:pt x="7455" y="9717"/>
                    </a:lnTo>
                    <a:close/>
                    <a:moveTo>
                      <a:pt x="6693" y="11050"/>
                    </a:moveTo>
                    <a:lnTo>
                      <a:pt x="6645" y="11408"/>
                    </a:lnTo>
                    <a:lnTo>
                      <a:pt x="5883" y="11408"/>
                    </a:lnTo>
                    <a:lnTo>
                      <a:pt x="5835" y="11050"/>
                    </a:lnTo>
                    <a:close/>
                    <a:moveTo>
                      <a:pt x="6597" y="11765"/>
                    </a:moveTo>
                    <a:lnTo>
                      <a:pt x="6550" y="12122"/>
                    </a:lnTo>
                    <a:lnTo>
                      <a:pt x="5978" y="12122"/>
                    </a:lnTo>
                    <a:lnTo>
                      <a:pt x="5931" y="11765"/>
                    </a:lnTo>
                    <a:close/>
                    <a:moveTo>
                      <a:pt x="6264" y="0"/>
                    </a:moveTo>
                    <a:cubicBezTo>
                      <a:pt x="6192" y="0"/>
                      <a:pt x="6121" y="48"/>
                      <a:pt x="6097" y="120"/>
                    </a:cubicBezTo>
                    <a:lnTo>
                      <a:pt x="5621" y="1548"/>
                    </a:lnTo>
                    <a:cubicBezTo>
                      <a:pt x="5573" y="1644"/>
                      <a:pt x="5621" y="1739"/>
                      <a:pt x="5716" y="1787"/>
                    </a:cubicBezTo>
                    <a:cubicBezTo>
                      <a:pt x="5737" y="1791"/>
                      <a:pt x="5756" y="1793"/>
                      <a:pt x="5775" y="1793"/>
                    </a:cubicBezTo>
                    <a:cubicBezTo>
                      <a:pt x="5866" y="1793"/>
                      <a:pt x="5935" y="1746"/>
                      <a:pt x="5954" y="1667"/>
                    </a:cubicBezTo>
                    <a:lnTo>
                      <a:pt x="6264" y="739"/>
                    </a:lnTo>
                    <a:lnTo>
                      <a:pt x="7050" y="3144"/>
                    </a:lnTo>
                    <a:cubicBezTo>
                      <a:pt x="7169" y="3454"/>
                      <a:pt x="7407" y="3715"/>
                      <a:pt x="7717" y="3835"/>
                    </a:cubicBezTo>
                    <a:lnTo>
                      <a:pt x="8074" y="4001"/>
                    </a:lnTo>
                    <a:cubicBezTo>
                      <a:pt x="8145" y="4025"/>
                      <a:pt x="8193" y="4097"/>
                      <a:pt x="8193" y="4192"/>
                    </a:cubicBezTo>
                    <a:cubicBezTo>
                      <a:pt x="8169" y="4382"/>
                      <a:pt x="7859" y="7835"/>
                      <a:pt x="7788" y="8693"/>
                    </a:cubicBezTo>
                    <a:lnTo>
                      <a:pt x="7240" y="9050"/>
                    </a:lnTo>
                    <a:cubicBezTo>
                      <a:pt x="7216" y="9074"/>
                      <a:pt x="7169" y="9121"/>
                      <a:pt x="7169" y="9169"/>
                    </a:cubicBezTo>
                    <a:cubicBezTo>
                      <a:pt x="7026" y="10098"/>
                      <a:pt x="7002" y="10384"/>
                      <a:pt x="6955" y="10669"/>
                    </a:cubicBezTo>
                    <a:lnTo>
                      <a:pt x="5573" y="10669"/>
                    </a:lnTo>
                    <a:cubicBezTo>
                      <a:pt x="5478" y="10002"/>
                      <a:pt x="5430" y="9621"/>
                      <a:pt x="5359" y="9169"/>
                    </a:cubicBezTo>
                    <a:cubicBezTo>
                      <a:pt x="5359" y="9121"/>
                      <a:pt x="5311" y="9074"/>
                      <a:pt x="5288" y="9050"/>
                    </a:cubicBezTo>
                    <a:lnTo>
                      <a:pt x="4740" y="8693"/>
                    </a:lnTo>
                    <a:cubicBezTo>
                      <a:pt x="4716" y="8502"/>
                      <a:pt x="4383" y="4549"/>
                      <a:pt x="4335" y="4192"/>
                    </a:cubicBezTo>
                    <a:cubicBezTo>
                      <a:pt x="4335" y="4097"/>
                      <a:pt x="4383" y="4025"/>
                      <a:pt x="4454" y="4001"/>
                    </a:cubicBezTo>
                    <a:lnTo>
                      <a:pt x="4811" y="3835"/>
                    </a:lnTo>
                    <a:cubicBezTo>
                      <a:pt x="5121" y="3715"/>
                      <a:pt x="5359" y="3454"/>
                      <a:pt x="5454" y="3144"/>
                    </a:cubicBezTo>
                    <a:lnTo>
                      <a:pt x="5716" y="2358"/>
                    </a:lnTo>
                    <a:cubicBezTo>
                      <a:pt x="5764" y="2263"/>
                      <a:pt x="5692" y="2168"/>
                      <a:pt x="5597" y="2144"/>
                    </a:cubicBezTo>
                    <a:cubicBezTo>
                      <a:pt x="5576" y="2133"/>
                      <a:pt x="5555" y="2129"/>
                      <a:pt x="5535" y="2129"/>
                    </a:cubicBezTo>
                    <a:cubicBezTo>
                      <a:pt x="5464" y="2129"/>
                      <a:pt x="5401" y="2188"/>
                      <a:pt x="5383" y="2263"/>
                    </a:cubicBezTo>
                    <a:lnTo>
                      <a:pt x="5121" y="3025"/>
                    </a:lnTo>
                    <a:cubicBezTo>
                      <a:pt x="5049" y="3239"/>
                      <a:pt x="4883" y="3430"/>
                      <a:pt x="4668" y="3501"/>
                    </a:cubicBezTo>
                    <a:lnTo>
                      <a:pt x="4311" y="3668"/>
                    </a:lnTo>
                    <a:cubicBezTo>
                      <a:pt x="4097" y="3763"/>
                      <a:pt x="3954" y="3977"/>
                      <a:pt x="3978" y="4216"/>
                    </a:cubicBezTo>
                    <a:lnTo>
                      <a:pt x="3978" y="4239"/>
                    </a:lnTo>
                    <a:lnTo>
                      <a:pt x="3573" y="4382"/>
                    </a:lnTo>
                    <a:lnTo>
                      <a:pt x="3573" y="3835"/>
                    </a:lnTo>
                    <a:cubicBezTo>
                      <a:pt x="3573" y="3477"/>
                      <a:pt x="3454" y="3168"/>
                      <a:pt x="3216" y="2930"/>
                    </a:cubicBezTo>
                    <a:lnTo>
                      <a:pt x="3025" y="2715"/>
                    </a:lnTo>
                    <a:cubicBezTo>
                      <a:pt x="3001" y="2691"/>
                      <a:pt x="2954" y="2668"/>
                      <a:pt x="2906" y="2668"/>
                    </a:cubicBezTo>
                    <a:cubicBezTo>
                      <a:pt x="2858" y="2668"/>
                      <a:pt x="2811" y="2691"/>
                      <a:pt x="2763" y="2715"/>
                    </a:cubicBezTo>
                    <a:lnTo>
                      <a:pt x="2573" y="2930"/>
                    </a:lnTo>
                    <a:cubicBezTo>
                      <a:pt x="2335" y="3168"/>
                      <a:pt x="2215" y="3477"/>
                      <a:pt x="2215" y="3835"/>
                    </a:cubicBezTo>
                    <a:lnTo>
                      <a:pt x="2215" y="4882"/>
                    </a:lnTo>
                    <a:lnTo>
                      <a:pt x="1882" y="5001"/>
                    </a:lnTo>
                    <a:cubicBezTo>
                      <a:pt x="1882" y="4668"/>
                      <a:pt x="1763" y="4382"/>
                      <a:pt x="1525" y="4144"/>
                    </a:cubicBezTo>
                    <a:lnTo>
                      <a:pt x="1334" y="3930"/>
                    </a:lnTo>
                    <a:cubicBezTo>
                      <a:pt x="1311" y="3906"/>
                      <a:pt x="1263" y="3882"/>
                      <a:pt x="1215" y="3882"/>
                    </a:cubicBezTo>
                    <a:cubicBezTo>
                      <a:pt x="1168" y="3882"/>
                      <a:pt x="1120" y="3906"/>
                      <a:pt x="1072" y="3930"/>
                    </a:cubicBezTo>
                    <a:lnTo>
                      <a:pt x="882" y="4144"/>
                    </a:lnTo>
                    <a:cubicBezTo>
                      <a:pt x="668" y="4382"/>
                      <a:pt x="525" y="4716"/>
                      <a:pt x="525" y="5049"/>
                    </a:cubicBezTo>
                    <a:lnTo>
                      <a:pt x="525" y="5478"/>
                    </a:lnTo>
                    <a:lnTo>
                      <a:pt x="144" y="5621"/>
                    </a:lnTo>
                    <a:cubicBezTo>
                      <a:pt x="48" y="5644"/>
                      <a:pt x="1" y="5716"/>
                      <a:pt x="1" y="5787"/>
                    </a:cubicBezTo>
                    <a:lnTo>
                      <a:pt x="1" y="6716"/>
                    </a:lnTo>
                    <a:cubicBezTo>
                      <a:pt x="1" y="6764"/>
                      <a:pt x="25" y="6811"/>
                      <a:pt x="48" y="6835"/>
                    </a:cubicBezTo>
                    <a:lnTo>
                      <a:pt x="739" y="7597"/>
                    </a:lnTo>
                    <a:cubicBezTo>
                      <a:pt x="763" y="7645"/>
                      <a:pt x="810" y="7645"/>
                      <a:pt x="858" y="7645"/>
                    </a:cubicBezTo>
                    <a:cubicBezTo>
                      <a:pt x="906" y="7645"/>
                      <a:pt x="953" y="7645"/>
                      <a:pt x="1001" y="7597"/>
                    </a:cubicBezTo>
                    <a:cubicBezTo>
                      <a:pt x="1072" y="7550"/>
                      <a:pt x="1072" y="7431"/>
                      <a:pt x="1001" y="7359"/>
                    </a:cubicBezTo>
                    <a:lnTo>
                      <a:pt x="382" y="6645"/>
                    </a:lnTo>
                    <a:lnTo>
                      <a:pt x="382" y="5930"/>
                    </a:lnTo>
                    <a:cubicBezTo>
                      <a:pt x="525" y="5883"/>
                      <a:pt x="3859" y="4668"/>
                      <a:pt x="4002" y="4620"/>
                    </a:cubicBezTo>
                    <a:lnTo>
                      <a:pt x="4335" y="8407"/>
                    </a:lnTo>
                    <a:lnTo>
                      <a:pt x="2239" y="8716"/>
                    </a:lnTo>
                    <a:lnTo>
                      <a:pt x="1501" y="7907"/>
                    </a:lnTo>
                    <a:cubicBezTo>
                      <a:pt x="1463" y="7856"/>
                      <a:pt x="1411" y="7832"/>
                      <a:pt x="1360" y="7832"/>
                    </a:cubicBezTo>
                    <a:cubicBezTo>
                      <a:pt x="1316" y="7832"/>
                      <a:pt x="1272" y="7850"/>
                      <a:pt x="1239" y="7883"/>
                    </a:cubicBezTo>
                    <a:cubicBezTo>
                      <a:pt x="1168" y="7954"/>
                      <a:pt x="1144" y="8074"/>
                      <a:pt x="1215" y="8145"/>
                    </a:cubicBezTo>
                    <a:lnTo>
                      <a:pt x="2025" y="9050"/>
                    </a:lnTo>
                    <a:cubicBezTo>
                      <a:pt x="2049" y="9074"/>
                      <a:pt x="2096" y="9098"/>
                      <a:pt x="2168" y="9098"/>
                    </a:cubicBezTo>
                    <a:lnTo>
                      <a:pt x="2192" y="9098"/>
                    </a:lnTo>
                    <a:lnTo>
                      <a:pt x="4383" y="8764"/>
                    </a:lnTo>
                    <a:lnTo>
                      <a:pt x="4383" y="8812"/>
                    </a:lnTo>
                    <a:cubicBezTo>
                      <a:pt x="4383" y="8883"/>
                      <a:pt x="4406" y="8931"/>
                      <a:pt x="4454" y="8955"/>
                    </a:cubicBezTo>
                    <a:lnTo>
                      <a:pt x="5002" y="9312"/>
                    </a:lnTo>
                    <a:lnTo>
                      <a:pt x="5002" y="9336"/>
                    </a:lnTo>
                    <a:lnTo>
                      <a:pt x="4049" y="9645"/>
                    </a:lnTo>
                    <a:cubicBezTo>
                      <a:pt x="3978" y="9669"/>
                      <a:pt x="3930" y="9741"/>
                      <a:pt x="3930" y="9812"/>
                    </a:cubicBezTo>
                    <a:lnTo>
                      <a:pt x="3930" y="10384"/>
                    </a:lnTo>
                    <a:cubicBezTo>
                      <a:pt x="3930" y="10455"/>
                      <a:pt x="3954" y="10503"/>
                      <a:pt x="4025" y="10550"/>
                    </a:cubicBezTo>
                    <a:lnTo>
                      <a:pt x="4478" y="10788"/>
                    </a:lnTo>
                    <a:lnTo>
                      <a:pt x="4597" y="10788"/>
                    </a:lnTo>
                    <a:lnTo>
                      <a:pt x="5216" y="10693"/>
                    </a:lnTo>
                    <a:lnTo>
                      <a:pt x="5240" y="10884"/>
                    </a:lnTo>
                    <a:cubicBezTo>
                      <a:pt x="5240" y="10979"/>
                      <a:pt x="5335" y="11050"/>
                      <a:pt x="5407" y="11050"/>
                    </a:cubicBezTo>
                    <a:lnTo>
                      <a:pt x="5454" y="11050"/>
                    </a:lnTo>
                    <a:lnTo>
                      <a:pt x="5621" y="12193"/>
                    </a:lnTo>
                    <a:cubicBezTo>
                      <a:pt x="5645" y="12360"/>
                      <a:pt x="5788" y="12479"/>
                      <a:pt x="5931" y="12479"/>
                    </a:cubicBezTo>
                    <a:lnTo>
                      <a:pt x="6574" y="12479"/>
                    </a:lnTo>
                    <a:cubicBezTo>
                      <a:pt x="6740" y="12479"/>
                      <a:pt x="6883" y="12360"/>
                      <a:pt x="6907" y="12193"/>
                    </a:cubicBezTo>
                    <a:lnTo>
                      <a:pt x="7074" y="11050"/>
                    </a:lnTo>
                    <a:lnTo>
                      <a:pt x="7097" y="11050"/>
                    </a:lnTo>
                    <a:cubicBezTo>
                      <a:pt x="7193" y="11050"/>
                      <a:pt x="7288" y="10979"/>
                      <a:pt x="7288" y="10884"/>
                    </a:cubicBezTo>
                    <a:lnTo>
                      <a:pt x="7312" y="10693"/>
                    </a:lnTo>
                    <a:lnTo>
                      <a:pt x="7931" y="10788"/>
                    </a:lnTo>
                    <a:lnTo>
                      <a:pt x="8026" y="10788"/>
                    </a:lnTo>
                    <a:lnTo>
                      <a:pt x="8502" y="10550"/>
                    </a:lnTo>
                    <a:cubicBezTo>
                      <a:pt x="8550" y="10503"/>
                      <a:pt x="8598" y="10455"/>
                      <a:pt x="8598" y="10384"/>
                    </a:cubicBezTo>
                    <a:lnTo>
                      <a:pt x="8598" y="9812"/>
                    </a:lnTo>
                    <a:cubicBezTo>
                      <a:pt x="8598" y="9741"/>
                      <a:pt x="8550" y="9669"/>
                      <a:pt x="8479" y="9645"/>
                    </a:cubicBezTo>
                    <a:lnTo>
                      <a:pt x="7526" y="9336"/>
                    </a:lnTo>
                    <a:lnTo>
                      <a:pt x="7526" y="9312"/>
                    </a:lnTo>
                    <a:lnTo>
                      <a:pt x="8050" y="8955"/>
                    </a:lnTo>
                    <a:cubicBezTo>
                      <a:pt x="8098" y="8931"/>
                      <a:pt x="8145" y="8883"/>
                      <a:pt x="8145" y="8812"/>
                    </a:cubicBezTo>
                    <a:lnTo>
                      <a:pt x="8145" y="8764"/>
                    </a:lnTo>
                    <a:lnTo>
                      <a:pt x="8598" y="8836"/>
                    </a:lnTo>
                    <a:lnTo>
                      <a:pt x="8622" y="8836"/>
                    </a:lnTo>
                    <a:cubicBezTo>
                      <a:pt x="8717" y="8836"/>
                      <a:pt x="8788" y="8788"/>
                      <a:pt x="8812" y="8693"/>
                    </a:cubicBezTo>
                    <a:cubicBezTo>
                      <a:pt x="8836" y="8597"/>
                      <a:pt x="8764" y="8502"/>
                      <a:pt x="8669" y="8478"/>
                    </a:cubicBezTo>
                    <a:lnTo>
                      <a:pt x="8169" y="8407"/>
                    </a:lnTo>
                    <a:lnTo>
                      <a:pt x="8502" y="4620"/>
                    </a:lnTo>
                    <a:cubicBezTo>
                      <a:pt x="9265" y="4882"/>
                      <a:pt x="12146" y="5930"/>
                      <a:pt x="12146" y="5930"/>
                    </a:cubicBezTo>
                    <a:lnTo>
                      <a:pt x="12146" y="6645"/>
                    </a:lnTo>
                    <a:lnTo>
                      <a:pt x="10289" y="8716"/>
                    </a:lnTo>
                    <a:lnTo>
                      <a:pt x="9384" y="8597"/>
                    </a:lnTo>
                    <a:cubicBezTo>
                      <a:pt x="9371" y="8594"/>
                      <a:pt x="9359" y="8593"/>
                      <a:pt x="9346" y="8593"/>
                    </a:cubicBezTo>
                    <a:cubicBezTo>
                      <a:pt x="9265" y="8593"/>
                      <a:pt x="9193" y="8658"/>
                      <a:pt x="9193" y="8740"/>
                    </a:cubicBezTo>
                    <a:cubicBezTo>
                      <a:pt x="9169" y="8836"/>
                      <a:pt x="9241" y="8931"/>
                      <a:pt x="9336" y="8955"/>
                    </a:cubicBezTo>
                    <a:lnTo>
                      <a:pt x="10336" y="9098"/>
                    </a:lnTo>
                    <a:lnTo>
                      <a:pt x="10360" y="9098"/>
                    </a:lnTo>
                    <a:cubicBezTo>
                      <a:pt x="10408" y="9098"/>
                      <a:pt x="10479" y="9074"/>
                      <a:pt x="10503" y="9050"/>
                    </a:cubicBezTo>
                    <a:lnTo>
                      <a:pt x="12456" y="6835"/>
                    </a:lnTo>
                    <a:cubicBezTo>
                      <a:pt x="12503" y="6811"/>
                      <a:pt x="12503" y="6764"/>
                      <a:pt x="12503" y="6716"/>
                    </a:cubicBezTo>
                    <a:lnTo>
                      <a:pt x="12503" y="5811"/>
                    </a:lnTo>
                    <a:cubicBezTo>
                      <a:pt x="12503" y="5716"/>
                      <a:pt x="12456" y="5644"/>
                      <a:pt x="12384" y="5621"/>
                    </a:cubicBezTo>
                    <a:lnTo>
                      <a:pt x="12003" y="5478"/>
                    </a:lnTo>
                    <a:lnTo>
                      <a:pt x="12003" y="5049"/>
                    </a:lnTo>
                    <a:cubicBezTo>
                      <a:pt x="12003" y="4716"/>
                      <a:pt x="11860" y="4382"/>
                      <a:pt x="11646" y="4144"/>
                    </a:cubicBezTo>
                    <a:lnTo>
                      <a:pt x="11455" y="3930"/>
                    </a:lnTo>
                    <a:cubicBezTo>
                      <a:pt x="11408" y="3906"/>
                      <a:pt x="11360" y="3882"/>
                      <a:pt x="11313" y="3882"/>
                    </a:cubicBezTo>
                    <a:cubicBezTo>
                      <a:pt x="11265" y="3882"/>
                      <a:pt x="11217" y="3906"/>
                      <a:pt x="11170" y="3930"/>
                    </a:cubicBezTo>
                    <a:lnTo>
                      <a:pt x="11003" y="4144"/>
                    </a:lnTo>
                    <a:cubicBezTo>
                      <a:pt x="10765" y="4382"/>
                      <a:pt x="10646" y="4668"/>
                      <a:pt x="10646" y="5001"/>
                    </a:cubicBezTo>
                    <a:lnTo>
                      <a:pt x="10312" y="4882"/>
                    </a:lnTo>
                    <a:lnTo>
                      <a:pt x="10312" y="3835"/>
                    </a:lnTo>
                    <a:cubicBezTo>
                      <a:pt x="10312" y="3477"/>
                      <a:pt x="10169" y="3168"/>
                      <a:pt x="9955" y="2930"/>
                    </a:cubicBezTo>
                    <a:lnTo>
                      <a:pt x="9765" y="2715"/>
                    </a:lnTo>
                    <a:cubicBezTo>
                      <a:pt x="9717" y="2691"/>
                      <a:pt x="9669" y="2668"/>
                      <a:pt x="9622" y="2668"/>
                    </a:cubicBezTo>
                    <a:cubicBezTo>
                      <a:pt x="9574" y="2668"/>
                      <a:pt x="9527" y="2691"/>
                      <a:pt x="9503" y="2715"/>
                    </a:cubicBezTo>
                    <a:lnTo>
                      <a:pt x="9312" y="2930"/>
                    </a:lnTo>
                    <a:cubicBezTo>
                      <a:pt x="9074" y="3168"/>
                      <a:pt x="8955" y="3477"/>
                      <a:pt x="8955" y="3835"/>
                    </a:cubicBezTo>
                    <a:lnTo>
                      <a:pt x="8955" y="4382"/>
                    </a:lnTo>
                    <a:lnTo>
                      <a:pt x="8550" y="4239"/>
                    </a:lnTo>
                    <a:lnTo>
                      <a:pt x="8550" y="4216"/>
                    </a:lnTo>
                    <a:cubicBezTo>
                      <a:pt x="8574" y="3977"/>
                      <a:pt x="8431" y="3763"/>
                      <a:pt x="8217" y="3668"/>
                    </a:cubicBezTo>
                    <a:lnTo>
                      <a:pt x="7859" y="3501"/>
                    </a:lnTo>
                    <a:cubicBezTo>
                      <a:pt x="7645" y="3406"/>
                      <a:pt x="7478" y="3239"/>
                      <a:pt x="7407" y="3025"/>
                    </a:cubicBezTo>
                    <a:lnTo>
                      <a:pt x="6431" y="120"/>
                    </a:lnTo>
                    <a:cubicBezTo>
                      <a:pt x="6407" y="48"/>
                      <a:pt x="6335" y="0"/>
                      <a:pt x="62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 name="灯片编号占位符 2">
            <a:extLst>
              <a:ext uri="{FF2B5EF4-FFF2-40B4-BE49-F238E27FC236}">
                <a16:creationId xmlns:a16="http://schemas.microsoft.com/office/drawing/2014/main" id="{061F3748-AD5F-B158-908A-7C00E72A6C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2" name="Rectangle 1">
            <a:extLst>
              <a:ext uri="{FF2B5EF4-FFF2-40B4-BE49-F238E27FC236}">
                <a16:creationId xmlns:a16="http://schemas.microsoft.com/office/drawing/2014/main" id="{B4EA1B40-9246-5798-CC53-998E7A5AA201}"/>
              </a:ext>
            </a:extLst>
          </p:cNvPr>
          <p:cNvSpPr/>
          <p:nvPr/>
        </p:nvSpPr>
        <p:spPr>
          <a:xfrm>
            <a:off x="6657975" y="2969849"/>
            <a:ext cx="1199623" cy="401168"/>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3">
            <a:extLst>
              <a:ext uri="{FF2B5EF4-FFF2-40B4-BE49-F238E27FC236}">
                <a16:creationId xmlns:a16="http://schemas.microsoft.com/office/drawing/2014/main" id="{C469338B-BF43-E3FB-A4BB-92070653A5DF}"/>
              </a:ext>
            </a:extLst>
          </p:cNvPr>
          <p:cNvSpPr txBox="1"/>
          <p:nvPr/>
        </p:nvSpPr>
        <p:spPr bwMode="auto">
          <a:xfrm>
            <a:off x="48593" y="549163"/>
            <a:ext cx="1201087" cy="2612155"/>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kern="0" dirty="0">
                <a:ln>
                  <a:solidFill>
                    <a:schemeClr val="bg1">
                      <a:lumMod val="10000"/>
                    </a:schemeClr>
                  </a:solidFill>
                </a:ln>
                <a:latin typeface="Source Sans Pro" panose="020B0503030403020204" pitchFamily="34" charset="0"/>
                <a:ea typeface="Source Sans Pro" panose="020B0503030403020204" pitchFamily="34" charset="0"/>
              </a:rPr>
              <a:t>Agency Selection</a:t>
            </a:r>
          </a:p>
          <a:p>
            <a:pPr>
              <a:defRPr/>
            </a:pPr>
            <a:r>
              <a:rPr lang="en-US" sz="1050" kern="0" dirty="0">
                <a:latin typeface="Source Sans Pro" panose="020B0503030403020204" pitchFamily="34" charset="0"/>
                <a:ea typeface="Source Sans Pro" panose="020B0503030403020204" pitchFamily="34" charset="0"/>
              </a:rPr>
              <a:t>Choose 67 agencies with address on AFW file, had a flight request in last 8 years, had a requester attached, sorted in descending order of most number of flights requested</a:t>
            </a:r>
          </a:p>
        </p:txBody>
      </p:sp>
      <p:sp>
        <p:nvSpPr>
          <p:cNvPr id="6" name="Subtitle 3">
            <a:extLst>
              <a:ext uri="{FF2B5EF4-FFF2-40B4-BE49-F238E27FC236}">
                <a16:creationId xmlns:a16="http://schemas.microsoft.com/office/drawing/2014/main" id="{2468B117-7DD6-1039-8553-1D4B8BB75B9E}"/>
              </a:ext>
            </a:extLst>
          </p:cNvPr>
          <p:cNvSpPr txBox="1"/>
          <p:nvPr/>
        </p:nvSpPr>
        <p:spPr bwMode="auto">
          <a:xfrm>
            <a:off x="1629848" y="553816"/>
            <a:ext cx="1201087" cy="2602848"/>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Web-scrapping Pipeline</a:t>
            </a:r>
          </a:p>
          <a:p>
            <a:pPr>
              <a:defRPr/>
            </a:pPr>
            <a:r>
              <a:rPr lang="en-US" sz="1050" dirty="0">
                <a:latin typeface="Source Sans Pro" panose="020B0503030403020204" pitchFamily="34" charset="0"/>
                <a:ea typeface="Source Sans Pro" panose="020B0503030403020204" pitchFamily="34" charset="0"/>
              </a:rPr>
              <a:t>Google Custom Search API/ </a:t>
            </a:r>
            <a:r>
              <a:rPr lang="en-US" sz="1050" dirty="0" err="1">
                <a:latin typeface="Source Sans Pro" panose="020B0503030403020204" pitchFamily="34" charset="0"/>
                <a:ea typeface="Source Sans Pro" panose="020B0503030403020204" pitchFamily="34" charset="0"/>
              </a:rPr>
              <a:t>Serper</a:t>
            </a:r>
            <a:r>
              <a:rPr lang="en-US" sz="1050" dirty="0">
                <a:latin typeface="Source Sans Pro" panose="020B0503030403020204" pitchFamily="34" charset="0"/>
                <a:ea typeface="Source Sans Pro" panose="020B0503030403020204" pitchFamily="34" charset="0"/>
              </a:rPr>
              <a:t> API to extract website URL</a:t>
            </a:r>
            <a:endParaRPr lang="en-US" sz="1050" kern="0" dirty="0">
              <a:latin typeface="Source Sans Pro" panose="020B0503030403020204" pitchFamily="34" charset="0"/>
              <a:ea typeface="Source Sans Pro" panose="020B0503030403020204" pitchFamily="34" charset="0"/>
            </a:endParaRPr>
          </a:p>
        </p:txBody>
      </p:sp>
      <p:sp>
        <p:nvSpPr>
          <p:cNvPr id="7" name="Right Arrow 6">
            <a:extLst>
              <a:ext uri="{FF2B5EF4-FFF2-40B4-BE49-F238E27FC236}">
                <a16:creationId xmlns:a16="http://schemas.microsoft.com/office/drawing/2014/main" id="{B7995104-9E97-EF8E-B0B2-4AE5861F5037}"/>
              </a:ext>
            </a:extLst>
          </p:cNvPr>
          <p:cNvSpPr/>
          <p:nvPr/>
        </p:nvSpPr>
        <p:spPr>
          <a:xfrm>
            <a:off x="1298273" y="1755406"/>
            <a:ext cx="301102" cy="306387"/>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4" name="Subtitle 3">
            <a:extLst>
              <a:ext uri="{FF2B5EF4-FFF2-40B4-BE49-F238E27FC236}">
                <a16:creationId xmlns:a16="http://schemas.microsoft.com/office/drawing/2014/main" id="{12746B6E-CD8E-065A-089F-89F34C21E2CC}"/>
              </a:ext>
            </a:extLst>
          </p:cNvPr>
          <p:cNvSpPr txBox="1"/>
          <p:nvPr/>
        </p:nvSpPr>
        <p:spPr bwMode="auto">
          <a:xfrm>
            <a:off x="3210661" y="549164"/>
            <a:ext cx="1256416" cy="2612154"/>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Web-scrapping Pipeline</a:t>
            </a:r>
          </a:p>
          <a:p>
            <a:pPr>
              <a:defRPr/>
            </a:pPr>
            <a:r>
              <a:rPr lang="en-US" sz="1050" dirty="0">
                <a:latin typeface="Source Sans Pro" panose="020B0503030403020204" pitchFamily="34" charset="0"/>
                <a:ea typeface="Source Sans Pro" panose="020B0503030403020204" pitchFamily="34" charset="0"/>
              </a:rPr>
              <a:t>Beautiful Soup/ Playwright for address extraction</a:t>
            </a:r>
            <a:endParaRPr lang="en-US" sz="1050" kern="0" dirty="0">
              <a:latin typeface="Source Sans Pro" panose="020B0503030403020204" pitchFamily="34" charset="0"/>
              <a:ea typeface="Source Sans Pro" panose="020B0503030403020204" pitchFamily="34" charset="0"/>
            </a:endParaRPr>
          </a:p>
        </p:txBody>
      </p:sp>
      <p:sp>
        <p:nvSpPr>
          <p:cNvPr id="15" name="Subtitle 3">
            <a:extLst>
              <a:ext uri="{FF2B5EF4-FFF2-40B4-BE49-F238E27FC236}">
                <a16:creationId xmlns:a16="http://schemas.microsoft.com/office/drawing/2014/main" id="{4FB7F6EF-F3C3-D98D-FF33-A54C83F1C601}"/>
              </a:ext>
            </a:extLst>
          </p:cNvPr>
          <p:cNvSpPr txBox="1"/>
          <p:nvPr/>
        </p:nvSpPr>
        <p:spPr bwMode="auto">
          <a:xfrm>
            <a:off x="4844954" y="549164"/>
            <a:ext cx="1201087" cy="2612154"/>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Airport Proximity Pipeline</a:t>
            </a:r>
          </a:p>
          <a:p>
            <a:pPr>
              <a:defRPr/>
            </a:pPr>
            <a:r>
              <a:rPr lang="en-US" sz="1050" dirty="0">
                <a:latin typeface="Source Sans Pro" panose="020B0503030403020204" pitchFamily="34" charset="0"/>
                <a:ea typeface="Source Sans Pro" panose="020B0503030403020204" pitchFamily="34" charset="0"/>
              </a:rPr>
              <a:t>For agencies with multiple address returned by web-scraping pipeline, choose address geographically closest to airport</a:t>
            </a:r>
            <a:endParaRPr lang="en-US" sz="1050" kern="0" dirty="0">
              <a:latin typeface="Source Sans Pro" panose="020B0503030403020204" pitchFamily="34" charset="0"/>
              <a:ea typeface="Source Sans Pro" panose="020B0503030403020204" pitchFamily="34" charset="0"/>
            </a:endParaRPr>
          </a:p>
        </p:txBody>
      </p:sp>
      <p:sp>
        <p:nvSpPr>
          <p:cNvPr id="17" name="Subtitle 3">
            <a:extLst>
              <a:ext uri="{FF2B5EF4-FFF2-40B4-BE49-F238E27FC236}">
                <a16:creationId xmlns:a16="http://schemas.microsoft.com/office/drawing/2014/main" id="{95A1CD2A-BE4F-D676-6D4B-3DA561348685}"/>
              </a:ext>
            </a:extLst>
          </p:cNvPr>
          <p:cNvSpPr txBox="1"/>
          <p:nvPr/>
        </p:nvSpPr>
        <p:spPr bwMode="auto">
          <a:xfrm>
            <a:off x="6380170" y="544510"/>
            <a:ext cx="1201088" cy="2612154"/>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LLM for verifying address on AFW file against address extracted by web-scraping pipeline </a:t>
            </a:r>
            <a:r>
              <a:rPr lang="en-US" sz="1050" dirty="0">
                <a:latin typeface="Source Sans Pro" panose="020B0503030403020204" pitchFamily="34" charset="0"/>
                <a:ea typeface="Source Sans Pro" panose="020B0503030403020204" pitchFamily="34" charset="0"/>
              </a:rPr>
              <a:t>Leverage gpt-4o-mini model</a:t>
            </a:r>
            <a:endParaRPr lang="en-US" sz="1050" kern="0" dirty="0">
              <a:latin typeface="Source Sans Pro" panose="020B0503030403020204" pitchFamily="34" charset="0"/>
              <a:ea typeface="Source Sans Pro" panose="020B0503030403020204" pitchFamily="34" charset="0"/>
            </a:endParaRPr>
          </a:p>
        </p:txBody>
      </p:sp>
      <p:sp>
        <p:nvSpPr>
          <p:cNvPr id="19" name="Google Shape;290;g353d129ca6d_5_259">
            <a:extLst>
              <a:ext uri="{FF2B5EF4-FFF2-40B4-BE49-F238E27FC236}">
                <a16:creationId xmlns:a16="http://schemas.microsoft.com/office/drawing/2014/main" id="{1E0D15A3-1DFD-1EE6-EE32-ECE31CB2B8B9}"/>
              </a:ext>
            </a:extLst>
          </p:cNvPr>
          <p:cNvSpPr txBox="1"/>
          <p:nvPr/>
        </p:nvSpPr>
        <p:spPr>
          <a:xfrm>
            <a:off x="1" y="3165971"/>
            <a:ext cx="1297568" cy="13263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Business Logic:</a:t>
            </a:r>
          </a:p>
          <a:p>
            <a:pPr marL="0" marR="0" lvl="0" indent="0" rtl="0">
              <a:lnSpc>
                <a:spcPct val="100000"/>
              </a:lnSpc>
              <a:spcBef>
                <a:spcPts val="0"/>
              </a:spcBef>
              <a:spcAft>
                <a:spcPts val="0"/>
              </a:spcAft>
              <a:buClr>
                <a:srgbClr val="000000"/>
              </a:buClr>
              <a:buSzPts val="1200"/>
              <a:buFont typeface="Arial"/>
              <a:buNone/>
            </a:pPr>
            <a:r>
              <a:rPr lang="en-US" sz="900" dirty="0">
                <a:solidFill>
                  <a:schemeClr val="dk1"/>
                </a:solidFill>
                <a:latin typeface="Source Sans Pro" panose="020B0503030403020204" pitchFamily="34" charset="0"/>
                <a:ea typeface="Source Sans Pro" panose="020B0503030403020204" pitchFamily="34" charset="0"/>
              </a:rPr>
              <a:t>These agencies underwent most scrutiny when AFW team noted address. Hence, address on AFW can be trusted</a:t>
            </a:r>
            <a:endParaRPr sz="9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2" name="Google Shape;290;g353d129ca6d_5_259">
            <a:extLst>
              <a:ext uri="{FF2B5EF4-FFF2-40B4-BE49-F238E27FC236}">
                <a16:creationId xmlns:a16="http://schemas.microsoft.com/office/drawing/2014/main" id="{2C02BFDB-845F-1DE4-4044-072FE84CA26D}"/>
              </a:ext>
            </a:extLst>
          </p:cNvPr>
          <p:cNvSpPr txBox="1"/>
          <p:nvPr/>
        </p:nvSpPr>
        <p:spPr>
          <a:xfrm>
            <a:off x="1516118" y="3165971"/>
            <a:ext cx="1297568" cy="132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Extraction Rate:</a:t>
            </a:r>
          </a:p>
          <a:p>
            <a:pPr marL="0" marR="0" lvl="0" indent="0" rtl="0">
              <a:lnSpc>
                <a:spcPct val="100000"/>
              </a:lnSpc>
              <a:spcBef>
                <a:spcPts val="0"/>
              </a:spcBef>
              <a:spcAft>
                <a:spcPts val="0"/>
              </a:spcAft>
              <a:buClr>
                <a:srgbClr val="000000"/>
              </a:buClr>
              <a:buSzPts val="1200"/>
              <a:buFont typeface="Arial"/>
              <a:buNone/>
            </a:pPr>
            <a:r>
              <a:rPr lang="en-US" sz="900" dirty="0">
                <a:solidFill>
                  <a:schemeClr val="dk1"/>
                </a:solidFill>
                <a:latin typeface="Source Sans Pro" panose="020B0503030403020204" pitchFamily="34" charset="0"/>
                <a:ea typeface="Source Sans Pro" panose="020B0503030403020204" pitchFamily="34" charset="0"/>
              </a:rPr>
              <a:t>Retrieved URLs for 100% agencies</a:t>
            </a:r>
            <a:endParaRPr sz="9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3" name="Google Shape;290;g353d129ca6d_5_259">
            <a:extLst>
              <a:ext uri="{FF2B5EF4-FFF2-40B4-BE49-F238E27FC236}">
                <a16:creationId xmlns:a16="http://schemas.microsoft.com/office/drawing/2014/main" id="{36411FF6-2B28-405A-307F-B90ADED351D4}"/>
              </a:ext>
            </a:extLst>
          </p:cNvPr>
          <p:cNvSpPr txBox="1"/>
          <p:nvPr/>
        </p:nvSpPr>
        <p:spPr>
          <a:xfrm>
            <a:off x="3063792" y="3165971"/>
            <a:ext cx="1403286" cy="13263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Extraction Rate:</a:t>
            </a:r>
          </a:p>
          <a:p>
            <a:pPr marR="0" lvl="0" rtl="0">
              <a:lnSpc>
                <a:spcPct val="100000"/>
              </a:lnSpc>
              <a:spcBef>
                <a:spcPts val="0"/>
              </a:spcBef>
              <a:spcAft>
                <a:spcPts val="0"/>
              </a:spcAft>
              <a:buClr>
                <a:srgbClr val="000000"/>
              </a:buClr>
              <a:buSzPts val="1200"/>
            </a:pPr>
            <a:r>
              <a:rPr lang="en-US" sz="900" dirty="0">
                <a:solidFill>
                  <a:schemeClr val="dk1"/>
                </a:solidFill>
                <a:latin typeface="Source Sans Pro" panose="020B0503030403020204" pitchFamily="34" charset="0"/>
                <a:ea typeface="Source Sans Pro" panose="020B0503030403020204" pitchFamily="34" charset="0"/>
              </a:rPr>
              <a:t>Out of these agencies with URLs retrieved, retrieved address for 82% agencies from URL </a:t>
            </a:r>
          </a:p>
        </p:txBody>
      </p:sp>
      <p:sp>
        <p:nvSpPr>
          <p:cNvPr id="24" name="Google Shape;290;g353d129ca6d_5_259">
            <a:extLst>
              <a:ext uri="{FF2B5EF4-FFF2-40B4-BE49-F238E27FC236}">
                <a16:creationId xmlns:a16="http://schemas.microsoft.com/office/drawing/2014/main" id="{55B9A949-0501-F728-6B98-C0D1CCD80A9D}"/>
              </a:ext>
            </a:extLst>
          </p:cNvPr>
          <p:cNvSpPr txBox="1"/>
          <p:nvPr/>
        </p:nvSpPr>
        <p:spPr>
          <a:xfrm>
            <a:off x="4729584" y="3165971"/>
            <a:ext cx="1438559" cy="132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Pipeline:</a:t>
            </a:r>
          </a:p>
          <a:p>
            <a:pPr marL="171450" lvl="0" indent="-171450">
              <a:buSzPts val="1200"/>
              <a:buFont typeface="Arial" panose="020B0604020202020204" pitchFamily="34" charset="0"/>
              <a:buChar char="•"/>
            </a:pPr>
            <a:r>
              <a:rPr lang="en-US" sz="900" dirty="0">
                <a:solidFill>
                  <a:schemeClr val="dk1"/>
                </a:solidFill>
                <a:latin typeface="Source Sans Pro" panose="020B0503030403020204" pitchFamily="34" charset="0"/>
                <a:ea typeface="Source Sans Pro" panose="020B0503030403020204" pitchFamily="34" charset="0"/>
              </a:rPr>
              <a:t>Leveraged flight trip data from tables on VPOIDS database. </a:t>
            </a:r>
          </a:p>
          <a:p>
            <a:pPr marL="171450" indent="-171450">
              <a:buSzPts val="1200"/>
              <a:buFont typeface="Arial" panose="020B0604020202020204" pitchFamily="34" charset="0"/>
              <a:buChar char="•"/>
            </a:pPr>
            <a:r>
              <a:rPr lang="en-US" sz="900" dirty="0">
                <a:solidFill>
                  <a:schemeClr val="dk1"/>
                </a:solidFill>
                <a:latin typeface="Source Sans Pro" panose="020B0503030403020204" pitchFamily="34" charset="0"/>
                <a:ea typeface="Source Sans Pro" panose="020B0503030403020204" pitchFamily="34" charset="0"/>
              </a:rPr>
              <a:t>Correctly deals with flights with single and multiple legs </a:t>
            </a:r>
          </a:p>
          <a:p>
            <a:pPr marL="171450" lvl="0" indent="-171450">
              <a:buSzPts val="1200"/>
              <a:buFont typeface="Arial" panose="020B0604020202020204" pitchFamily="34" charset="0"/>
              <a:buChar char="•"/>
            </a:pPr>
            <a:r>
              <a:rPr lang="en-US" sz="900" dirty="0">
                <a:solidFill>
                  <a:schemeClr val="dk1"/>
                </a:solidFill>
                <a:latin typeface="Source Sans Pro" panose="020B0503030403020204" pitchFamily="34" charset="0"/>
                <a:ea typeface="Source Sans Pro" panose="020B0503030403020204" pitchFamily="34" charset="0"/>
              </a:rPr>
              <a:t>Correctly categorizes trips into 2 trip directions</a:t>
            </a:r>
            <a:endParaRPr sz="9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5" name="Google Shape;290;g353d129ca6d_5_259">
            <a:extLst>
              <a:ext uri="{FF2B5EF4-FFF2-40B4-BE49-F238E27FC236}">
                <a16:creationId xmlns:a16="http://schemas.microsoft.com/office/drawing/2014/main" id="{406FD102-0484-FD2B-91F0-40199BE7A36D}"/>
              </a:ext>
            </a:extLst>
          </p:cNvPr>
          <p:cNvSpPr txBox="1"/>
          <p:nvPr/>
        </p:nvSpPr>
        <p:spPr>
          <a:xfrm>
            <a:off x="6265357" y="3193787"/>
            <a:ext cx="1403286" cy="132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Business Logic:</a:t>
            </a:r>
          </a:p>
          <a:p>
            <a:pPr marL="171450" marR="0" lvl="0" indent="-171450" rtl="0">
              <a:lnSpc>
                <a:spcPct val="100000"/>
              </a:lnSpc>
              <a:spcBef>
                <a:spcPts val="0"/>
              </a:spcBef>
              <a:spcAft>
                <a:spcPts val="0"/>
              </a:spcAft>
              <a:buClr>
                <a:srgbClr val="000000"/>
              </a:buClr>
              <a:buSzPts val="1200"/>
              <a:buFont typeface="Arial" panose="020B0604020202020204" pitchFamily="34" charset="0"/>
              <a:buChar char="•"/>
            </a:pPr>
            <a:r>
              <a:rPr lang="en-US" sz="900" dirty="0">
                <a:solidFill>
                  <a:schemeClr val="dk1"/>
                </a:solidFill>
                <a:latin typeface="Source Sans Pro" panose="020B0503030403020204" pitchFamily="34" charset="0"/>
                <a:ea typeface="Source Sans Pro" panose="020B0503030403020204" pitchFamily="34" charset="0"/>
              </a:rPr>
              <a:t>Address on AFW file is gold standard. </a:t>
            </a:r>
          </a:p>
          <a:p>
            <a:pPr marL="171450" marR="0" lvl="0" indent="-171450" rtl="0">
              <a:lnSpc>
                <a:spcPct val="100000"/>
              </a:lnSpc>
              <a:spcBef>
                <a:spcPts val="0"/>
              </a:spcBef>
              <a:spcAft>
                <a:spcPts val="0"/>
              </a:spcAft>
              <a:buClr>
                <a:srgbClr val="000000"/>
              </a:buClr>
              <a:buSzPts val="1200"/>
              <a:buFont typeface="Arial" panose="020B0604020202020204" pitchFamily="34" charset="0"/>
              <a:buChar char="•"/>
            </a:pPr>
            <a:r>
              <a:rPr lang="en-US" sz="900" dirty="0">
                <a:solidFill>
                  <a:schemeClr val="dk1"/>
                </a:solidFill>
                <a:latin typeface="Source Sans Pro" panose="020B0503030403020204" pitchFamily="34" charset="0"/>
                <a:ea typeface="Source Sans Pro" panose="020B0503030403020204" pitchFamily="34" charset="0"/>
              </a:rPr>
              <a:t>Basis prompts given to LLM, it categorizes address matching into 5 categories: Exact substring match, slight misspelling, same words – different order, one word difference, no match</a:t>
            </a:r>
          </a:p>
          <a:p>
            <a:pPr marL="0" marR="0" lvl="0" indent="0" rtl="0">
              <a:lnSpc>
                <a:spcPct val="100000"/>
              </a:lnSpc>
              <a:spcBef>
                <a:spcPts val="0"/>
              </a:spcBef>
              <a:spcAft>
                <a:spcPts val="0"/>
              </a:spcAft>
              <a:buClr>
                <a:srgbClr val="000000"/>
              </a:buClr>
              <a:buSzPts val="1200"/>
              <a:buFont typeface="Arial"/>
              <a:buNone/>
            </a:pPr>
            <a:endParaRPr sz="11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 name="灯片编号占位符 2">
            <a:extLst>
              <a:ext uri="{FF2B5EF4-FFF2-40B4-BE49-F238E27FC236}">
                <a16:creationId xmlns:a16="http://schemas.microsoft.com/office/drawing/2014/main" id="{53480C7B-4F16-9F22-584E-AF9F89C71549}"/>
              </a:ext>
            </a:extLst>
          </p:cNvPr>
          <p:cNvSpPr txBox="1">
            <a:spLocks/>
          </p:cNvSpPr>
          <p:nvPr/>
        </p:nvSpPr>
        <p:spPr>
          <a:xfrm>
            <a:off x="6942138" y="4783986"/>
            <a:ext cx="2025650" cy="2365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700" smtClean="0">
                <a:solidFill>
                  <a:schemeClr val="bg1">
                    <a:lumMod val="50000"/>
                  </a:schemeClr>
                </a:solidFill>
              </a:rPr>
              <a:pPr algn="r"/>
              <a:t>20</a:t>
            </a:fld>
            <a:endParaRPr lang="en-US" sz="700" dirty="0">
              <a:solidFill>
                <a:schemeClr val="bg1">
                  <a:lumMod val="50000"/>
                </a:schemeClr>
              </a:solidFill>
            </a:endParaRPr>
          </a:p>
        </p:txBody>
      </p:sp>
      <p:sp>
        <p:nvSpPr>
          <p:cNvPr id="3" name="Google Shape;288;g353d129ca6d_5_259">
            <a:extLst>
              <a:ext uri="{FF2B5EF4-FFF2-40B4-BE49-F238E27FC236}">
                <a16:creationId xmlns:a16="http://schemas.microsoft.com/office/drawing/2014/main" id="{4BE0A57E-EE30-F2C1-0132-74536C94D5F0}"/>
              </a:ext>
            </a:extLst>
          </p:cNvPr>
          <p:cNvSpPr txBox="1">
            <a:spLocks noGrp="1"/>
          </p:cNvSpPr>
          <p:nvPr>
            <p:ph type="title"/>
          </p:nvPr>
        </p:nvSpPr>
        <p:spPr>
          <a:xfrm>
            <a:off x="112566" y="78529"/>
            <a:ext cx="8681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US" sz="2000" b="1" dirty="0">
                <a:latin typeface="Manrope"/>
                <a:ea typeface="Manrope"/>
                <a:cs typeface="Manrope"/>
                <a:sym typeface="Manrope"/>
              </a:rPr>
              <a:t>Validation of Current Proposed Web-scrapping Pipeline</a:t>
            </a:r>
            <a:endParaRPr sz="2000" b="1" dirty="0">
              <a:latin typeface="Manrope"/>
              <a:ea typeface="Manrope"/>
              <a:cs typeface="Manrope"/>
              <a:sym typeface="Manrope"/>
            </a:endParaRPr>
          </a:p>
        </p:txBody>
      </p:sp>
      <p:sp>
        <p:nvSpPr>
          <p:cNvPr id="8" name="Right Arrow 7">
            <a:extLst>
              <a:ext uri="{FF2B5EF4-FFF2-40B4-BE49-F238E27FC236}">
                <a16:creationId xmlns:a16="http://schemas.microsoft.com/office/drawing/2014/main" id="{3A76067E-649C-9F87-DA39-2236374CFAB8}"/>
              </a:ext>
            </a:extLst>
          </p:cNvPr>
          <p:cNvSpPr/>
          <p:nvPr/>
        </p:nvSpPr>
        <p:spPr>
          <a:xfrm>
            <a:off x="2865811" y="1755406"/>
            <a:ext cx="301102" cy="306387"/>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10" name="Right Arrow 9">
            <a:extLst>
              <a:ext uri="{FF2B5EF4-FFF2-40B4-BE49-F238E27FC236}">
                <a16:creationId xmlns:a16="http://schemas.microsoft.com/office/drawing/2014/main" id="{076BB2D7-3F16-DA9D-B474-85F834AFBCB6}"/>
              </a:ext>
            </a:extLst>
          </p:cNvPr>
          <p:cNvSpPr/>
          <p:nvPr/>
        </p:nvSpPr>
        <p:spPr>
          <a:xfrm>
            <a:off x="4510825" y="1757811"/>
            <a:ext cx="301102" cy="306387"/>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11" name="Right Arrow 10">
            <a:extLst>
              <a:ext uri="{FF2B5EF4-FFF2-40B4-BE49-F238E27FC236}">
                <a16:creationId xmlns:a16="http://schemas.microsoft.com/office/drawing/2014/main" id="{DFE4382A-C2F9-EC56-2D13-E22E73AED1FF}"/>
              </a:ext>
            </a:extLst>
          </p:cNvPr>
          <p:cNvSpPr/>
          <p:nvPr/>
        </p:nvSpPr>
        <p:spPr>
          <a:xfrm>
            <a:off x="6079068" y="1755406"/>
            <a:ext cx="301102" cy="306387"/>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13" name="Subtitle 3">
            <a:extLst>
              <a:ext uri="{FF2B5EF4-FFF2-40B4-BE49-F238E27FC236}">
                <a16:creationId xmlns:a16="http://schemas.microsoft.com/office/drawing/2014/main" id="{07537870-FB82-FA5E-100F-5D37691C6D90}"/>
              </a:ext>
            </a:extLst>
          </p:cNvPr>
          <p:cNvSpPr txBox="1"/>
          <p:nvPr/>
        </p:nvSpPr>
        <p:spPr bwMode="auto">
          <a:xfrm>
            <a:off x="7959134" y="544510"/>
            <a:ext cx="1135634" cy="2612154"/>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Results from Google Answer Box, Google Search, Google Maps </a:t>
            </a:r>
            <a:r>
              <a:rPr lang="en-US" sz="1050" dirty="0">
                <a:latin typeface="Source Sans Pro" panose="020B0503030403020204" pitchFamily="34" charset="0"/>
                <a:ea typeface="Source Sans Pro" panose="020B0503030403020204" pitchFamily="34" charset="0"/>
              </a:rPr>
              <a:t>The last two serve as fallback addresses</a:t>
            </a:r>
            <a:endParaRPr lang="en-US" sz="1050" kern="0" dirty="0">
              <a:latin typeface="Source Sans Pro" panose="020B0503030403020204" pitchFamily="34" charset="0"/>
              <a:ea typeface="Source Sans Pro" panose="020B0503030403020204" pitchFamily="34" charset="0"/>
            </a:endParaRPr>
          </a:p>
        </p:txBody>
      </p:sp>
      <p:sp>
        <p:nvSpPr>
          <p:cNvPr id="18" name="Right Arrow 17">
            <a:extLst>
              <a:ext uri="{FF2B5EF4-FFF2-40B4-BE49-F238E27FC236}">
                <a16:creationId xmlns:a16="http://schemas.microsoft.com/office/drawing/2014/main" id="{9CA0D127-C428-52D3-53B5-9FACCA7EA399}"/>
              </a:ext>
            </a:extLst>
          </p:cNvPr>
          <p:cNvSpPr/>
          <p:nvPr/>
        </p:nvSpPr>
        <p:spPr>
          <a:xfrm>
            <a:off x="7614285" y="1750753"/>
            <a:ext cx="301102" cy="306387"/>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21" name="Google Shape;290;g353d129ca6d_5_259">
            <a:extLst>
              <a:ext uri="{FF2B5EF4-FFF2-40B4-BE49-F238E27FC236}">
                <a16:creationId xmlns:a16="http://schemas.microsoft.com/office/drawing/2014/main" id="{5A71FE67-A3D1-19D8-5412-73E549228CC1}"/>
              </a:ext>
            </a:extLst>
          </p:cNvPr>
          <p:cNvSpPr txBox="1"/>
          <p:nvPr/>
        </p:nvSpPr>
        <p:spPr>
          <a:xfrm>
            <a:off x="7724651" y="3180644"/>
            <a:ext cx="1403286" cy="132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Business Logic:</a:t>
            </a:r>
          </a:p>
          <a:p>
            <a:pPr marL="171450" marR="0" lvl="0" indent="-171450" rtl="0">
              <a:lnSpc>
                <a:spcPct val="100000"/>
              </a:lnSpc>
              <a:spcBef>
                <a:spcPts val="0"/>
              </a:spcBef>
              <a:spcAft>
                <a:spcPts val="0"/>
              </a:spcAft>
              <a:buClr>
                <a:srgbClr val="000000"/>
              </a:buClr>
              <a:buSzPts val="1200"/>
              <a:buFont typeface="Arial" panose="020B0604020202020204" pitchFamily="34" charset="0"/>
              <a:buChar char="•"/>
            </a:pPr>
            <a:r>
              <a:rPr lang="en-US" sz="900" dirty="0">
                <a:solidFill>
                  <a:schemeClr val="dk1"/>
                </a:solidFill>
                <a:latin typeface="Source Sans Pro" panose="020B0503030403020204" pitchFamily="34" charset="0"/>
                <a:ea typeface="Source Sans Pro" panose="020B0503030403020204" pitchFamily="34" charset="0"/>
              </a:rPr>
              <a:t>Address The reason being, web-scraping tools like Beautiful Soup/ Playwright sometimes struggle with address extraction</a:t>
            </a:r>
          </a:p>
          <a:p>
            <a:pPr marL="171450" marR="0" lvl="0" indent="-171450" rtl="0">
              <a:lnSpc>
                <a:spcPct val="100000"/>
              </a:lnSpc>
              <a:spcBef>
                <a:spcPts val="0"/>
              </a:spcBef>
              <a:spcAft>
                <a:spcPts val="0"/>
              </a:spcAft>
              <a:buClr>
                <a:srgbClr val="000000"/>
              </a:buClr>
              <a:buSzPts val="1200"/>
              <a:buFont typeface="Arial" panose="020B0604020202020204" pitchFamily="34" charset="0"/>
              <a:buChar char="•"/>
            </a:pPr>
            <a:r>
              <a:rPr lang="en-US" sz="900" dirty="0">
                <a:solidFill>
                  <a:schemeClr val="dk1"/>
                </a:solidFill>
                <a:latin typeface="Source Sans Pro" panose="020B0503030403020204" pitchFamily="34" charset="0"/>
                <a:ea typeface="Source Sans Pro" panose="020B0503030403020204" pitchFamily="34" charset="0"/>
              </a:rPr>
              <a:t>But </a:t>
            </a:r>
            <a:r>
              <a:rPr lang="en-US" sz="900" dirty="0" err="1">
                <a:solidFill>
                  <a:schemeClr val="dk1"/>
                </a:solidFill>
                <a:latin typeface="Source Sans Pro" panose="020B0503030403020204" pitchFamily="34" charset="0"/>
                <a:ea typeface="Source Sans Pro" panose="020B0503030403020204" pitchFamily="34" charset="0"/>
              </a:rPr>
              <a:t>Serper</a:t>
            </a:r>
            <a:r>
              <a:rPr lang="en-US" sz="900" dirty="0">
                <a:solidFill>
                  <a:schemeClr val="dk1"/>
                </a:solidFill>
                <a:latin typeface="Source Sans Pro" panose="020B0503030403020204" pitchFamily="34" charset="0"/>
                <a:ea typeface="Source Sans Pro" panose="020B0503030403020204" pitchFamily="34" charset="0"/>
              </a:rPr>
              <a:t> API does not struggle</a:t>
            </a:r>
          </a:p>
          <a:p>
            <a:pPr marL="0" marR="0" lvl="0" indent="0" rtl="0">
              <a:lnSpc>
                <a:spcPct val="100000"/>
              </a:lnSpc>
              <a:spcBef>
                <a:spcPts val="0"/>
              </a:spcBef>
              <a:spcAft>
                <a:spcPts val="0"/>
              </a:spcAft>
              <a:buClr>
                <a:srgbClr val="000000"/>
              </a:buClr>
              <a:buSzPts val="1200"/>
              <a:buFont typeface="Arial"/>
              <a:buNone/>
            </a:pPr>
            <a:endParaRPr sz="11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2232E-26E8-E2D8-FFC9-A10F1423D863}"/>
            </a:ext>
          </a:extLst>
        </p:cNvPr>
        <p:cNvGrpSpPr/>
        <p:nvPr/>
      </p:nvGrpSpPr>
      <p:grpSpPr>
        <a:xfrm>
          <a:off x="0" y="0"/>
          <a:ext cx="0" cy="0"/>
          <a:chOff x="0" y="0"/>
          <a:chExt cx="0" cy="0"/>
        </a:xfrm>
      </p:grpSpPr>
      <p:sp>
        <p:nvSpPr>
          <p:cNvPr id="5" name="Subtitle 3">
            <a:extLst>
              <a:ext uri="{FF2B5EF4-FFF2-40B4-BE49-F238E27FC236}">
                <a16:creationId xmlns:a16="http://schemas.microsoft.com/office/drawing/2014/main" id="{48D85CF7-20D9-56C7-9014-3901C2D474C7}"/>
              </a:ext>
            </a:extLst>
          </p:cNvPr>
          <p:cNvSpPr txBox="1"/>
          <p:nvPr/>
        </p:nvSpPr>
        <p:spPr bwMode="auto">
          <a:xfrm>
            <a:off x="37039" y="643772"/>
            <a:ext cx="1201087" cy="2041897"/>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kern="0" dirty="0">
                <a:ln>
                  <a:solidFill>
                    <a:schemeClr val="bg1">
                      <a:lumMod val="10000"/>
                    </a:schemeClr>
                  </a:solidFill>
                </a:ln>
                <a:latin typeface="Source Sans Pro" panose="020B0503030403020204" pitchFamily="34" charset="0"/>
                <a:ea typeface="Source Sans Pro" panose="020B0503030403020204" pitchFamily="34" charset="0"/>
              </a:rPr>
              <a:t>Agency Selection</a:t>
            </a:r>
          </a:p>
          <a:p>
            <a:pPr>
              <a:defRPr/>
            </a:pPr>
            <a:r>
              <a:rPr lang="en-US" sz="1050" kern="0" dirty="0">
                <a:latin typeface="Source Sans Pro" panose="020B0503030403020204" pitchFamily="34" charset="0"/>
                <a:ea typeface="Source Sans Pro" panose="020B0503030403020204" pitchFamily="34" charset="0"/>
              </a:rPr>
              <a:t>Choose 67 agencies with address on AFW file, had a flight request in last 8 years, had a requester attached, sorted in descending order of most number of flights requested</a:t>
            </a:r>
          </a:p>
        </p:txBody>
      </p:sp>
      <p:sp>
        <p:nvSpPr>
          <p:cNvPr id="6" name="Subtitle 3">
            <a:extLst>
              <a:ext uri="{FF2B5EF4-FFF2-40B4-BE49-F238E27FC236}">
                <a16:creationId xmlns:a16="http://schemas.microsoft.com/office/drawing/2014/main" id="{187CDF39-3939-BB2D-5718-14E91ACD5361}"/>
              </a:ext>
            </a:extLst>
          </p:cNvPr>
          <p:cNvSpPr txBox="1"/>
          <p:nvPr/>
        </p:nvSpPr>
        <p:spPr bwMode="auto">
          <a:xfrm>
            <a:off x="1604188" y="660535"/>
            <a:ext cx="1201087" cy="2034622"/>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Web-scrapping Pipeline</a:t>
            </a:r>
          </a:p>
          <a:p>
            <a:pPr>
              <a:defRPr/>
            </a:pPr>
            <a:r>
              <a:rPr lang="en-US" sz="1050" dirty="0">
                <a:latin typeface="Source Sans Pro" panose="020B0503030403020204" pitchFamily="34" charset="0"/>
                <a:ea typeface="Source Sans Pro" panose="020B0503030403020204" pitchFamily="34" charset="0"/>
              </a:rPr>
              <a:t>Google Custom Search API/ </a:t>
            </a:r>
            <a:r>
              <a:rPr lang="en-US" sz="1050" dirty="0" err="1">
                <a:latin typeface="Source Sans Pro" panose="020B0503030403020204" pitchFamily="34" charset="0"/>
                <a:ea typeface="Source Sans Pro" panose="020B0503030403020204" pitchFamily="34" charset="0"/>
              </a:rPr>
              <a:t>Serper</a:t>
            </a:r>
            <a:r>
              <a:rPr lang="en-US" sz="1050" dirty="0">
                <a:latin typeface="Source Sans Pro" panose="020B0503030403020204" pitchFamily="34" charset="0"/>
                <a:ea typeface="Source Sans Pro" panose="020B0503030403020204" pitchFamily="34" charset="0"/>
              </a:rPr>
              <a:t> API to extract website URL</a:t>
            </a:r>
            <a:endParaRPr lang="en-US" sz="1050" kern="0" dirty="0">
              <a:latin typeface="Source Sans Pro" panose="020B0503030403020204" pitchFamily="34" charset="0"/>
              <a:ea typeface="Source Sans Pro" panose="020B0503030403020204" pitchFamily="34" charset="0"/>
            </a:endParaRPr>
          </a:p>
        </p:txBody>
      </p:sp>
      <p:sp>
        <p:nvSpPr>
          <p:cNvPr id="7" name="Right Arrow 6">
            <a:extLst>
              <a:ext uri="{FF2B5EF4-FFF2-40B4-BE49-F238E27FC236}">
                <a16:creationId xmlns:a16="http://schemas.microsoft.com/office/drawing/2014/main" id="{1D4E1E62-B19E-E7D2-037F-77B6A38CD57B}"/>
              </a:ext>
            </a:extLst>
          </p:cNvPr>
          <p:cNvSpPr/>
          <p:nvPr/>
        </p:nvSpPr>
        <p:spPr>
          <a:xfrm>
            <a:off x="1265660" y="1641363"/>
            <a:ext cx="300469" cy="239500"/>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4" name="Subtitle 3">
            <a:extLst>
              <a:ext uri="{FF2B5EF4-FFF2-40B4-BE49-F238E27FC236}">
                <a16:creationId xmlns:a16="http://schemas.microsoft.com/office/drawing/2014/main" id="{35F67B69-CCFD-EABF-BDB9-FADD85097DA3}"/>
              </a:ext>
            </a:extLst>
          </p:cNvPr>
          <p:cNvSpPr txBox="1"/>
          <p:nvPr/>
        </p:nvSpPr>
        <p:spPr bwMode="auto">
          <a:xfrm>
            <a:off x="3202126" y="667144"/>
            <a:ext cx="1256416" cy="2041896"/>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Web-scrapping Pipeline</a:t>
            </a:r>
          </a:p>
          <a:p>
            <a:pPr>
              <a:defRPr/>
            </a:pPr>
            <a:r>
              <a:rPr lang="en-US" sz="1050" dirty="0">
                <a:latin typeface="Source Sans Pro" panose="020B0503030403020204" pitchFamily="34" charset="0"/>
                <a:ea typeface="Source Sans Pro" panose="020B0503030403020204" pitchFamily="34" charset="0"/>
              </a:rPr>
              <a:t>Beautiful Soup/ Playwright for address extraction</a:t>
            </a:r>
            <a:endParaRPr lang="en-US" sz="1050" kern="0" dirty="0">
              <a:latin typeface="Source Sans Pro" panose="020B0503030403020204" pitchFamily="34" charset="0"/>
              <a:ea typeface="Source Sans Pro" panose="020B0503030403020204" pitchFamily="34" charset="0"/>
            </a:endParaRPr>
          </a:p>
        </p:txBody>
      </p:sp>
      <p:sp>
        <p:nvSpPr>
          <p:cNvPr id="15" name="Subtitle 3">
            <a:extLst>
              <a:ext uri="{FF2B5EF4-FFF2-40B4-BE49-F238E27FC236}">
                <a16:creationId xmlns:a16="http://schemas.microsoft.com/office/drawing/2014/main" id="{FC7CC02A-4C7C-E5E5-8905-B2AD8C9C971B}"/>
              </a:ext>
            </a:extLst>
          </p:cNvPr>
          <p:cNvSpPr txBox="1"/>
          <p:nvPr/>
        </p:nvSpPr>
        <p:spPr bwMode="auto">
          <a:xfrm>
            <a:off x="4841895" y="667144"/>
            <a:ext cx="1201087" cy="2041896"/>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Airport Proximity Pipeline</a:t>
            </a:r>
          </a:p>
          <a:p>
            <a:pPr>
              <a:defRPr/>
            </a:pPr>
            <a:r>
              <a:rPr lang="en-US" sz="1050" dirty="0">
                <a:latin typeface="Source Sans Pro" panose="020B0503030403020204" pitchFamily="34" charset="0"/>
                <a:ea typeface="Source Sans Pro" panose="020B0503030403020204" pitchFamily="34" charset="0"/>
              </a:rPr>
              <a:t>For agencies with multiple address returned by web-scraping pipeline, choose address geographically closest to airport</a:t>
            </a:r>
            <a:endParaRPr lang="en-US" sz="1050" kern="0" dirty="0">
              <a:latin typeface="Source Sans Pro" panose="020B0503030403020204" pitchFamily="34" charset="0"/>
              <a:ea typeface="Source Sans Pro" panose="020B0503030403020204" pitchFamily="34" charset="0"/>
            </a:endParaRPr>
          </a:p>
        </p:txBody>
      </p:sp>
      <p:sp>
        <p:nvSpPr>
          <p:cNvPr id="17" name="Subtitle 3">
            <a:extLst>
              <a:ext uri="{FF2B5EF4-FFF2-40B4-BE49-F238E27FC236}">
                <a16:creationId xmlns:a16="http://schemas.microsoft.com/office/drawing/2014/main" id="{1871833D-C1CD-2DB1-9849-F534195DB0DA}"/>
              </a:ext>
            </a:extLst>
          </p:cNvPr>
          <p:cNvSpPr txBox="1"/>
          <p:nvPr/>
        </p:nvSpPr>
        <p:spPr bwMode="auto">
          <a:xfrm>
            <a:off x="6513123" y="636196"/>
            <a:ext cx="980768" cy="2041896"/>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LLM for verifying address on AFW file against address extracted by web-scraping pipeline </a:t>
            </a:r>
            <a:r>
              <a:rPr lang="en-US" sz="1050" dirty="0">
                <a:latin typeface="Source Sans Pro" panose="020B0503030403020204" pitchFamily="34" charset="0"/>
                <a:ea typeface="Source Sans Pro" panose="020B0503030403020204" pitchFamily="34" charset="0"/>
              </a:rPr>
              <a:t>Leverage gpt-4o-mini model</a:t>
            </a:r>
            <a:endParaRPr lang="en-US" sz="1050" kern="0" dirty="0">
              <a:latin typeface="Source Sans Pro" panose="020B0503030403020204" pitchFamily="34" charset="0"/>
              <a:ea typeface="Source Sans Pro" panose="020B0503030403020204" pitchFamily="34" charset="0"/>
            </a:endParaRPr>
          </a:p>
        </p:txBody>
      </p:sp>
      <p:sp>
        <p:nvSpPr>
          <p:cNvPr id="19" name="Google Shape;290;g353d129ca6d_5_259">
            <a:extLst>
              <a:ext uri="{FF2B5EF4-FFF2-40B4-BE49-F238E27FC236}">
                <a16:creationId xmlns:a16="http://schemas.microsoft.com/office/drawing/2014/main" id="{D45881A5-4498-C233-BE53-38872211A928}"/>
              </a:ext>
            </a:extLst>
          </p:cNvPr>
          <p:cNvSpPr txBox="1"/>
          <p:nvPr/>
        </p:nvSpPr>
        <p:spPr>
          <a:xfrm>
            <a:off x="-68502" y="2769084"/>
            <a:ext cx="1590315" cy="62493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67 agencies</a:t>
            </a:r>
            <a:endParaRPr sz="10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2" name="Google Shape;290;g353d129ca6d_5_259">
            <a:extLst>
              <a:ext uri="{FF2B5EF4-FFF2-40B4-BE49-F238E27FC236}">
                <a16:creationId xmlns:a16="http://schemas.microsoft.com/office/drawing/2014/main" id="{BB1D3A47-4D22-127D-D465-9BB5C5329868}"/>
              </a:ext>
            </a:extLst>
          </p:cNvPr>
          <p:cNvSpPr txBox="1"/>
          <p:nvPr/>
        </p:nvSpPr>
        <p:spPr>
          <a:xfrm>
            <a:off x="1332099" y="2784999"/>
            <a:ext cx="1590315" cy="48850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URL extracted for </a:t>
            </a:r>
          </a:p>
          <a:p>
            <a:pPr marL="0" marR="0" lvl="0" indent="0" algn="ctr"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67 agencies (100%)</a:t>
            </a:r>
            <a:endParaRPr sz="10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3" name="灯片编号占位符 2">
            <a:extLst>
              <a:ext uri="{FF2B5EF4-FFF2-40B4-BE49-F238E27FC236}">
                <a16:creationId xmlns:a16="http://schemas.microsoft.com/office/drawing/2014/main" id="{97E90CD3-15BE-61CF-20BB-59D2EEECD44E}"/>
              </a:ext>
            </a:extLst>
          </p:cNvPr>
          <p:cNvSpPr txBox="1">
            <a:spLocks/>
          </p:cNvSpPr>
          <p:nvPr/>
        </p:nvSpPr>
        <p:spPr>
          <a:xfrm>
            <a:off x="6942138" y="4783986"/>
            <a:ext cx="2025650" cy="2365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700" smtClean="0">
                <a:solidFill>
                  <a:schemeClr val="bg1">
                    <a:lumMod val="50000"/>
                  </a:schemeClr>
                </a:solidFill>
              </a:rPr>
              <a:pPr algn="r"/>
              <a:t>21</a:t>
            </a:fld>
            <a:endParaRPr lang="en-US" sz="700" dirty="0">
              <a:solidFill>
                <a:schemeClr val="bg1">
                  <a:lumMod val="50000"/>
                </a:schemeClr>
              </a:solidFill>
            </a:endParaRPr>
          </a:p>
        </p:txBody>
      </p:sp>
      <p:sp>
        <p:nvSpPr>
          <p:cNvPr id="10" name="Google Shape;288;g353d129ca6d_5_259">
            <a:extLst>
              <a:ext uri="{FF2B5EF4-FFF2-40B4-BE49-F238E27FC236}">
                <a16:creationId xmlns:a16="http://schemas.microsoft.com/office/drawing/2014/main" id="{E5E93245-5538-19CC-4A0D-930CB4CC76AC}"/>
              </a:ext>
            </a:extLst>
          </p:cNvPr>
          <p:cNvSpPr txBox="1">
            <a:spLocks noGrp="1"/>
          </p:cNvSpPr>
          <p:nvPr>
            <p:ph type="title"/>
          </p:nvPr>
        </p:nvSpPr>
        <p:spPr>
          <a:xfrm>
            <a:off x="112566" y="78529"/>
            <a:ext cx="8681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US" sz="2000" b="1" dirty="0">
                <a:latin typeface="Manrope"/>
                <a:ea typeface="Manrope"/>
                <a:cs typeface="Manrope"/>
                <a:sym typeface="Manrope"/>
              </a:rPr>
              <a:t>Validation of Current Proposed Web-scrapping Pipeline | Numbers</a:t>
            </a:r>
            <a:endParaRPr sz="2000" b="1" dirty="0">
              <a:latin typeface="Manrope"/>
              <a:ea typeface="Manrope"/>
              <a:cs typeface="Manrope"/>
              <a:sym typeface="Manrope"/>
            </a:endParaRPr>
          </a:p>
        </p:txBody>
      </p:sp>
      <p:sp>
        <p:nvSpPr>
          <p:cNvPr id="2" name="Rectangle 1">
            <a:extLst>
              <a:ext uri="{FF2B5EF4-FFF2-40B4-BE49-F238E27FC236}">
                <a16:creationId xmlns:a16="http://schemas.microsoft.com/office/drawing/2014/main" id="{1AC50182-AE4F-2AF0-4B8F-974396620933}"/>
              </a:ext>
            </a:extLst>
          </p:cNvPr>
          <p:cNvSpPr/>
          <p:nvPr/>
        </p:nvSpPr>
        <p:spPr>
          <a:xfrm>
            <a:off x="6423047" y="536730"/>
            <a:ext cx="1176656" cy="2209266"/>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8" name="Google Shape;290;g353d129ca6d_5_259">
            <a:extLst>
              <a:ext uri="{FF2B5EF4-FFF2-40B4-BE49-F238E27FC236}">
                <a16:creationId xmlns:a16="http://schemas.microsoft.com/office/drawing/2014/main" id="{86A3DF1E-F4CB-CB33-0BFD-26A488577857}"/>
              </a:ext>
            </a:extLst>
          </p:cNvPr>
          <p:cNvSpPr txBox="1"/>
          <p:nvPr/>
        </p:nvSpPr>
        <p:spPr>
          <a:xfrm>
            <a:off x="3049670" y="2808790"/>
            <a:ext cx="1522330" cy="48850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Address extracted for </a:t>
            </a:r>
          </a:p>
          <a:p>
            <a:pPr marL="0" marR="0" lvl="0" indent="0" algn="ctr" rtl="0">
              <a:lnSpc>
                <a:spcPct val="100000"/>
              </a:lnSpc>
              <a:spcBef>
                <a:spcPts val="0"/>
              </a:spcBef>
              <a:spcAft>
                <a:spcPts val="0"/>
              </a:spcAft>
              <a:buClr>
                <a:srgbClr val="000000"/>
              </a:buClr>
              <a:buSzPts val="1200"/>
              <a:buFont typeface="Arial"/>
              <a:buNone/>
            </a:pPr>
            <a:r>
              <a:rPr lang="en-US" sz="1100" b="1" dirty="0">
                <a:solidFill>
                  <a:schemeClr val="dk1"/>
                </a:solidFill>
                <a:latin typeface="Source Sans Pro" panose="020B0503030403020204" pitchFamily="34" charset="0"/>
                <a:ea typeface="Source Sans Pro" panose="020B0503030403020204" pitchFamily="34" charset="0"/>
              </a:rPr>
              <a:t>55</a:t>
            </a: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 agencies (82%)</a:t>
            </a:r>
            <a:endParaRPr sz="10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11" name="Right Arrow 10">
            <a:extLst>
              <a:ext uri="{FF2B5EF4-FFF2-40B4-BE49-F238E27FC236}">
                <a16:creationId xmlns:a16="http://schemas.microsoft.com/office/drawing/2014/main" id="{D41545D2-084A-58AB-6323-84FAB605781C}"/>
              </a:ext>
            </a:extLst>
          </p:cNvPr>
          <p:cNvSpPr/>
          <p:nvPr/>
        </p:nvSpPr>
        <p:spPr>
          <a:xfrm>
            <a:off x="2856619" y="1641363"/>
            <a:ext cx="300469" cy="239500"/>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13" name="Right Arrow 12">
            <a:extLst>
              <a:ext uri="{FF2B5EF4-FFF2-40B4-BE49-F238E27FC236}">
                <a16:creationId xmlns:a16="http://schemas.microsoft.com/office/drawing/2014/main" id="{5460A854-EC8F-BDC5-E192-F2054077BAAB}"/>
              </a:ext>
            </a:extLst>
          </p:cNvPr>
          <p:cNvSpPr/>
          <p:nvPr/>
        </p:nvSpPr>
        <p:spPr>
          <a:xfrm>
            <a:off x="4506490" y="1641363"/>
            <a:ext cx="300469" cy="239500"/>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14" name="Right Arrow 13">
            <a:extLst>
              <a:ext uri="{FF2B5EF4-FFF2-40B4-BE49-F238E27FC236}">
                <a16:creationId xmlns:a16="http://schemas.microsoft.com/office/drawing/2014/main" id="{F3D02D2A-5BEF-700F-3354-4CDA8C2C0030}"/>
              </a:ext>
            </a:extLst>
          </p:cNvPr>
          <p:cNvSpPr/>
          <p:nvPr/>
        </p:nvSpPr>
        <p:spPr>
          <a:xfrm>
            <a:off x="6095044" y="1641363"/>
            <a:ext cx="300469" cy="239500"/>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18" name="Right Arrow 17">
            <a:extLst>
              <a:ext uri="{FF2B5EF4-FFF2-40B4-BE49-F238E27FC236}">
                <a16:creationId xmlns:a16="http://schemas.microsoft.com/office/drawing/2014/main" id="{D90A4D22-21C8-A828-77A5-9C4DD9AABA79}"/>
              </a:ext>
            </a:extLst>
          </p:cNvPr>
          <p:cNvSpPr/>
          <p:nvPr/>
        </p:nvSpPr>
        <p:spPr>
          <a:xfrm>
            <a:off x="7635726" y="1664721"/>
            <a:ext cx="300469" cy="239500"/>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20" name="Subtitle 3">
            <a:extLst>
              <a:ext uri="{FF2B5EF4-FFF2-40B4-BE49-F238E27FC236}">
                <a16:creationId xmlns:a16="http://schemas.microsoft.com/office/drawing/2014/main" id="{EC63F7AC-1E58-1C21-7483-150F0C19040F}"/>
              </a:ext>
            </a:extLst>
          </p:cNvPr>
          <p:cNvSpPr txBox="1"/>
          <p:nvPr/>
        </p:nvSpPr>
        <p:spPr bwMode="auto">
          <a:xfrm>
            <a:off x="8032841" y="630617"/>
            <a:ext cx="980768" cy="2041896"/>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Results from Google Answer Box, Google Search, Google Maps </a:t>
            </a:r>
            <a:r>
              <a:rPr lang="en-US" sz="1050" dirty="0">
                <a:latin typeface="Source Sans Pro" panose="020B0503030403020204" pitchFamily="34" charset="0"/>
                <a:ea typeface="Source Sans Pro" panose="020B0503030403020204" pitchFamily="34" charset="0"/>
              </a:rPr>
              <a:t>The last two serve as fallback addresses</a:t>
            </a:r>
            <a:endParaRPr lang="en-US" sz="1050" kern="0" dirty="0">
              <a:latin typeface="Source Sans Pro" panose="020B0503030403020204" pitchFamily="34" charset="0"/>
              <a:ea typeface="Source Sans Pro" panose="020B0503030403020204" pitchFamily="34" charset="0"/>
            </a:endParaRPr>
          </a:p>
        </p:txBody>
      </p:sp>
      <p:sp>
        <p:nvSpPr>
          <p:cNvPr id="21" name="Rectangle 20">
            <a:extLst>
              <a:ext uri="{FF2B5EF4-FFF2-40B4-BE49-F238E27FC236}">
                <a16:creationId xmlns:a16="http://schemas.microsoft.com/office/drawing/2014/main" id="{695AA2E9-5C5C-6AA8-46F8-F2628F6484C8}"/>
              </a:ext>
            </a:extLst>
          </p:cNvPr>
          <p:cNvSpPr/>
          <p:nvPr/>
        </p:nvSpPr>
        <p:spPr>
          <a:xfrm>
            <a:off x="7954727" y="536730"/>
            <a:ext cx="1133005" cy="2209266"/>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23" name="Google Shape;290;g353d129ca6d_5_259">
            <a:extLst>
              <a:ext uri="{FF2B5EF4-FFF2-40B4-BE49-F238E27FC236}">
                <a16:creationId xmlns:a16="http://schemas.microsoft.com/office/drawing/2014/main" id="{FF48B866-C1FE-6BE6-3340-0438BDD8C3C1}"/>
              </a:ext>
            </a:extLst>
          </p:cNvPr>
          <p:cNvSpPr txBox="1"/>
          <p:nvPr/>
        </p:nvSpPr>
        <p:spPr>
          <a:xfrm>
            <a:off x="4676218" y="2808790"/>
            <a:ext cx="1522330" cy="48850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All these </a:t>
            </a: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55 agencies (82%) </a:t>
            </a: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now have one address against their name</a:t>
            </a:r>
            <a:endParaRPr sz="10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4" name="Google Shape;290;g353d129ca6d_5_259">
            <a:extLst>
              <a:ext uri="{FF2B5EF4-FFF2-40B4-BE49-F238E27FC236}">
                <a16:creationId xmlns:a16="http://schemas.microsoft.com/office/drawing/2014/main" id="{D2A28705-9508-D7FC-C21F-E8B83A6B9786}"/>
              </a:ext>
            </a:extLst>
          </p:cNvPr>
          <p:cNvSpPr txBox="1"/>
          <p:nvPr/>
        </p:nvSpPr>
        <p:spPr>
          <a:xfrm>
            <a:off x="6395513" y="2808790"/>
            <a:ext cx="1240213" cy="1975196"/>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Exact Substring Match: </a:t>
            </a:r>
          </a:p>
          <a:p>
            <a:pPr marL="0" marR="0" lvl="0" indent="0"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36 agencies (53%),</a:t>
            </a:r>
          </a:p>
          <a:p>
            <a:pPr marL="0" marR="0" lvl="0" indent="0" rtl="0">
              <a:lnSpc>
                <a:spcPct val="100000"/>
              </a:lnSpc>
              <a:spcBef>
                <a:spcPts val="0"/>
              </a:spcBef>
              <a:spcAft>
                <a:spcPts val="0"/>
              </a:spcAft>
              <a:buClr>
                <a:srgbClr val="000000"/>
              </a:buClr>
              <a:buSzPts val="1200"/>
              <a:buFont typeface="Arial"/>
              <a:buNone/>
            </a:pPr>
            <a:r>
              <a:rPr lang="en-US" sz="1100" dirty="0">
                <a:solidFill>
                  <a:schemeClr val="dk1"/>
                </a:solidFill>
                <a:latin typeface="Source Sans Pro" panose="020B0503030403020204" pitchFamily="34" charset="0"/>
                <a:ea typeface="Source Sans Pro" panose="020B0503030403020204" pitchFamily="34" charset="0"/>
              </a:rPr>
              <a:t>One word Difference</a:t>
            </a:r>
            <a:r>
              <a:rPr lang="en-US" sz="1100" b="1" dirty="0">
                <a:solidFill>
                  <a:schemeClr val="dk1"/>
                </a:solidFill>
                <a:latin typeface="Source Sans Pro" panose="020B0503030403020204" pitchFamily="34" charset="0"/>
                <a:ea typeface="Source Sans Pro" panose="020B0503030403020204" pitchFamily="34" charset="0"/>
              </a:rPr>
              <a:t>: </a:t>
            </a:r>
          </a:p>
          <a:p>
            <a:pPr marL="0" marR="0" lvl="0" indent="0" rtl="0">
              <a:lnSpc>
                <a:spcPct val="100000"/>
              </a:lnSpc>
              <a:spcBef>
                <a:spcPts val="0"/>
              </a:spcBef>
              <a:spcAft>
                <a:spcPts val="0"/>
              </a:spcAft>
              <a:buClr>
                <a:srgbClr val="000000"/>
              </a:buClr>
              <a:buSzPts val="1200"/>
              <a:buFont typeface="Arial"/>
              <a:buNone/>
            </a:pPr>
            <a:r>
              <a:rPr lang="en-US" sz="1100" b="1" dirty="0">
                <a:solidFill>
                  <a:schemeClr val="dk1"/>
                </a:solidFill>
                <a:latin typeface="Source Sans Pro" panose="020B0503030403020204" pitchFamily="34" charset="0"/>
                <a:ea typeface="Source Sans Pro" panose="020B0503030403020204" pitchFamily="34" charset="0"/>
              </a:rPr>
              <a:t>2 agencies (2.9%),</a:t>
            </a:r>
          </a:p>
          <a:p>
            <a:pPr marL="0" marR="0" lvl="0" indent="0"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No Match</a:t>
            </a: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 </a:t>
            </a:r>
          </a:p>
          <a:p>
            <a:pPr marL="0" marR="0" lvl="0" indent="0"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17 agencies (25.3%)</a:t>
            </a:r>
          </a:p>
        </p:txBody>
      </p:sp>
      <p:sp>
        <p:nvSpPr>
          <p:cNvPr id="25" name="Google Shape;290;g353d129ca6d_5_259">
            <a:extLst>
              <a:ext uri="{FF2B5EF4-FFF2-40B4-BE49-F238E27FC236}">
                <a16:creationId xmlns:a16="http://schemas.microsoft.com/office/drawing/2014/main" id="{1EF06493-202E-64C3-CE01-BAF033B16C18}"/>
              </a:ext>
            </a:extLst>
          </p:cNvPr>
          <p:cNvSpPr txBox="1"/>
          <p:nvPr/>
        </p:nvSpPr>
        <p:spPr>
          <a:xfrm>
            <a:off x="7847519" y="2768741"/>
            <a:ext cx="1240213" cy="1552398"/>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Out of the agencies with No Match, </a:t>
            </a: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5 agencies </a:t>
            </a: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were found </a:t>
            </a: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correctly</a:t>
            </a: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 in Answer Box, Search, Maps </a:t>
            </a:r>
            <a:endPar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9" name="Subtitle 3">
            <a:extLst>
              <a:ext uri="{FF2B5EF4-FFF2-40B4-BE49-F238E27FC236}">
                <a16:creationId xmlns:a16="http://schemas.microsoft.com/office/drawing/2014/main" id="{DA190FFB-1F48-CB6A-975C-D45B53028B95}"/>
              </a:ext>
            </a:extLst>
          </p:cNvPr>
          <p:cNvSpPr txBox="1"/>
          <p:nvPr/>
        </p:nvSpPr>
        <p:spPr bwMode="auto">
          <a:xfrm>
            <a:off x="31750" y="4794250"/>
            <a:ext cx="4373996" cy="333375"/>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00" kern="0" dirty="0">
                <a:latin typeface="Source Sans Pro" panose="020B0503030403020204" pitchFamily="34" charset="0"/>
                <a:ea typeface="Source Sans Pro" panose="020B0503030403020204" pitchFamily="34" charset="0"/>
              </a:rPr>
              <a:t>Percentage numbers quoted at each step above are out of total 67 agencies.</a:t>
            </a:r>
          </a:p>
          <a:p>
            <a:pPr>
              <a:defRPr/>
            </a:pPr>
            <a:r>
              <a:rPr lang="en-US" sz="1000" kern="0" dirty="0">
                <a:latin typeface="Source Sans Pro" panose="020B0503030403020204" pitchFamily="34" charset="0"/>
                <a:ea typeface="Source Sans Pro" panose="020B0503030403020204" pitchFamily="34" charset="0"/>
              </a:rPr>
              <a:t>LLM (gpt-4o-mini) results were also manually eyeballed and confirmed</a:t>
            </a:r>
          </a:p>
        </p:txBody>
      </p:sp>
    </p:spTree>
    <p:extLst>
      <p:ext uri="{BB962C8B-B14F-4D97-AF65-F5344CB8AC3E}">
        <p14:creationId xmlns:p14="http://schemas.microsoft.com/office/powerpoint/2010/main" val="275493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9BE2A-8167-1183-04A6-29D146698AF9}"/>
            </a:ext>
          </a:extLst>
        </p:cNvPr>
        <p:cNvGrpSpPr/>
        <p:nvPr/>
      </p:nvGrpSpPr>
      <p:grpSpPr>
        <a:xfrm>
          <a:off x="0" y="0"/>
          <a:ext cx="0" cy="0"/>
          <a:chOff x="0" y="0"/>
          <a:chExt cx="0" cy="0"/>
        </a:xfrm>
      </p:grpSpPr>
      <p:sp>
        <p:nvSpPr>
          <p:cNvPr id="5" name="Subtitle 3">
            <a:extLst>
              <a:ext uri="{FF2B5EF4-FFF2-40B4-BE49-F238E27FC236}">
                <a16:creationId xmlns:a16="http://schemas.microsoft.com/office/drawing/2014/main" id="{2784E2D7-1794-C2EF-F988-F3326129C82B}"/>
              </a:ext>
            </a:extLst>
          </p:cNvPr>
          <p:cNvSpPr txBox="1"/>
          <p:nvPr/>
        </p:nvSpPr>
        <p:spPr bwMode="auto">
          <a:xfrm>
            <a:off x="37040" y="643772"/>
            <a:ext cx="1008678" cy="2041897"/>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900" kern="0" dirty="0">
                <a:ln>
                  <a:solidFill>
                    <a:schemeClr val="bg1">
                      <a:lumMod val="10000"/>
                    </a:schemeClr>
                  </a:solidFill>
                </a:ln>
                <a:latin typeface="Source Sans Pro" panose="020B0503030403020204" pitchFamily="34" charset="0"/>
                <a:ea typeface="Source Sans Pro" panose="020B0503030403020204" pitchFamily="34" charset="0"/>
              </a:rPr>
              <a:t>Agency Selection</a:t>
            </a:r>
          </a:p>
          <a:p>
            <a:pPr>
              <a:defRPr/>
            </a:pPr>
            <a:r>
              <a:rPr lang="en-US" sz="900" kern="0" dirty="0">
                <a:latin typeface="Source Sans Pro" panose="020B0503030403020204" pitchFamily="34" charset="0"/>
                <a:ea typeface="Source Sans Pro" panose="020B0503030403020204" pitchFamily="34" charset="0"/>
              </a:rPr>
              <a:t>Choose 67 agencies with address on AFW file, had a flight request in last 8 years, had a requester attached, sorted in descending order of most number of flights requested</a:t>
            </a:r>
          </a:p>
        </p:txBody>
      </p:sp>
      <p:sp>
        <p:nvSpPr>
          <p:cNvPr id="6" name="Subtitle 3">
            <a:extLst>
              <a:ext uri="{FF2B5EF4-FFF2-40B4-BE49-F238E27FC236}">
                <a16:creationId xmlns:a16="http://schemas.microsoft.com/office/drawing/2014/main" id="{597112BF-AC9B-E457-5986-2216508CA2C7}"/>
              </a:ext>
            </a:extLst>
          </p:cNvPr>
          <p:cNvSpPr txBox="1"/>
          <p:nvPr/>
        </p:nvSpPr>
        <p:spPr bwMode="auto">
          <a:xfrm>
            <a:off x="1249164" y="643772"/>
            <a:ext cx="1008678" cy="2034622"/>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900" b="1" kern="0" dirty="0">
                <a:latin typeface="Source Sans Pro" panose="020B0503030403020204" pitchFamily="34" charset="0"/>
                <a:ea typeface="Source Sans Pro" panose="020B0503030403020204" pitchFamily="34" charset="0"/>
              </a:rPr>
              <a:t>Web-scrapping Pipeline</a:t>
            </a:r>
          </a:p>
          <a:p>
            <a:pPr>
              <a:defRPr/>
            </a:pPr>
            <a:r>
              <a:rPr lang="en-US" sz="900" dirty="0">
                <a:latin typeface="Source Sans Pro" panose="020B0503030403020204" pitchFamily="34" charset="0"/>
                <a:ea typeface="Source Sans Pro" panose="020B0503030403020204" pitchFamily="34" charset="0"/>
              </a:rPr>
              <a:t>Google Custom Search API/ </a:t>
            </a:r>
            <a:r>
              <a:rPr lang="en-US" sz="900" dirty="0" err="1">
                <a:latin typeface="Source Sans Pro" panose="020B0503030403020204" pitchFamily="34" charset="0"/>
                <a:ea typeface="Source Sans Pro" panose="020B0503030403020204" pitchFamily="34" charset="0"/>
              </a:rPr>
              <a:t>Serper</a:t>
            </a:r>
            <a:r>
              <a:rPr lang="en-US" sz="900" dirty="0">
                <a:latin typeface="Source Sans Pro" panose="020B0503030403020204" pitchFamily="34" charset="0"/>
                <a:ea typeface="Source Sans Pro" panose="020B0503030403020204" pitchFamily="34" charset="0"/>
              </a:rPr>
              <a:t> API to extract website URL</a:t>
            </a:r>
            <a:endParaRPr lang="en-US" sz="900" kern="0" dirty="0">
              <a:latin typeface="Source Sans Pro" panose="020B0503030403020204" pitchFamily="34" charset="0"/>
              <a:ea typeface="Source Sans Pro" panose="020B0503030403020204" pitchFamily="34" charset="0"/>
            </a:endParaRPr>
          </a:p>
        </p:txBody>
      </p:sp>
      <p:sp>
        <p:nvSpPr>
          <p:cNvPr id="7" name="Right Arrow 6">
            <a:extLst>
              <a:ext uri="{FF2B5EF4-FFF2-40B4-BE49-F238E27FC236}">
                <a16:creationId xmlns:a16="http://schemas.microsoft.com/office/drawing/2014/main" id="{E0287FD5-00AB-099F-0C01-D1F3314409FE}"/>
              </a:ext>
            </a:extLst>
          </p:cNvPr>
          <p:cNvSpPr/>
          <p:nvPr/>
        </p:nvSpPr>
        <p:spPr>
          <a:xfrm>
            <a:off x="1072255" y="1651565"/>
            <a:ext cx="176909" cy="239500"/>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4" name="Subtitle 3">
            <a:extLst>
              <a:ext uri="{FF2B5EF4-FFF2-40B4-BE49-F238E27FC236}">
                <a16:creationId xmlns:a16="http://schemas.microsoft.com/office/drawing/2014/main" id="{141D168B-EA06-BFFC-CD3A-35103C3C9519}"/>
              </a:ext>
            </a:extLst>
          </p:cNvPr>
          <p:cNvSpPr txBox="1"/>
          <p:nvPr/>
        </p:nvSpPr>
        <p:spPr bwMode="auto">
          <a:xfrm>
            <a:off x="2461288" y="647501"/>
            <a:ext cx="973042" cy="2041896"/>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900" b="1" kern="0" dirty="0">
                <a:latin typeface="Source Sans Pro" panose="020B0503030403020204" pitchFamily="34" charset="0"/>
                <a:ea typeface="Source Sans Pro" panose="020B0503030403020204" pitchFamily="34" charset="0"/>
              </a:rPr>
              <a:t>Web-scrapping Pipeline</a:t>
            </a:r>
          </a:p>
          <a:p>
            <a:pPr>
              <a:defRPr/>
            </a:pPr>
            <a:r>
              <a:rPr lang="en-US" sz="900" dirty="0">
                <a:latin typeface="Source Sans Pro" panose="020B0503030403020204" pitchFamily="34" charset="0"/>
                <a:ea typeface="Source Sans Pro" panose="020B0503030403020204" pitchFamily="34" charset="0"/>
              </a:rPr>
              <a:t>Beautiful Soup/ Playwright for address extraction</a:t>
            </a:r>
            <a:endParaRPr lang="en-US" sz="900" kern="0" dirty="0">
              <a:latin typeface="Source Sans Pro" panose="020B0503030403020204" pitchFamily="34" charset="0"/>
              <a:ea typeface="Source Sans Pro" panose="020B0503030403020204" pitchFamily="34" charset="0"/>
            </a:endParaRPr>
          </a:p>
        </p:txBody>
      </p:sp>
      <p:sp>
        <p:nvSpPr>
          <p:cNvPr id="15" name="Subtitle 3">
            <a:extLst>
              <a:ext uri="{FF2B5EF4-FFF2-40B4-BE49-F238E27FC236}">
                <a16:creationId xmlns:a16="http://schemas.microsoft.com/office/drawing/2014/main" id="{DD80DB7D-A6C9-E1EB-395A-A3BB1BF88DD9}"/>
              </a:ext>
            </a:extLst>
          </p:cNvPr>
          <p:cNvSpPr txBox="1"/>
          <p:nvPr/>
        </p:nvSpPr>
        <p:spPr bwMode="auto">
          <a:xfrm>
            <a:off x="3629772" y="640923"/>
            <a:ext cx="973042" cy="2041896"/>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900" b="1" kern="0" dirty="0">
                <a:latin typeface="Source Sans Pro" panose="020B0503030403020204" pitchFamily="34" charset="0"/>
                <a:ea typeface="Source Sans Pro" panose="020B0503030403020204" pitchFamily="34" charset="0"/>
              </a:rPr>
              <a:t>Airport Proximity Pipeline</a:t>
            </a:r>
          </a:p>
          <a:p>
            <a:pPr>
              <a:defRPr/>
            </a:pPr>
            <a:r>
              <a:rPr lang="en-US" sz="900" dirty="0">
                <a:latin typeface="Source Sans Pro" panose="020B0503030403020204" pitchFamily="34" charset="0"/>
                <a:ea typeface="Source Sans Pro" panose="020B0503030403020204" pitchFamily="34" charset="0"/>
              </a:rPr>
              <a:t>For agencies with multiple address returned by web-scraping pipeline, choose address geographically closest to airport</a:t>
            </a:r>
            <a:endParaRPr lang="en-US" sz="900" kern="0" dirty="0">
              <a:latin typeface="Source Sans Pro" panose="020B0503030403020204" pitchFamily="34" charset="0"/>
              <a:ea typeface="Source Sans Pro" panose="020B0503030403020204" pitchFamily="34" charset="0"/>
            </a:endParaRPr>
          </a:p>
        </p:txBody>
      </p:sp>
      <p:sp>
        <p:nvSpPr>
          <p:cNvPr id="17" name="Subtitle 3">
            <a:extLst>
              <a:ext uri="{FF2B5EF4-FFF2-40B4-BE49-F238E27FC236}">
                <a16:creationId xmlns:a16="http://schemas.microsoft.com/office/drawing/2014/main" id="{19B821D8-1E01-1CE8-EE85-E7D6220471C9}"/>
              </a:ext>
            </a:extLst>
          </p:cNvPr>
          <p:cNvSpPr txBox="1"/>
          <p:nvPr/>
        </p:nvSpPr>
        <p:spPr bwMode="auto">
          <a:xfrm>
            <a:off x="5096231" y="724608"/>
            <a:ext cx="1515570" cy="1953786"/>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LLM for verifying address on AFW file against address extracted by web-scraping pipeline </a:t>
            </a:r>
            <a:r>
              <a:rPr lang="en-US" sz="1050" dirty="0">
                <a:latin typeface="Source Sans Pro" panose="020B0503030403020204" pitchFamily="34" charset="0"/>
                <a:ea typeface="Source Sans Pro" panose="020B0503030403020204" pitchFamily="34" charset="0"/>
              </a:rPr>
              <a:t>Leverage gpt-4o-mini model</a:t>
            </a:r>
            <a:endParaRPr lang="en-US" sz="1050" kern="0" dirty="0">
              <a:latin typeface="Source Sans Pro" panose="020B0503030403020204" pitchFamily="34" charset="0"/>
              <a:ea typeface="Source Sans Pro" panose="020B0503030403020204" pitchFamily="34" charset="0"/>
            </a:endParaRPr>
          </a:p>
        </p:txBody>
      </p:sp>
      <p:sp>
        <p:nvSpPr>
          <p:cNvPr id="19" name="Google Shape;290;g353d129ca6d_5_259">
            <a:extLst>
              <a:ext uri="{FF2B5EF4-FFF2-40B4-BE49-F238E27FC236}">
                <a16:creationId xmlns:a16="http://schemas.microsoft.com/office/drawing/2014/main" id="{1C0B8CDC-85CE-8FC6-1A00-EF47AD085977}"/>
              </a:ext>
            </a:extLst>
          </p:cNvPr>
          <p:cNvSpPr txBox="1"/>
          <p:nvPr/>
        </p:nvSpPr>
        <p:spPr>
          <a:xfrm>
            <a:off x="-68501" y="2909654"/>
            <a:ext cx="1114220" cy="62493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67 agencies</a:t>
            </a:r>
            <a:endParaRPr sz="10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2" name="Google Shape;290;g353d129ca6d_5_259">
            <a:extLst>
              <a:ext uri="{FF2B5EF4-FFF2-40B4-BE49-F238E27FC236}">
                <a16:creationId xmlns:a16="http://schemas.microsoft.com/office/drawing/2014/main" id="{EBCC4E2A-DABB-F694-1AC4-447E85B78B95}"/>
              </a:ext>
            </a:extLst>
          </p:cNvPr>
          <p:cNvSpPr txBox="1"/>
          <p:nvPr/>
        </p:nvSpPr>
        <p:spPr>
          <a:xfrm>
            <a:off x="1160709" y="2925568"/>
            <a:ext cx="1015158" cy="488505"/>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URL extracted for </a:t>
            </a:r>
          </a:p>
          <a:p>
            <a:pPr marL="0" marR="0" lvl="0" indent="0"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67 agencies (100%)</a:t>
            </a:r>
            <a:endParaRPr sz="10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3" name="灯片编号占位符 2">
            <a:extLst>
              <a:ext uri="{FF2B5EF4-FFF2-40B4-BE49-F238E27FC236}">
                <a16:creationId xmlns:a16="http://schemas.microsoft.com/office/drawing/2014/main" id="{5759A5E3-7E2B-8E46-7805-323D6E33355F}"/>
              </a:ext>
            </a:extLst>
          </p:cNvPr>
          <p:cNvSpPr txBox="1">
            <a:spLocks/>
          </p:cNvSpPr>
          <p:nvPr/>
        </p:nvSpPr>
        <p:spPr>
          <a:xfrm>
            <a:off x="6942138" y="4783986"/>
            <a:ext cx="2025650" cy="2365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700" smtClean="0">
                <a:solidFill>
                  <a:schemeClr val="bg1">
                    <a:lumMod val="50000"/>
                  </a:schemeClr>
                </a:solidFill>
              </a:rPr>
              <a:pPr algn="r"/>
              <a:t>22</a:t>
            </a:fld>
            <a:endParaRPr lang="en-US" sz="700" dirty="0">
              <a:solidFill>
                <a:schemeClr val="bg1">
                  <a:lumMod val="50000"/>
                </a:schemeClr>
              </a:solidFill>
            </a:endParaRPr>
          </a:p>
        </p:txBody>
      </p:sp>
      <p:sp>
        <p:nvSpPr>
          <p:cNvPr id="10" name="Google Shape;288;g353d129ca6d_5_259">
            <a:extLst>
              <a:ext uri="{FF2B5EF4-FFF2-40B4-BE49-F238E27FC236}">
                <a16:creationId xmlns:a16="http://schemas.microsoft.com/office/drawing/2014/main" id="{9C544AD6-F715-7E1E-6805-BE21EA7E726F}"/>
              </a:ext>
            </a:extLst>
          </p:cNvPr>
          <p:cNvSpPr txBox="1">
            <a:spLocks noGrp="1"/>
          </p:cNvSpPr>
          <p:nvPr>
            <p:ph type="title"/>
          </p:nvPr>
        </p:nvSpPr>
        <p:spPr>
          <a:xfrm>
            <a:off x="112566" y="78529"/>
            <a:ext cx="8681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US" sz="2000" b="1" dirty="0">
                <a:latin typeface="Manrope"/>
                <a:ea typeface="Manrope"/>
                <a:cs typeface="Manrope"/>
                <a:sym typeface="Manrope"/>
              </a:rPr>
              <a:t>Validation of Current Proposed Web-scrapping Pipeline</a:t>
            </a:r>
            <a:endParaRPr sz="2000" b="1" dirty="0">
              <a:latin typeface="Manrope"/>
              <a:ea typeface="Manrope"/>
              <a:cs typeface="Manrope"/>
              <a:sym typeface="Manrope"/>
            </a:endParaRPr>
          </a:p>
        </p:txBody>
      </p:sp>
      <p:sp>
        <p:nvSpPr>
          <p:cNvPr id="2" name="Rectangle 1">
            <a:extLst>
              <a:ext uri="{FF2B5EF4-FFF2-40B4-BE49-F238E27FC236}">
                <a16:creationId xmlns:a16="http://schemas.microsoft.com/office/drawing/2014/main" id="{BF1A891A-96DB-C093-FF3D-F2E6DA08F65F}"/>
              </a:ext>
            </a:extLst>
          </p:cNvPr>
          <p:cNvSpPr/>
          <p:nvPr/>
        </p:nvSpPr>
        <p:spPr>
          <a:xfrm>
            <a:off x="4947700" y="640923"/>
            <a:ext cx="1818274" cy="2115159"/>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8" name="Google Shape;290;g353d129ca6d_5_259">
            <a:extLst>
              <a:ext uri="{FF2B5EF4-FFF2-40B4-BE49-F238E27FC236}">
                <a16:creationId xmlns:a16="http://schemas.microsoft.com/office/drawing/2014/main" id="{36306A4F-3B94-8BEC-CC82-0F2E1C6508A5}"/>
              </a:ext>
            </a:extLst>
          </p:cNvPr>
          <p:cNvSpPr txBox="1"/>
          <p:nvPr/>
        </p:nvSpPr>
        <p:spPr>
          <a:xfrm>
            <a:off x="2303641" y="2925568"/>
            <a:ext cx="973042" cy="488505"/>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Address extracted for </a:t>
            </a:r>
          </a:p>
          <a:p>
            <a:pPr marL="0" marR="0" lvl="0" indent="0" rtl="0">
              <a:lnSpc>
                <a:spcPct val="100000"/>
              </a:lnSpc>
              <a:spcBef>
                <a:spcPts val="0"/>
              </a:spcBef>
              <a:spcAft>
                <a:spcPts val="0"/>
              </a:spcAft>
              <a:buClr>
                <a:srgbClr val="000000"/>
              </a:buClr>
              <a:buSzPts val="1200"/>
              <a:buFont typeface="Arial"/>
              <a:buNone/>
            </a:pPr>
            <a:r>
              <a:rPr lang="en-US" sz="1100" b="1" dirty="0">
                <a:solidFill>
                  <a:schemeClr val="dk1"/>
                </a:solidFill>
                <a:latin typeface="Source Sans Pro" panose="020B0503030403020204" pitchFamily="34" charset="0"/>
                <a:ea typeface="Source Sans Pro" panose="020B0503030403020204" pitchFamily="34" charset="0"/>
              </a:rPr>
              <a:t>55</a:t>
            </a: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 agencies (82%)</a:t>
            </a:r>
            <a:endParaRPr sz="10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0" name="Subtitle 3">
            <a:extLst>
              <a:ext uri="{FF2B5EF4-FFF2-40B4-BE49-F238E27FC236}">
                <a16:creationId xmlns:a16="http://schemas.microsoft.com/office/drawing/2014/main" id="{92B70F70-4E7A-0D5E-A8F1-820E59BD3B7F}"/>
              </a:ext>
            </a:extLst>
          </p:cNvPr>
          <p:cNvSpPr txBox="1"/>
          <p:nvPr/>
        </p:nvSpPr>
        <p:spPr bwMode="auto">
          <a:xfrm>
            <a:off x="7301234" y="724608"/>
            <a:ext cx="1630817" cy="1953786"/>
          </a:xfrm>
          <a:prstGeom prst="rect">
            <a:avLst/>
          </a:prstGeom>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50" b="1" kern="0" dirty="0">
                <a:latin typeface="Source Sans Pro" panose="020B0503030403020204" pitchFamily="34" charset="0"/>
                <a:ea typeface="Source Sans Pro" panose="020B0503030403020204" pitchFamily="34" charset="0"/>
              </a:rPr>
              <a:t>Results from Google Answer Box, Google Search, Google Maps </a:t>
            </a:r>
            <a:r>
              <a:rPr lang="en-US" sz="1050" dirty="0">
                <a:latin typeface="Source Sans Pro" panose="020B0503030403020204" pitchFamily="34" charset="0"/>
                <a:ea typeface="Source Sans Pro" panose="020B0503030403020204" pitchFamily="34" charset="0"/>
              </a:rPr>
              <a:t>These three serve as fallback addresses</a:t>
            </a:r>
            <a:endParaRPr lang="en-US" sz="1050" kern="0" dirty="0">
              <a:latin typeface="Source Sans Pro" panose="020B0503030403020204" pitchFamily="34" charset="0"/>
              <a:ea typeface="Source Sans Pro" panose="020B0503030403020204" pitchFamily="34" charset="0"/>
            </a:endParaRPr>
          </a:p>
        </p:txBody>
      </p:sp>
      <p:sp>
        <p:nvSpPr>
          <p:cNvPr id="21" name="Rectangle 20">
            <a:extLst>
              <a:ext uri="{FF2B5EF4-FFF2-40B4-BE49-F238E27FC236}">
                <a16:creationId xmlns:a16="http://schemas.microsoft.com/office/drawing/2014/main" id="{57B62370-0385-2C15-7F91-2F0F6C94895F}"/>
              </a:ext>
            </a:extLst>
          </p:cNvPr>
          <p:cNvSpPr/>
          <p:nvPr/>
        </p:nvSpPr>
        <p:spPr>
          <a:xfrm>
            <a:off x="7223121" y="640923"/>
            <a:ext cx="1818275" cy="2115898"/>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23" name="Google Shape;290;g353d129ca6d_5_259">
            <a:extLst>
              <a:ext uri="{FF2B5EF4-FFF2-40B4-BE49-F238E27FC236}">
                <a16:creationId xmlns:a16="http://schemas.microsoft.com/office/drawing/2014/main" id="{6537AAD1-A9EC-0B39-E61E-5BCCCE7938A1}"/>
              </a:ext>
            </a:extLst>
          </p:cNvPr>
          <p:cNvSpPr txBox="1"/>
          <p:nvPr/>
        </p:nvSpPr>
        <p:spPr>
          <a:xfrm>
            <a:off x="3488594" y="2925568"/>
            <a:ext cx="1114220" cy="488505"/>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All these </a:t>
            </a: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55 agencies (82%) </a:t>
            </a: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now have one address against their name</a:t>
            </a:r>
            <a:endParaRPr sz="100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4" name="Google Shape;290;g353d129ca6d_5_259">
            <a:extLst>
              <a:ext uri="{FF2B5EF4-FFF2-40B4-BE49-F238E27FC236}">
                <a16:creationId xmlns:a16="http://schemas.microsoft.com/office/drawing/2014/main" id="{4417F60C-AE6F-4D09-0692-F209A3635FA2}"/>
              </a:ext>
            </a:extLst>
          </p:cNvPr>
          <p:cNvSpPr txBox="1"/>
          <p:nvPr/>
        </p:nvSpPr>
        <p:spPr>
          <a:xfrm>
            <a:off x="4893145" y="2852863"/>
            <a:ext cx="2697018" cy="1625559"/>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Exact Substring Match: </a:t>
            </a:r>
          </a:p>
          <a:p>
            <a:pPr marL="0" marR="0" lvl="0" indent="0"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36 agencies (53%),</a:t>
            </a:r>
          </a:p>
          <a:p>
            <a:pPr marL="0" marR="0" lvl="0" indent="0" rtl="0">
              <a:lnSpc>
                <a:spcPct val="100000"/>
              </a:lnSpc>
              <a:spcBef>
                <a:spcPts val="0"/>
              </a:spcBef>
              <a:spcAft>
                <a:spcPts val="0"/>
              </a:spcAft>
              <a:buClr>
                <a:srgbClr val="000000"/>
              </a:buClr>
              <a:buSzPts val="1200"/>
              <a:buFont typeface="Arial"/>
              <a:buNone/>
            </a:pPr>
            <a:r>
              <a:rPr lang="en-US" sz="1100" dirty="0">
                <a:solidFill>
                  <a:schemeClr val="dk1"/>
                </a:solidFill>
                <a:latin typeface="Source Sans Pro" panose="020B0503030403020204" pitchFamily="34" charset="0"/>
                <a:ea typeface="Source Sans Pro" panose="020B0503030403020204" pitchFamily="34" charset="0"/>
              </a:rPr>
              <a:t>One word Difference</a:t>
            </a:r>
            <a:r>
              <a:rPr lang="en-US" sz="1100" b="1" dirty="0">
                <a:solidFill>
                  <a:schemeClr val="dk1"/>
                </a:solidFill>
                <a:latin typeface="Source Sans Pro" panose="020B0503030403020204" pitchFamily="34" charset="0"/>
                <a:ea typeface="Source Sans Pro" panose="020B0503030403020204" pitchFamily="34" charset="0"/>
              </a:rPr>
              <a:t>: </a:t>
            </a:r>
          </a:p>
          <a:p>
            <a:pPr marL="0" marR="0" lvl="0" indent="0" rtl="0">
              <a:lnSpc>
                <a:spcPct val="100000"/>
              </a:lnSpc>
              <a:spcBef>
                <a:spcPts val="0"/>
              </a:spcBef>
              <a:spcAft>
                <a:spcPts val="0"/>
              </a:spcAft>
              <a:buClr>
                <a:srgbClr val="000000"/>
              </a:buClr>
              <a:buSzPts val="1200"/>
              <a:buFont typeface="Arial"/>
              <a:buNone/>
            </a:pPr>
            <a:r>
              <a:rPr lang="en-US" sz="1100" b="1" dirty="0">
                <a:solidFill>
                  <a:schemeClr val="dk1"/>
                </a:solidFill>
                <a:latin typeface="Source Sans Pro" panose="020B0503030403020204" pitchFamily="34" charset="0"/>
                <a:ea typeface="Source Sans Pro" panose="020B0503030403020204" pitchFamily="34" charset="0"/>
              </a:rPr>
              <a:t>2 agencies (2.9%),</a:t>
            </a:r>
          </a:p>
          <a:p>
            <a:pPr marL="0" marR="0" lvl="0" indent="0"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No Match</a:t>
            </a: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 </a:t>
            </a:r>
          </a:p>
          <a:p>
            <a:pPr marL="0" marR="0" lvl="0" indent="0"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12 agencies (25.3%)</a:t>
            </a:r>
          </a:p>
          <a:p>
            <a:pPr marL="0" marR="0" lvl="0" indent="0"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Correct Match found in </a:t>
            </a:r>
          </a:p>
          <a:p>
            <a:pPr marL="0" marR="0" lvl="0" indent="0" rtl="0">
              <a:lnSpc>
                <a:spcPct val="100000"/>
              </a:lnSpc>
              <a:spcBef>
                <a:spcPts val="0"/>
              </a:spcBef>
              <a:spcAft>
                <a:spcPts val="0"/>
              </a:spcAft>
              <a:buClr>
                <a:srgbClr val="000000"/>
              </a:buClr>
              <a:buSzPts val="1200"/>
              <a:buFont typeface="Arial"/>
              <a:buNone/>
            </a:pPr>
            <a:r>
              <a:rPr lang="en-US" sz="1100" i="0" u="none" strike="noStrike" cap="none" dirty="0">
                <a:solidFill>
                  <a:schemeClr val="dk1"/>
                </a:solidFill>
                <a:latin typeface="Source Sans Pro" panose="020B0503030403020204" pitchFamily="34" charset="0"/>
                <a:ea typeface="Source Sans Pro" panose="020B0503030403020204" pitchFamily="34" charset="0"/>
                <a:sym typeface="Arial"/>
              </a:rPr>
              <a:t>Answer Box, Search, Maps</a:t>
            </a: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 </a:t>
            </a:r>
          </a:p>
          <a:p>
            <a:pPr marL="0" marR="0" lvl="0" indent="0" rtl="0">
              <a:lnSpc>
                <a:spcPct val="100000"/>
              </a:lnSpc>
              <a:spcBef>
                <a:spcPts val="0"/>
              </a:spcBef>
              <a:spcAft>
                <a:spcPts val="0"/>
              </a:spcAft>
              <a:buClr>
                <a:srgbClr val="000000"/>
              </a:buClr>
              <a:buSzPts val="1200"/>
              <a:buFont typeface="Arial"/>
              <a:buNone/>
            </a:pPr>
            <a:r>
              <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rPr>
              <a:t>5 agencies (7.4%)</a:t>
            </a:r>
          </a:p>
          <a:p>
            <a:pPr marL="0" marR="0" lvl="0" indent="0" rtl="0">
              <a:lnSpc>
                <a:spcPct val="100000"/>
              </a:lnSpc>
              <a:spcBef>
                <a:spcPts val="0"/>
              </a:spcBef>
              <a:spcAft>
                <a:spcPts val="0"/>
              </a:spcAft>
              <a:buClr>
                <a:srgbClr val="000000"/>
              </a:buClr>
              <a:buSzPts val="1200"/>
              <a:buFont typeface="Arial"/>
              <a:buNone/>
            </a:pPr>
            <a:r>
              <a:rPr lang="en-US" sz="1100" dirty="0">
                <a:solidFill>
                  <a:schemeClr val="dk1"/>
                </a:solidFill>
                <a:latin typeface="Source Sans Pro" panose="020B0503030403020204" pitchFamily="34" charset="0"/>
                <a:ea typeface="Source Sans Pro" panose="020B0503030403020204" pitchFamily="34" charset="0"/>
              </a:rPr>
              <a:t>Address not returned from Web-scraping pipeline </a:t>
            </a:r>
          </a:p>
          <a:p>
            <a:pPr marL="0" marR="0" lvl="0" indent="0" rtl="0">
              <a:lnSpc>
                <a:spcPct val="100000"/>
              </a:lnSpc>
              <a:spcBef>
                <a:spcPts val="0"/>
              </a:spcBef>
              <a:spcAft>
                <a:spcPts val="0"/>
              </a:spcAft>
              <a:buClr>
                <a:srgbClr val="000000"/>
              </a:buClr>
              <a:buSzPts val="1200"/>
              <a:buFont typeface="Arial"/>
              <a:buNone/>
            </a:pPr>
            <a:r>
              <a:rPr lang="en-US" sz="1100" dirty="0">
                <a:solidFill>
                  <a:schemeClr val="dk1"/>
                </a:solidFill>
                <a:latin typeface="Source Sans Pro" panose="020B0503030403020204" pitchFamily="34" charset="0"/>
                <a:ea typeface="Source Sans Pro" panose="020B0503030403020204" pitchFamily="34" charset="0"/>
              </a:rPr>
              <a:t>(URL Extraction + Web- Scraping): </a:t>
            </a:r>
          </a:p>
          <a:p>
            <a:pPr marL="0" marR="0" lvl="0" indent="0" rtl="0">
              <a:lnSpc>
                <a:spcPct val="100000"/>
              </a:lnSpc>
              <a:spcBef>
                <a:spcPts val="0"/>
              </a:spcBef>
              <a:spcAft>
                <a:spcPts val="0"/>
              </a:spcAft>
              <a:buClr>
                <a:srgbClr val="000000"/>
              </a:buClr>
              <a:buSzPts val="1200"/>
              <a:buFont typeface="Arial"/>
              <a:buNone/>
            </a:pPr>
            <a:r>
              <a:rPr lang="en-US" sz="1100" b="1" dirty="0">
                <a:solidFill>
                  <a:schemeClr val="dk1"/>
                </a:solidFill>
                <a:latin typeface="Source Sans Pro" panose="020B0503030403020204" pitchFamily="34" charset="0"/>
                <a:ea typeface="Source Sans Pro" panose="020B0503030403020204" pitchFamily="34" charset="0"/>
              </a:rPr>
              <a:t>12 agencies (18%)</a:t>
            </a:r>
            <a:endParaRPr lang="en-US" sz="1100" b="1"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6" name="Subtitle 3">
            <a:extLst>
              <a:ext uri="{FF2B5EF4-FFF2-40B4-BE49-F238E27FC236}">
                <a16:creationId xmlns:a16="http://schemas.microsoft.com/office/drawing/2014/main" id="{F04A181E-73F5-FE01-0414-45FA0127895B}"/>
              </a:ext>
            </a:extLst>
          </p:cNvPr>
          <p:cNvSpPr txBox="1"/>
          <p:nvPr/>
        </p:nvSpPr>
        <p:spPr bwMode="auto">
          <a:xfrm>
            <a:off x="31750" y="4794250"/>
            <a:ext cx="4373996" cy="333375"/>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lIns="91425" tIns="91425" rIns="91425" bIns="91425" anchor="ctr"/>
          <a:lstStyle>
            <a:defPPr marR="0" lvl="0" algn="l" rtl="0">
              <a:lnSpc>
                <a:spcPct val="100000"/>
              </a:lnSpc>
              <a:spcBef>
                <a:spcPts val="0"/>
              </a:spcBef>
              <a:spcAft>
                <a:spcPts val="0"/>
              </a:spcAft>
            </a:defPPr>
            <a:lvl1pPr lvl="0" algn="l" rtl="0" eaLnBrk="0" fontAlgn="base" hangingPunct="0">
              <a:lnSpc>
                <a:spcPct val="100000"/>
              </a:lnSpc>
              <a:spcBef>
                <a:spcPts val="0"/>
              </a:spcBef>
              <a:spcAft>
                <a:spcPts val="0"/>
              </a:spcAft>
              <a:buClr>
                <a:srgbClr val="000000"/>
              </a:buClr>
              <a:buSzPts val="1800"/>
              <a:buFont typeface="Arial" panose="020B0604020202090204" pitchFamily="34" charset="0"/>
              <a:buNone/>
              <a:defRPr sz="1400">
                <a:solidFill>
                  <a:schemeClr val="dk1"/>
                </a:solidFill>
                <a:latin typeface="Arial" panose="020B0604020202090204"/>
                <a:ea typeface="Arial" panose="020B0604020202090204"/>
                <a:cs typeface="Arial" panose="020B0604020202090204"/>
                <a:sym typeface="Arial" panose="020B0604020202090204" pitchFamily="34" charset="0"/>
              </a:defRPr>
            </a:lvl1pPr>
            <a:lvl2pPr lvl="1"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2pPr>
            <a:lvl3pPr lvl="2"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3pPr>
            <a:lvl4pPr lvl="3"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4pPr>
            <a:lvl5pPr lvl="4" algn="ctr" rtl="0" eaLnBrk="0" fontAlgn="base" hangingPunct="0">
              <a:lnSpc>
                <a:spcPct val="100000"/>
              </a:lnSpc>
              <a:spcBef>
                <a:spcPts val="0"/>
              </a:spcBef>
              <a:spcAft>
                <a:spcPts val="0"/>
              </a:spcAft>
              <a:buClr>
                <a:srgbClr val="000000"/>
              </a:buClr>
              <a:buSzPts val="1800"/>
              <a:buFont typeface="Arial" panose="020B0604020202090204" pitchFamily="34" charset="0"/>
              <a:buNone/>
              <a:defRPr sz="1800">
                <a:solidFill>
                  <a:srgbClr val="000000"/>
                </a:solidFill>
                <a:latin typeface="Arial" panose="020B0604020202090204"/>
                <a:ea typeface="Arial" panose="020B0604020202090204"/>
                <a:cs typeface="Arial" panose="020B0604020202090204"/>
                <a:sym typeface="Arial" panose="020B0604020202090204" pitchFamily="34" charset="0"/>
              </a:defRPr>
            </a:lvl5pPr>
            <a:lvl6pPr marR="0" lvl="5"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ctr" rtl="0">
              <a:lnSpc>
                <a:spcPct val="100000"/>
              </a:lnSpc>
              <a:spcBef>
                <a:spcPts val="0"/>
              </a:spcBef>
              <a:spcAft>
                <a:spcPts val="0"/>
              </a:spcAft>
              <a:buClr>
                <a:srgbClr val="000000"/>
              </a:buClr>
              <a:buSzPts val="18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defRPr/>
            </a:pPr>
            <a:r>
              <a:rPr lang="en-US" sz="1000" kern="0" dirty="0">
                <a:latin typeface="Source Sans Pro" panose="020B0503030403020204" pitchFamily="34" charset="0"/>
                <a:ea typeface="Source Sans Pro" panose="020B0503030403020204" pitchFamily="34" charset="0"/>
              </a:rPr>
              <a:t>Percentage numbers quoted at each step above are out of total 67 agencies.</a:t>
            </a:r>
          </a:p>
          <a:p>
            <a:pPr>
              <a:defRPr/>
            </a:pPr>
            <a:r>
              <a:rPr lang="en-US" sz="1000" kern="0" dirty="0">
                <a:latin typeface="Source Sans Pro" panose="020B0503030403020204" pitchFamily="34" charset="0"/>
                <a:ea typeface="Source Sans Pro" panose="020B0503030403020204" pitchFamily="34" charset="0"/>
              </a:rPr>
              <a:t>LLM (gpt-4o-mini) results were also manually eyeballed and confirmed</a:t>
            </a:r>
          </a:p>
        </p:txBody>
      </p:sp>
      <p:sp>
        <p:nvSpPr>
          <p:cNvPr id="9" name="Right Arrow 8">
            <a:extLst>
              <a:ext uri="{FF2B5EF4-FFF2-40B4-BE49-F238E27FC236}">
                <a16:creationId xmlns:a16="http://schemas.microsoft.com/office/drawing/2014/main" id="{1B004FFF-8C34-2D47-A3C3-EDC4357B3615}"/>
              </a:ext>
            </a:extLst>
          </p:cNvPr>
          <p:cNvSpPr/>
          <p:nvPr/>
        </p:nvSpPr>
        <p:spPr>
          <a:xfrm>
            <a:off x="2276374" y="1664721"/>
            <a:ext cx="176909" cy="239500"/>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12" name="Right Arrow 11">
            <a:extLst>
              <a:ext uri="{FF2B5EF4-FFF2-40B4-BE49-F238E27FC236}">
                <a16:creationId xmlns:a16="http://schemas.microsoft.com/office/drawing/2014/main" id="{0FD05654-B522-2247-7302-AC6F14E6B85F}"/>
              </a:ext>
            </a:extLst>
          </p:cNvPr>
          <p:cNvSpPr/>
          <p:nvPr/>
        </p:nvSpPr>
        <p:spPr>
          <a:xfrm>
            <a:off x="3452862" y="1641363"/>
            <a:ext cx="176909" cy="239500"/>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27" name="Right Arrow 26">
            <a:extLst>
              <a:ext uri="{FF2B5EF4-FFF2-40B4-BE49-F238E27FC236}">
                <a16:creationId xmlns:a16="http://schemas.microsoft.com/office/drawing/2014/main" id="{D428B565-1774-2DA6-0C83-DAE36B0630E1}"/>
              </a:ext>
            </a:extLst>
          </p:cNvPr>
          <p:cNvSpPr/>
          <p:nvPr/>
        </p:nvSpPr>
        <p:spPr>
          <a:xfrm>
            <a:off x="6887874" y="1651565"/>
            <a:ext cx="176909" cy="239500"/>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28" name="Right Arrow 27">
            <a:extLst>
              <a:ext uri="{FF2B5EF4-FFF2-40B4-BE49-F238E27FC236}">
                <a16:creationId xmlns:a16="http://schemas.microsoft.com/office/drawing/2014/main" id="{36DFD708-3597-7237-2D8B-8CC17B6D7363}"/>
              </a:ext>
            </a:extLst>
          </p:cNvPr>
          <p:cNvSpPr/>
          <p:nvPr/>
        </p:nvSpPr>
        <p:spPr>
          <a:xfrm>
            <a:off x="4700907" y="1651565"/>
            <a:ext cx="176909" cy="239500"/>
          </a:xfrm>
          <a:prstGeom prst="rightArrow">
            <a:avLst/>
          </a:prstGeom>
          <a:solidFill>
            <a:schemeClr val="bg2"/>
          </a:solidFill>
          <a:ln>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pic>
        <p:nvPicPr>
          <p:cNvPr id="30" name="Picture 29" descr="A screenshot of a computer&#10;&#10;AI-generated content may be incorrect.">
            <a:extLst>
              <a:ext uri="{FF2B5EF4-FFF2-40B4-BE49-F238E27FC236}">
                <a16:creationId xmlns:a16="http://schemas.microsoft.com/office/drawing/2014/main" id="{52D9BFB1-C021-958B-C314-937D39E47660}"/>
              </a:ext>
            </a:extLst>
          </p:cNvPr>
          <p:cNvPicPr>
            <a:picLocks noChangeAspect="1"/>
          </p:cNvPicPr>
          <p:nvPr/>
        </p:nvPicPr>
        <p:blipFill>
          <a:blip r:embed="rId3"/>
          <a:stretch>
            <a:fillRect/>
          </a:stretch>
        </p:blipFill>
        <p:spPr>
          <a:xfrm>
            <a:off x="6611801" y="2990280"/>
            <a:ext cx="2532199" cy="1350727"/>
          </a:xfrm>
          <a:prstGeom prst="rect">
            <a:avLst/>
          </a:prstGeom>
        </p:spPr>
      </p:pic>
      <p:sp>
        <p:nvSpPr>
          <p:cNvPr id="31" name="Right Brace 30">
            <a:extLst>
              <a:ext uri="{FF2B5EF4-FFF2-40B4-BE49-F238E27FC236}">
                <a16:creationId xmlns:a16="http://schemas.microsoft.com/office/drawing/2014/main" id="{5A71C8D5-B163-1E1D-504E-9B56656E7F78}"/>
              </a:ext>
            </a:extLst>
          </p:cNvPr>
          <p:cNvSpPr/>
          <p:nvPr/>
        </p:nvSpPr>
        <p:spPr>
          <a:xfrm rot="5400000">
            <a:off x="6925071" y="825894"/>
            <a:ext cx="109391" cy="4123256"/>
          </a:xfrm>
          <a:prstGeom prst="rightBrace">
            <a:avLst>
              <a:gd name="adj1" fmla="val 126774"/>
              <a:gd name="adj2" fmla="val 49178"/>
            </a:avLst>
          </a:prstGeom>
          <a:solidFill>
            <a:schemeClr val="bg1">
              <a:lumMod val="10000"/>
            </a:schemeClr>
          </a:solidFill>
          <a:ln w="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ym typeface="Arial" panose="020B0604020202090204" pitchFamily="34" charset="0"/>
            </a:endParaRPr>
          </a:p>
        </p:txBody>
      </p:sp>
    </p:spTree>
    <p:extLst>
      <p:ext uri="{BB962C8B-B14F-4D97-AF65-F5344CB8AC3E}">
        <p14:creationId xmlns:p14="http://schemas.microsoft.com/office/powerpoint/2010/main" val="335107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353d129ca6d_5_259"/>
          <p:cNvSpPr txBox="1">
            <a:spLocks noGrp="1"/>
          </p:cNvSpPr>
          <p:nvPr>
            <p:ph type="title"/>
          </p:nvPr>
        </p:nvSpPr>
        <p:spPr>
          <a:xfrm>
            <a:off x="417366" y="414362"/>
            <a:ext cx="8681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US" sz="2000" b="1" dirty="0">
                <a:latin typeface="Manrope"/>
                <a:ea typeface="Manrope"/>
                <a:cs typeface="Manrope"/>
                <a:sym typeface="Manrope"/>
              </a:rPr>
              <a:t>Combined, these tools form a smart and scalable address-completion pipeline</a:t>
            </a:r>
            <a:endParaRPr sz="2000" b="1" dirty="0">
              <a:latin typeface="Manrope"/>
              <a:ea typeface="Manrope"/>
              <a:cs typeface="Manrope"/>
              <a:sym typeface="Manrope"/>
            </a:endParaRPr>
          </a:p>
        </p:txBody>
      </p:sp>
      <p:sp>
        <p:nvSpPr>
          <p:cNvPr id="289" name="Google Shape;289;g353d129ca6d_5_259"/>
          <p:cNvSpPr/>
          <p:nvPr/>
        </p:nvSpPr>
        <p:spPr>
          <a:xfrm>
            <a:off x="144706" y="1759277"/>
            <a:ext cx="2133900" cy="2361600"/>
          </a:xfrm>
          <a:prstGeom prst="roundRect">
            <a:avLst>
              <a:gd name="adj" fmla="val 1175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353d129ca6d_5_259"/>
          <p:cNvSpPr txBox="1"/>
          <p:nvPr/>
        </p:nvSpPr>
        <p:spPr>
          <a:xfrm>
            <a:off x="215734" y="2066134"/>
            <a:ext cx="1991843" cy="132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ource Sans Pro" panose="020B0503030403020204" pitchFamily="34" charset="0"/>
                <a:ea typeface="Source Sans Pro" panose="020B0503030403020204" pitchFamily="34" charset="0"/>
                <a:sym typeface="Arial"/>
              </a:rPr>
              <a:t>First attempt</a:t>
            </a:r>
            <a:r>
              <a:rPr lang="en-US" sz="1200" b="0" i="0" u="none" strike="noStrike" cap="none" dirty="0">
                <a:solidFill>
                  <a:schemeClr val="dk1"/>
                </a:solidFill>
                <a:latin typeface="Source Sans Pro" panose="020B0503030403020204" pitchFamily="34" charset="0"/>
                <a:ea typeface="Source Sans Pro" panose="020B0503030403020204" pitchFamily="34" charset="0"/>
                <a:sym typeface="Arial"/>
              </a:rPr>
              <a:t> using Google’s official database.</a:t>
            </a:r>
            <a:endParaRPr sz="1200" b="0" i="0" u="none" strike="noStrike" cap="none" dirty="0">
              <a:solidFill>
                <a:schemeClr val="dk1"/>
              </a:solidFill>
              <a:latin typeface="Source Sans Pro" panose="020B0503030403020204" pitchFamily="34" charset="0"/>
              <a:ea typeface="Source Sans Pro" panose="020B0503030403020204" pitchFamily="34" charset="0"/>
              <a:sym typeface="Arial"/>
            </a:endParaRPr>
          </a:p>
          <a:p>
            <a:pPr marL="342900" marR="0" lvl="0" indent="-203200" algn="l" rtl="0">
              <a:lnSpc>
                <a:spcPct val="100000"/>
              </a:lnSpc>
              <a:spcBef>
                <a:spcPts val="1000"/>
              </a:spcBef>
              <a:spcAft>
                <a:spcPts val="0"/>
              </a:spcAft>
              <a:buClr>
                <a:schemeClr val="dk2"/>
              </a:buClr>
              <a:buSzPts val="1400"/>
              <a:buFont typeface="Arial"/>
              <a:buChar char="●"/>
            </a:pPr>
            <a:r>
              <a:rPr lang="en-US" sz="1200" b="0" i="0" u="none" strike="noStrike" cap="none" dirty="0">
                <a:solidFill>
                  <a:schemeClr val="dk1"/>
                </a:solidFill>
                <a:latin typeface="Source Sans Pro" panose="020B0503030403020204" pitchFamily="34" charset="0"/>
                <a:ea typeface="Source Sans Pro" panose="020B0503030403020204" pitchFamily="34" charset="0"/>
                <a:sym typeface="Arial"/>
              </a:rPr>
              <a:t>Automatically retrieves addresses</a:t>
            </a:r>
            <a:endParaRPr sz="1200" b="0" i="0" u="none" strike="noStrike" cap="none" dirty="0">
              <a:solidFill>
                <a:schemeClr val="dk1"/>
              </a:solidFill>
              <a:latin typeface="Source Sans Pro" panose="020B0503030403020204" pitchFamily="34" charset="0"/>
              <a:ea typeface="Source Sans Pro" panose="020B0503030403020204" pitchFamily="34" charset="0"/>
              <a:sym typeface="Arial"/>
            </a:endParaRPr>
          </a:p>
          <a:p>
            <a:pPr marL="342900" marR="0" lvl="0" indent="-203200" algn="l" rtl="0">
              <a:lnSpc>
                <a:spcPct val="100000"/>
              </a:lnSpc>
              <a:spcBef>
                <a:spcPts val="0"/>
              </a:spcBef>
              <a:spcAft>
                <a:spcPts val="0"/>
              </a:spcAft>
              <a:buClr>
                <a:schemeClr val="dk2"/>
              </a:buClr>
              <a:buSzPts val="1400"/>
              <a:buFont typeface="Arial"/>
              <a:buChar char="●"/>
            </a:pPr>
            <a:r>
              <a:rPr lang="en-US" sz="1200" b="0" i="0" u="none" strike="noStrike" cap="none" dirty="0">
                <a:solidFill>
                  <a:schemeClr val="dk1"/>
                </a:solidFill>
                <a:latin typeface="Source Sans Pro" panose="020B0503030403020204" pitchFamily="34" charset="0"/>
                <a:ea typeface="Source Sans Pro" panose="020B0503030403020204" pitchFamily="34" charset="0"/>
                <a:sym typeface="Arial"/>
              </a:rPr>
              <a:t>Some agencies cannot be matched, requiring further steps.</a:t>
            </a:r>
            <a:endParaRPr sz="1200" b="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91" name="Google Shape;291;g353d129ca6d_5_259"/>
          <p:cNvSpPr txBox="1"/>
          <p:nvPr/>
        </p:nvSpPr>
        <p:spPr>
          <a:xfrm>
            <a:off x="595906" y="3704713"/>
            <a:ext cx="1231500" cy="37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Manrope"/>
                <a:ea typeface="Manrope"/>
                <a:cs typeface="Manrope"/>
                <a:sym typeface="Manrope"/>
              </a:rPr>
              <a:t>1</a:t>
            </a:r>
            <a:endParaRPr sz="1800" b="0" i="0" u="none" strike="noStrike" cap="none">
              <a:solidFill>
                <a:schemeClr val="dk2"/>
              </a:solidFill>
              <a:latin typeface="Manrope"/>
              <a:ea typeface="Manrope"/>
              <a:cs typeface="Manrope"/>
              <a:sym typeface="Manrope"/>
            </a:endParaRPr>
          </a:p>
        </p:txBody>
      </p:sp>
      <p:sp>
        <p:nvSpPr>
          <p:cNvPr id="292" name="Google Shape;292;g353d129ca6d_5_259"/>
          <p:cNvSpPr txBox="1"/>
          <p:nvPr/>
        </p:nvSpPr>
        <p:spPr>
          <a:xfrm>
            <a:off x="312103" y="1530425"/>
            <a:ext cx="1759206" cy="388800"/>
          </a:xfrm>
          <a:prstGeom prst="rect">
            <a:avLst/>
          </a:prstGeom>
          <a:noFill/>
          <a:ln>
            <a:noFill/>
          </a:ln>
        </p:spPr>
        <p:txBody>
          <a:bodyPr spcFirstLastPara="1" wrap="square" lIns="91425" tIns="137150"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highlight>
                  <a:schemeClr val="dk2"/>
                </a:highlight>
                <a:latin typeface="Manrope"/>
                <a:ea typeface="Manrope"/>
                <a:cs typeface="Manrope"/>
                <a:sym typeface="Manrope"/>
              </a:rPr>
              <a:t>Google Places API</a:t>
            </a:r>
            <a:endParaRPr sz="2000" b="0" i="0" u="none" strike="noStrike" cap="none" dirty="0">
              <a:solidFill>
                <a:schemeClr val="lt1"/>
              </a:solidFill>
              <a:highlight>
                <a:schemeClr val="dk2"/>
              </a:highlight>
              <a:latin typeface="Manrope"/>
              <a:ea typeface="Manrope"/>
              <a:cs typeface="Manrope"/>
              <a:sym typeface="Manrope"/>
            </a:endParaRPr>
          </a:p>
        </p:txBody>
      </p:sp>
      <p:sp>
        <p:nvSpPr>
          <p:cNvPr id="293" name="Google Shape;293;g353d129ca6d_5_259"/>
          <p:cNvSpPr/>
          <p:nvPr/>
        </p:nvSpPr>
        <p:spPr>
          <a:xfrm>
            <a:off x="4573861" y="1775542"/>
            <a:ext cx="2133900" cy="2361600"/>
          </a:xfrm>
          <a:prstGeom prst="roundRect">
            <a:avLst>
              <a:gd name="adj" fmla="val 1175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353d129ca6d_5_259"/>
          <p:cNvSpPr txBox="1"/>
          <p:nvPr/>
        </p:nvSpPr>
        <p:spPr>
          <a:xfrm>
            <a:off x="4574949" y="2149775"/>
            <a:ext cx="2133900" cy="132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Source Sans Pro" panose="020B0503030403020204" pitchFamily="34" charset="0"/>
                <a:ea typeface="Source Sans Pro" panose="020B0503030403020204" pitchFamily="34" charset="0"/>
                <a:sym typeface="Arial"/>
              </a:rPr>
              <a:t>Extract Addresses</a:t>
            </a:r>
            <a:endParaRPr sz="1200" b="0" i="0" u="none" strike="noStrike" cap="none" dirty="0">
              <a:solidFill>
                <a:schemeClr val="dk1"/>
              </a:solidFill>
              <a:latin typeface="Source Sans Pro" panose="020B0503030403020204" pitchFamily="34" charset="0"/>
              <a:ea typeface="Source Sans Pro" panose="020B0503030403020204" pitchFamily="34" charset="0"/>
              <a:sym typeface="Arial"/>
            </a:endParaRPr>
          </a:p>
          <a:p>
            <a:pPr marL="342900" lvl="0" indent="-203200">
              <a:spcBef>
                <a:spcPts val="1000"/>
              </a:spcBef>
              <a:buClr>
                <a:schemeClr val="dk2"/>
              </a:buClr>
              <a:buSzPts val="1400"/>
              <a:buFont typeface="Arial"/>
              <a:buChar char="●"/>
            </a:pPr>
            <a:r>
              <a:rPr lang="en-US" sz="1200" dirty="0">
                <a:solidFill>
                  <a:schemeClr val="dk1"/>
                </a:solidFill>
                <a:latin typeface="Source Sans Pro" panose="020B0503030403020204" pitchFamily="34" charset="0"/>
                <a:ea typeface="Source Sans Pro" panose="020B0503030403020204" pitchFamily="34" charset="0"/>
              </a:rPr>
              <a:t>Added</a:t>
            </a:r>
            <a:r>
              <a:rPr lang="zh-CN" altLang="en-US" sz="1200" dirty="0">
                <a:solidFill>
                  <a:schemeClr val="dk1"/>
                </a:solidFill>
                <a:latin typeface="Source Sans Pro" panose="020B0503030403020204" pitchFamily="34" charset="0"/>
                <a:ea typeface="Source Sans Pro" panose="020B0503030403020204" pitchFamily="34" charset="0"/>
              </a:rPr>
              <a:t> </a:t>
            </a:r>
            <a:r>
              <a:rPr lang="en-US" sz="1200" b="1" dirty="0">
                <a:solidFill>
                  <a:schemeClr val="dk1"/>
                </a:solidFill>
                <a:latin typeface="Source Sans Pro" panose="020B0503030403020204" pitchFamily="34" charset="0"/>
                <a:ea typeface="Source Sans Pro" panose="020B0503030403020204" pitchFamily="34" charset="0"/>
              </a:rPr>
              <a:t>Playwright</a:t>
            </a:r>
            <a:r>
              <a:rPr lang="en-US" sz="1200" dirty="0">
                <a:solidFill>
                  <a:schemeClr val="dk1"/>
                </a:solidFill>
                <a:latin typeface="Source Sans Pro" panose="020B0503030403020204" pitchFamily="34" charset="0"/>
                <a:ea typeface="Source Sans Pro" panose="020B0503030403020204" pitchFamily="34" charset="0"/>
              </a:rPr>
              <a:t> for browser-level rendering</a:t>
            </a:r>
            <a:endParaRPr sz="1200" b="0" i="0" u="none" strike="noStrike" cap="none" dirty="0">
              <a:solidFill>
                <a:schemeClr val="dk1"/>
              </a:solidFill>
              <a:latin typeface="Source Sans Pro" panose="020B0503030403020204" pitchFamily="34" charset="0"/>
              <a:ea typeface="Source Sans Pro" panose="020B0503030403020204" pitchFamily="34" charset="0"/>
              <a:sym typeface="Arial"/>
            </a:endParaRPr>
          </a:p>
          <a:p>
            <a:pPr marL="342900" lvl="0" indent="-203200">
              <a:buClr>
                <a:schemeClr val="dk2"/>
              </a:buClr>
              <a:buSzPts val="1400"/>
              <a:buFont typeface="Arial"/>
              <a:buChar char="●"/>
            </a:pPr>
            <a:r>
              <a:rPr lang="en-US" sz="1200" dirty="0">
                <a:solidFill>
                  <a:schemeClr val="dk1"/>
                </a:solidFill>
                <a:latin typeface="Source Sans Pro" panose="020B0503030403020204" pitchFamily="34" charset="0"/>
                <a:ea typeface="Source Sans Pro" panose="020B0503030403020204" pitchFamily="34" charset="0"/>
              </a:rPr>
              <a:t>Handles </a:t>
            </a:r>
            <a:r>
              <a:rPr lang="en-US" sz="1200" b="1" dirty="0">
                <a:solidFill>
                  <a:schemeClr val="dk1"/>
                </a:solidFill>
                <a:latin typeface="Source Sans Pro" panose="020B0503030403020204" pitchFamily="34" charset="0"/>
                <a:ea typeface="Source Sans Pro" panose="020B0503030403020204" pitchFamily="34" charset="0"/>
              </a:rPr>
              <a:t>unstructured, dynamic </a:t>
            </a:r>
            <a:r>
              <a:rPr lang="en-US" sz="1200" dirty="0">
                <a:solidFill>
                  <a:schemeClr val="dk1"/>
                </a:solidFill>
                <a:latin typeface="Source Sans Pro" panose="020B0503030403020204" pitchFamily="34" charset="0"/>
                <a:ea typeface="Source Sans Pro" panose="020B0503030403020204" pitchFamily="34" charset="0"/>
              </a:rPr>
              <a:t>content (e.g. JavaScript, pop-ups)</a:t>
            </a:r>
          </a:p>
          <a:p>
            <a:pPr marL="342900" lvl="0" indent="-203200">
              <a:buClr>
                <a:schemeClr val="dk2"/>
              </a:buClr>
              <a:buSzPts val="1400"/>
              <a:buFont typeface="Arial"/>
              <a:buChar char="●"/>
            </a:pPr>
            <a:r>
              <a:rPr lang="en-US" sz="1200" b="1" dirty="0">
                <a:solidFill>
                  <a:schemeClr val="dk1"/>
                </a:solidFill>
                <a:latin typeface="Source Sans Pro" panose="020B0503030403020204" pitchFamily="34" charset="0"/>
                <a:ea typeface="Source Sans Pro" panose="020B0503030403020204" pitchFamily="34" charset="0"/>
              </a:rPr>
              <a:t>55% </a:t>
            </a:r>
            <a:r>
              <a:rPr lang="en-US" altLang="zh-CN" sz="1200" b="1" dirty="0">
                <a:solidFill>
                  <a:schemeClr val="dk1"/>
                </a:solidFill>
                <a:latin typeface="Source Sans Pro" panose="020B0503030403020204" pitchFamily="34" charset="0"/>
                <a:ea typeface="Source Sans Pro" panose="020B0503030403020204" pitchFamily="34" charset="0"/>
              </a:rPr>
              <a:t>→ 82% </a:t>
            </a:r>
            <a:r>
              <a:rPr lang="en-US" sz="1200" dirty="0">
                <a:solidFill>
                  <a:schemeClr val="dk1"/>
                </a:solidFill>
                <a:latin typeface="Source Sans Pro" panose="020B0503030403020204" pitchFamily="34" charset="0"/>
                <a:ea typeface="Source Sans Pro" panose="020B0503030403020204" pitchFamily="34" charset="0"/>
              </a:rPr>
              <a:t>extraction success rate</a:t>
            </a:r>
            <a:endParaRPr sz="1200" b="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295" name="Google Shape;295;g353d129ca6d_5_259"/>
          <p:cNvSpPr txBox="1"/>
          <p:nvPr/>
        </p:nvSpPr>
        <p:spPr>
          <a:xfrm>
            <a:off x="5025061" y="3757966"/>
            <a:ext cx="1231500" cy="37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Manrope"/>
                <a:ea typeface="Manrope"/>
                <a:cs typeface="Manrope"/>
                <a:sym typeface="Manrope"/>
              </a:rPr>
              <a:t>3</a:t>
            </a:r>
            <a:endParaRPr sz="1800" b="0" i="0" u="none" strike="noStrike" cap="none">
              <a:solidFill>
                <a:schemeClr val="dk2"/>
              </a:solidFill>
              <a:latin typeface="Manrope"/>
              <a:ea typeface="Manrope"/>
              <a:cs typeface="Manrope"/>
              <a:sym typeface="Manrope"/>
            </a:endParaRPr>
          </a:p>
        </p:txBody>
      </p:sp>
      <p:sp>
        <p:nvSpPr>
          <p:cNvPr id="296" name="Google Shape;296;g353d129ca6d_5_259"/>
          <p:cNvSpPr txBox="1"/>
          <p:nvPr/>
        </p:nvSpPr>
        <p:spPr>
          <a:xfrm>
            <a:off x="4728450" y="1530425"/>
            <a:ext cx="1848300" cy="388800"/>
          </a:xfrm>
          <a:prstGeom prst="rect">
            <a:avLst/>
          </a:prstGeom>
          <a:noFill/>
          <a:ln>
            <a:noFill/>
          </a:ln>
        </p:spPr>
        <p:txBody>
          <a:bodyPr spcFirstLastPara="1" wrap="square" lIns="91425" tIns="137150"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highlight>
                  <a:schemeClr val="dk2"/>
                </a:highlight>
                <a:latin typeface="Manrope"/>
                <a:ea typeface="Manrope"/>
                <a:cs typeface="Manrope"/>
                <a:sym typeface="Manrope"/>
              </a:rPr>
              <a:t>Web-Scraping</a:t>
            </a:r>
            <a:endParaRPr sz="2000" b="0" i="0" u="none" strike="noStrike" cap="none">
              <a:solidFill>
                <a:schemeClr val="lt1"/>
              </a:solidFill>
              <a:highlight>
                <a:schemeClr val="dk2"/>
              </a:highlight>
              <a:latin typeface="Manrope"/>
              <a:ea typeface="Manrope"/>
              <a:cs typeface="Manrope"/>
              <a:sym typeface="Manrope"/>
            </a:endParaRPr>
          </a:p>
        </p:txBody>
      </p:sp>
      <p:sp>
        <p:nvSpPr>
          <p:cNvPr id="297" name="Google Shape;297;g353d129ca6d_5_259"/>
          <p:cNvSpPr/>
          <p:nvPr/>
        </p:nvSpPr>
        <p:spPr>
          <a:xfrm>
            <a:off x="2359818" y="1632135"/>
            <a:ext cx="2133900" cy="2361600"/>
          </a:xfrm>
          <a:prstGeom prst="roundRect">
            <a:avLst>
              <a:gd name="adj" fmla="val 1175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353d129ca6d_5_259"/>
          <p:cNvSpPr txBox="1"/>
          <p:nvPr/>
        </p:nvSpPr>
        <p:spPr>
          <a:xfrm>
            <a:off x="2421024" y="1970000"/>
            <a:ext cx="2025600" cy="18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Source Sans Pro" panose="020B0503030403020204" pitchFamily="34" charset="0"/>
                <a:ea typeface="Source Sans Pro" panose="020B0503030403020204" pitchFamily="34" charset="0"/>
                <a:sym typeface="Arial"/>
              </a:rPr>
              <a:t>Find Agency’s official website</a:t>
            </a:r>
            <a:endParaRPr sz="1200" b="0" i="0" u="none" strike="noStrike" cap="none" dirty="0">
              <a:solidFill>
                <a:schemeClr val="dk1"/>
              </a:solidFill>
              <a:latin typeface="Source Sans Pro" panose="020B0503030403020204" pitchFamily="34" charset="0"/>
              <a:ea typeface="Source Sans Pro" panose="020B0503030403020204" pitchFamily="34" charset="0"/>
              <a:sym typeface="Arial"/>
            </a:endParaRPr>
          </a:p>
          <a:p>
            <a:pPr marL="342900" marR="0" lvl="0" indent="-203200" algn="l" rtl="0">
              <a:lnSpc>
                <a:spcPct val="100000"/>
              </a:lnSpc>
              <a:spcBef>
                <a:spcPts val="1000"/>
              </a:spcBef>
              <a:spcAft>
                <a:spcPts val="0"/>
              </a:spcAft>
              <a:buClr>
                <a:schemeClr val="dk2"/>
              </a:buClr>
              <a:buSzPts val="1400"/>
              <a:buFont typeface="Arial"/>
              <a:buChar char="●"/>
            </a:pPr>
            <a:r>
              <a:rPr lang="en-US" sz="1200" b="0" i="0" u="none" strike="noStrike" cap="none" dirty="0">
                <a:solidFill>
                  <a:schemeClr val="dk1"/>
                </a:solidFill>
                <a:latin typeface="Source Sans Pro" panose="020B0503030403020204" pitchFamily="34" charset="0"/>
                <a:ea typeface="Source Sans Pro" panose="020B0503030403020204" pitchFamily="34" charset="0"/>
                <a:sym typeface="Arial"/>
              </a:rPr>
              <a:t>Automates bulk searches</a:t>
            </a:r>
            <a:endParaRPr sz="1200" b="0" i="0" u="none" strike="noStrike" cap="none" dirty="0">
              <a:solidFill>
                <a:schemeClr val="dk1"/>
              </a:solidFill>
              <a:latin typeface="Source Sans Pro" panose="020B0503030403020204" pitchFamily="34" charset="0"/>
              <a:ea typeface="Source Sans Pro" panose="020B0503030403020204" pitchFamily="34" charset="0"/>
              <a:sym typeface="Arial"/>
            </a:endParaRPr>
          </a:p>
          <a:p>
            <a:pPr marL="342900" lvl="0" indent="-203200">
              <a:buClr>
                <a:schemeClr val="dk2"/>
              </a:buClr>
              <a:buSzPts val="1400"/>
              <a:buFont typeface="Arial"/>
              <a:buChar char="●"/>
            </a:pPr>
            <a:r>
              <a:rPr lang="en-US" altLang="zh-CN" sz="1200" dirty="0">
                <a:solidFill>
                  <a:schemeClr val="dk1"/>
                </a:solidFill>
                <a:latin typeface="Source Sans Pro" panose="020B0503030403020204" pitchFamily="34" charset="0"/>
                <a:ea typeface="Source Sans Pro" panose="020B0503030403020204" pitchFamily="34" charset="0"/>
              </a:rPr>
              <a:t>Improved success rate: </a:t>
            </a:r>
            <a:r>
              <a:rPr lang="en-US" altLang="zh-CN" sz="1200" b="1" dirty="0">
                <a:solidFill>
                  <a:schemeClr val="dk1"/>
                </a:solidFill>
                <a:latin typeface="Source Sans Pro" panose="020B0503030403020204" pitchFamily="34" charset="0"/>
                <a:ea typeface="Source Sans Pro" panose="020B0503030403020204" pitchFamily="34" charset="0"/>
              </a:rPr>
              <a:t>19% → 80% →100% (</a:t>
            </a:r>
            <a:r>
              <a:rPr lang="en-US" altLang="zh-CN" sz="1200" b="1" dirty="0" err="1">
                <a:solidFill>
                  <a:schemeClr val="dk1"/>
                </a:solidFill>
                <a:latin typeface="Source Sans Pro" panose="020B0503030403020204" pitchFamily="34" charset="0"/>
                <a:ea typeface="Source Sans Pro" panose="020B0503030403020204" pitchFamily="34" charset="0"/>
              </a:rPr>
              <a:t>Serper</a:t>
            </a:r>
            <a:r>
              <a:rPr lang="en-US" altLang="zh-CN" sz="1200" b="1" dirty="0">
                <a:solidFill>
                  <a:schemeClr val="dk1"/>
                </a:solidFill>
                <a:latin typeface="Source Sans Pro" panose="020B0503030403020204" pitchFamily="34" charset="0"/>
                <a:ea typeface="Source Sans Pro" panose="020B0503030403020204" pitchFamily="34" charset="0"/>
              </a:rPr>
              <a:t> API)</a:t>
            </a:r>
          </a:p>
        </p:txBody>
      </p:sp>
      <p:sp>
        <p:nvSpPr>
          <p:cNvPr id="299" name="Google Shape;299;g353d129ca6d_5_259"/>
          <p:cNvSpPr txBox="1"/>
          <p:nvPr/>
        </p:nvSpPr>
        <p:spPr>
          <a:xfrm>
            <a:off x="2795868" y="3569342"/>
            <a:ext cx="1231500" cy="37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Manrope"/>
                <a:ea typeface="Manrope"/>
                <a:cs typeface="Manrope"/>
                <a:sym typeface="Manrope"/>
              </a:rPr>
              <a:t>2</a:t>
            </a:r>
            <a:endParaRPr sz="1800" b="0" i="0" u="none" strike="noStrike" cap="none">
              <a:solidFill>
                <a:schemeClr val="dk2"/>
              </a:solidFill>
              <a:latin typeface="Manrope"/>
              <a:ea typeface="Manrope"/>
              <a:cs typeface="Manrope"/>
              <a:sym typeface="Manrope"/>
            </a:endParaRPr>
          </a:p>
        </p:txBody>
      </p:sp>
      <p:sp>
        <p:nvSpPr>
          <p:cNvPr id="300" name="Google Shape;300;g353d129ca6d_5_259"/>
          <p:cNvSpPr txBox="1"/>
          <p:nvPr/>
        </p:nvSpPr>
        <p:spPr>
          <a:xfrm>
            <a:off x="2326275" y="1406325"/>
            <a:ext cx="2199900" cy="388800"/>
          </a:xfrm>
          <a:prstGeom prst="rect">
            <a:avLst/>
          </a:prstGeom>
          <a:noFill/>
          <a:ln>
            <a:noFill/>
          </a:ln>
        </p:spPr>
        <p:txBody>
          <a:bodyPr spcFirstLastPara="1" wrap="square" lIns="91425" tIns="137150"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highlight>
                  <a:schemeClr val="dk2"/>
                </a:highlight>
                <a:latin typeface="Manrope"/>
                <a:ea typeface="Manrope"/>
                <a:cs typeface="Manrope"/>
                <a:sym typeface="Manrope"/>
              </a:rPr>
              <a:t>Custom Search</a:t>
            </a:r>
            <a:endParaRPr sz="2000" b="0" i="0" u="none" strike="noStrike" cap="none">
              <a:solidFill>
                <a:schemeClr val="lt1"/>
              </a:solidFill>
              <a:highlight>
                <a:schemeClr val="dk2"/>
              </a:highlight>
              <a:latin typeface="Manrope"/>
              <a:ea typeface="Manrope"/>
              <a:cs typeface="Manrope"/>
              <a:sym typeface="Manrope"/>
            </a:endParaRPr>
          </a:p>
        </p:txBody>
      </p:sp>
      <p:sp>
        <p:nvSpPr>
          <p:cNvPr id="301" name="Google Shape;301;g353d129ca6d_5_259"/>
          <p:cNvSpPr/>
          <p:nvPr/>
        </p:nvSpPr>
        <p:spPr>
          <a:xfrm>
            <a:off x="6811484" y="1632135"/>
            <a:ext cx="2133900" cy="2361600"/>
          </a:xfrm>
          <a:prstGeom prst="roundRect">
            <a:avLst>
              <a:gd name="adj" fmla="val 1175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353d129ca6d_5_259"/>
          <p:cNvSpPr txBox="1"/>
          <p:nvPr/>
        </p:nvSpPr>
        <p:spPr>
          <a:xfrm>
            <a:off x="6790075" y="1912700"/>
            <a:ext cx="2133900" cy="18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200" dirty="0">
                <a:solidFill>
                  <a:srgbClr val="302C3E"/>
                </a:solidFill>
                <a:latin typeface="Source Sans Pro" panose="020B0503030403020204" pitchFamily="34" charset="0"/>
                <a:ea typeface="Source Sans Pro" panose="020B0503030403020204" pitchFamily="34" charset="0"/>
              </a:rPr>
              <a:t>Select the most appropriate address</a:t>
            </a:r>
            <a:endParaRPr sz="1200" b="0" i="0" u="none" strike="noStrike" cap="none" dirty="0">
              <a:solidFill>
                <a:schemeClr val="dk1"/>
              </a:solidFill>
              <a:latin typeface="Source Sans Pro" panose="020B0503030403020204" pitchFamily="34" charset="0"/>
              <a:ea typeface="Source Sans Pro" panose="020B0503030403020204" pitchFamily="34" charset="0"/>
              <a:sym typeface="Arial"/>
            </a:endParaRPr>
          </a:p>
          <a:p>
            <a:pPr marL="342900" marR="0" lvl="0" indent="-203200" algn="l" rtl="0">
              <a:lnSpc>
                <a:spcPct val="100000"/>
              </a:lnSpc>
              <a:spcBef>
                <a:spcPts val="1000"/>
              </a:spcBef>
              <a:spcAft>
                <a:spcPts val="0"/>
              </a:spcAft>
              <a:buClr>
                <a:schemeClr val="dk2"/>
              </a:buClr>
              <a:buSzPts val="1400"/>
              <a:buFont typeface="Arial"/>
              <a:buChar char="●"/>
            </a:pPr>
            <a:r>
              <a:rPr lang="en-US" sz="1200" b="0" i="0" u="none" strike="noStrike" cap="none" dirty="0">
                <a:solidFill>
                  <a:schemeClr val="dk1"/>
                </a:solidFill>
                <a:latin typeface="Source Sans Pro" panose="020B0503030403020204" pitchFamily="34" charset="0"/>
                <a:ea typeface="Source Sans Pro" panose="020B0503030403020204" pitchFamily="34" charset="0"/>
                <a:sym typeface="Arial"/>
              </a:rPr>
              <a:t>Converts addresses to geocoordinates</a:t>
            </a:r>
            <a:endParaRPr sz="1200" dirty="0">
              <a:solidFill>
                <a:schemeClr val="dk1"/>
              </a:solidFill>
              <a:latin typeface="Source Sans Pro" panose="020B0503030403020204" pitchFamily="34" charset="0"/>
              <a:ea typeface="Source Sans Pro" panose="020B0503030403020204" pitchFamily="34" charset="0"/>
            </a:endParaRPr>
          </a:p>
          <a:p>
            <a:pPr marL="342900" marR="0" lvl="0" indent="-203200" algn="l" rtl="0">
              <a:lnSpc>
                <a:spcPct val="100000"/>
              </a:lnSpc>
              <a:spcBef>
                <a:spcPts val="0"/>
              </a:spcBef>
              <a:spcAft>
                <a:spcPts val="0"/>
              </a:spcAft>
              <a:buClr>
                <a:schemeClr val="dk2"/>
              </a:buClr>
              <a:buSzPts val="1400"/>
              <a:buFont typeface="Arial"/>
              <a:buChar char="●"/>
            </a:pPr>
            <a:r>
              <a:rPr lang="en-US" sz="1200" dirty="0">
                <a:solidFill>
                  <a:srgbClr val="302C3E"/>
                </a:solidFill>
                <a:latin typeface="Source Sans Pro" panose="020B0503030403020204" pitchFamily="34" charset="0"/>
                <a:ea typeface="Source Sans Pro" panose="020B0503030403020204" pitchFamily="34" charset="0"/>
              </a:rPr>
              <a:t>Matches with associated airport info</a:t>
            </a:r>
            <a:endParaRPr sz="1200" b="0" i="0" u="none" strike="noStrike" cap="none" dirty="0">
              <a:solidFill>
                <a:schemeClr val="dk1"/>
              </a:solidFill>
              <a:latin typeface="Source Sans Pro" panose="020B0503030403020204" pitchFamily="34" charset="0"/>
              <a:ea typeface="Source Sans Pro" panose="020B0503030403020204" pitchFamily="34" charset="0"/>
              <a:sym typeface="Arial"/>
            </a:endParaRPr>
          </a:p>
          <a:p>
            <a:pPr marL="342900" marR="0" lvl="0" indent="-203200" algn="l" rtl="0">
              <a:lnSpc>
                <a:spcPct val="100000"/>
              </a:lnSpc>
              <a:spcBef>
                <a:spcPts val="0"/>
              </a:spcBef>
              <a:spcAft>
                <a:spcPts val="0"/>
              </a:spcAft>
              <a:buClr>
                <a:schemeClr val="dk2"/>
              </a:buClr>
              <a:buSzPts val="1400"/>
              <a:buFont typeface="Arial"/>
              <a:buChar char="●"/>
            </a:pPr>
            <a:r>
              <a:rPr lang="en-US" sz="1200" dirty="0">
                <a:solidFill>
                  <a:schemeClr val="dk1"/>
                </a:solidFill>
                <a:latin typeface="Source Sans Pro" panose="020B0503030403020204" pitchFamily="34" charset="0"/>
                <a:ea typeface="Source Sans Pro" panose="020B0503030403020204" pitchFamily="34" charset="0"/>
              </a:rPr>
              <a:t>Filters for the closest and most valid address</a:t>
            </a:r>
            <a:endParaRPr sz="1200" b="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303" name="Google Shape;303;g353d129ca6d_5_259"/>
          <p:cNvSpPr txBox="1"/>
          <p:nvPr/>
        </p:nvSpPr>
        <p:spPr>
          <a:xfrm>
            <a:off x="7262684" y="3681785"/>
            <a:ext cx="1231500" cy="37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Manrope"/>
                <a:ea typeface="Manrope"/>
                <a:cs typeface="Manrope"/>
                <a:sym typeface="Manrope"/>
              </a:rPr>
              <a:t>4</a:t>
            </a:r>
            <a:endParaRPr sz="1800" b="0" i="0" u="none" strike="noStrike" cap="none">
              <a:solidFill>
                <a:schemeClr val="dk2"/>
              </a:solidFill>
              <a:latin typeface="Manrope"/>
              <a:ea typeface="Manrope"/>
              <a:cs typeface="Manrope"/>
              <a:sym typeface="Manrope"/>
            </a:endParaRPr>
          </a:p>
        </p:txBody>
      </p:sp>
      <p:sp>
        <p:nvSpPr>
          <p:cNvPr id="304" name="Google Shape;304;g353d129ca6d_5_259"/>
          <p:cNvSpPr txBox="1"/>
          <p:nvPr/>
        </p:nvSpPr>
        <p:spPr>
          <a:xfrm>
            <a:off x="6870725" y="1406325"/>
            <a:ext cx="2133900" cy="388800"/>
          </a:xfrm>
          <a:prstGeom prst="rect">
            <a:avLst/>
          </a:prstGeom>
          <a:noFill/>
          <a:ln>
            <a:noFill/>
          </a:ln>
        </p:spPr>
        <p:txBody>
          <a:bodyPr spcFirstLastPara="1" wrap="square" lIns="91425" tIns="137150"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highlight>
                  <a:schemeClr val="dk2"/>
                </a:highlight>
                <a:latin typeface="Manrope"/>
                <a:ea typeface="Manrope"/>
                <a:cs typeface="Manrope"/>
                <a:sym typeface="Manrope"/>
              </a:rPr>
              <a:t>Proximity-based Filtering</a:t>
            </a:r>
            <a:endParaRPr sz="2000" b="0" i="0" u="none" strike="noStrike" cap="none">
              <a:solidFill>
                <a:schemeClr val="lt1"/>
              </a:solidFill>
              <a:highlight>
                <a:schemeClr val="dk2"/>
              </a:highlight>
              <a:latin typeface="Manrope"/>
              <a:ea typeface="Manrope"/>
              <a:cs typeface="Manrope"/>
              <a:sym typeface="Manrope"/>
            </a:endParaRPr>
          </a:p>
        </p:txBody>
      </p:sp>
      <p:sp>
        <p:nvSpPr>
          <p:cNvPr id="305" name="Google Shape;305;g353d129ca6d_5_259"/>
          <p:cNvSpPr/>
          <p:nvPr/>
        </p:nvSpPr>
        <p:spPr>
          <a:xfrm>
            <a:off x="2010667" y="2566148"/>
            <a:ext cx="582875" cy="366703"/>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lt1"/>
          </a:solidFill>
          <a:ln w="222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353d129ca6d_5_259"/>
          <p:cNvSpPr/>
          <p:nvPr/>
        </p:nvSpPr>
        <p:spPr>
          <a:xfrm>
            <a:off x="4218093" y="2540808"/>
            <a:ext cx="582875" cy="366703"/>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lt1"/>
          </a:solidFill>
          <a:ln w="222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g353d129ca6d_5_259"/>
          <p:cNvSpPr/>
          <p:nvPr/>
        </p:nvSpPr>
        <p:spPr>
          <a:xfrm>
            <a:off x="6487915" y="2540807"/>
            <a:ext cx="582875" cy="366703"/>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lt1"/>
          </a:solidFill>
          <a:ln w="222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8" name="Google Shape;308;g353d129ca6d_5_259"/>
          <p:cNvPicPr preferRelativeResize="0"/>
          <p:nvPr/>
        </p:nvPicPr>
        <p:blipFill rotWithShape="1">
          <a:blip r:embed="rId3">
            <a:alphaModFix/>
          </a:blip>
          <a:srcRect l="2383" t="2860" r="1895" b="4562"/>
          <a:stretch/>
        </p:blipFill>
        <p:spPr>
          <a:xfrm rot="1550857">
            <a:off x="2645155" y="3546366"/>
            <a:ext cx="3646244" cy="1852011"/>
          </a:xfrm>
          <a:prstGeom prst="rect">
            <a:avLst/>
          </a:prstGeom>
          <a:noFill/>
          <a:ln>
            <a:noFill/>
          </a:ln>
        </p:spPr>
      </p:pic>
      <p:sp>
        <p:nvSpPr>
          <p:cNvPr id="3" name="灯片编号占位符 2">
            <a:extLst>
              <a:ext uri="{FF2B5EF4-FFF2-40B4-BE49-F238E27FC236}">
                <a16:creationId xmlns:a16="http://schemas.microsoft.com/office/drawing/2014/main" id="{AF37A165-BC6B-14F3-1CF8-2B2A1D36B7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
                                        <p:tgtEl>
                                          <p:spTgt spid="292"/>
                                        </p:tgtEl>
                                      </p:cBhvr>
                                    </p:animEffect>
                                  </p:childTnLst>
                                </p:cTn>
                              </p:par>
                              <p:par>
                                <p:cTn id="8" presetID="10" presetClass="entr" presetSubtype="0" fill="hold"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nodeType="withEffect">
                                  <p:stCondLst>
                                    <p:cond delay="0"/>
                                  </p:stCondLst>
                                  <p:childTnLst>
                                    <p:set>
                                      <p:cBhvr>
                                        <p:cTn id="15" dur="1" fill="hold">
                                          <p:stCondLst>
                                            <p:cond delay="0"/>
                                          </p:stCondLst>
                                        </p:cTn>
                                        <p:tgtEl>
                                          <p:spTgt spid="291"/>
                                        </p:tgtEl>
                                        <p:attrNameLst>
                                          <p:attrName>style.visibility</p:attrName>
                                        </p:attrNameLst>
                                      </p:cBhvr>
                                      <p:to>
                                        <p:strVal val="visible"/>
                                      </p:to>
                                    </p:set>
                                    <p:animEffect transition="in" filter="fade">
                                      <p:cBhvr>
                                        <p:cTn id="16" dur="500"/>
                                        <p:tgtEl>
                                          <p:spTgt spid="2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9"/>
                                        </p:tgtEl>
                                        <p:attrNameLst>
                                          <p:attrName>style.visibility</p:attrName>
                                        </p:attrNameLst>
                                      </p:cBhvr>
                                      <p:to>
                                        <p:strVal val="visible"/>
                                      </p:to>
                                    </p:set>
                                    <p:animEffect transition="in" filter="fade">
                                      <p:cBhvr>
                                        <p:cTn id="21" dur="500"/>
                                        <p:tgtEl>
                                          <p:spTgt spid="299"/>
                                        </p:tgtEl>
                                      </p:cBhvr>
                                    </p:animEffect>
                                  </p:childTnLst>
                                </p:cTn>
                              </p:par>
                              <p:par>
                                <p:cTn id="22" presetID="10" presetClass="entr" presetSubtype="0" fill="hold" nodeType="withEffect">
                                  <p:stCondLst>
                                    <p:cond delay="0"/>
                                  </p:stCondLst>
                                  <p:childTnLst>
                                    <p:set>
                                      <p:cBhvr>
                                        <p:cTn id="23" dur="1" fill="hold">
                                          <p:stCondLst>
                                            <p:cond delay="0"/>
                                          </p:stCondLst>
                                        </p:cTn>
                                        <p:tgtEl>
                                          <p:spTgt spid="300"/>
                                        </p:tgtEl>
                                        <p:attrNameLst>
                                          <p:attrName>style.visibility</p:attrName>
                                        </p:attrNameLst>
                                      </p:cBhvr>
                                      <p:to>
                                        <p:strVal val="visible"/>
                                      </p:to>
                                    </p:set>
                                    <p:animEffect transition="in" filter="fade">
                                      <p:cBhvr>
                                        <p:cTn id="24" dur="500"/>
                                        <p:tgtEl>
                                          <p:spTgt spid="300"/>
                                        </p:tgtEl>
                                      </p:cBhvr>
                                    </p:animEffect>
                                  </p:childTnLst>
                                </p:cTn>
                              </p:par>
                              <p:par>
                                <p:cTn id="25" presetID="10" presetClass="entr" presetSubtype="0" fill="hold" nodeType="withEffect">
                                  <p:stCondLst>
                                    <p:cond delay="0"/>
                                  </p:stCondLst>
                                  <p:childTnLst>
                                    <p:set>
                                      <p:cBhvr>
                                        <p:cTn id="26" dur="1" fill="hold">
                                          <p:stCondLst>
                                            <p:cond delay="0"/>
                                          </p:stCondLst>
                                        </p:cTn>
                                        <p:tgtEl>
                                          <p:spTgt spid="297"/>
                                        </p:tgtEl>
                                        <p:attrNameLst>
                                          <p:attrName>style.visibility</p:attrName>
                                        </p:attrNameLst>
                                      </p:cBhvr>
                                      <p:to>
                                        <p:strVal val="visible"/>
                                      </p:to>
                                    </p:set>
                                    <p:animEffect transition="in" filter="fade">
                                      <p:cBhvr>
                                        <p:cTn id="27" dur="500"/>
                                        <p:tgtEl>
                                          <p:spTgt spid="297"/>
                                        </p:tgtEl>
                                      </p:cBhvr>
                                    </p:animEffect>
                                  </p:childTnLst>
                                </p:cTn>
                              </p:par>
                              <p:par>
                                <p:cTn id="28" presetID="10" presetClass="entr" presetSubtype="0" fill="hold" nodeType="withEffect">
                                  <p:stCondLst>
                                    <p:cond delay="0"/>
                                  </p:stCondLst>
                                  <p:childTnLst>
                                    <p:set>
                                      <p:cBhvr>
                                        <p:cTn id="29" dur="1" fill="hold">
                                          <p:stCondLst>
                                            <p:cond delay="0"/>
                                          </p:stCondLst>
                                        </p:cTn>
                                        <p:tgtEl>
                                          <p:spTgt spid="298"/>
                                        </p:tgtEl>
                                        <p:attrNameLst>
                                          <p:attrName>style.visibility</p:attrName>
                                        </p:attrNameLst>
                                      </p:cBhvr>
                                      <p:to>
                                        <p:strVal val="visible"/>
                                      </p:to>
                                    </p:set>
                                    <p:animEffect transition="in" filter="fade">
                                      <p:cBhvr>
                                        <p:cTn id="30" dur="500"/>
                                        <p:tgtEl>
                                          <p:spTgt spid="298"/>
                                        </p:tgtEl>
                                      </p:cBhvr>
                                    </p:animEffect>
                                  </p:childTnLst>
                                </p:cTn>
                              </p:par>
                              <p:par>
                                <p:cTn id="31" presetID="10" presetClass="entr" presetSubtype="0" fill="hold" nodeType="withEffect">
                                  <p:stCondLst>
                                    <p:cond delay="0"/>
                                  </p:stCondLst>
                                  <p:childTnLst>
                                    <p:set>
                                      <p:cBhvr>
                                        <p:cTn id="32" dur="1" fill="hold">
                                          <p:stCondLst>
                                            <p:cond delay="0"/>
                                          </p:stCondLst>
                                        </p:cTn>
                                        <p:tgtEl>
                                          <p:spTgt spid="305"/>
                                        </p:tgtEl>
                                        <p:attrNameLst>
                                          <p:attrName>style.visibility</p:attrName>
                                        </p:attrNameLst>
                                      </p:cBhvr>
                                      <p:to>
                                        <p:strVal val="visible"/>
                                      </p:to>
                                    </p:set>
                                    <p:animEffect transition="in" filter="fade">
                                      <p:cBhvr>
                                        <p:cTn id="33" dur="500"/>
                                        <p:tgtEl>
                                          <p:spTgt spid="30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fade">
                                      <p:cBhvr>
                                        <p:cTn id="38" dur="500"/>
                                        <p:tgtEl>
                                          <p:spTgt spid="296"/>
                                        </p:tgtEl>
                                      </p:cBhvr>
                                    </p:animEffect>
                                  </p:childTnLst>
                                </p:cTn>
                              </p:par>
                              <p:par>
                                <p:cTn id="39" presetID="10" presetClass="entr" presetSubtype="0" fill="hold" nodeType="withEffect">
                                  <p:stCondLst>
                                    <p:cond delay="0"/>
                                  </p:stCondLst>
                                  <p:childTnLst>
                                    <p:set>
                                      <p:cBhvr>
                                        <p:cTn id="40" dur="1" fill="hold">
                                          <p:stCondLst>
                                            <p:cond delay="0"/>
                                          </p:stCondLst>
                                        </p:cTn>
                                        <p:tgtEl>
                                          <p:spTgt spid="293"/>
                                        </p:tgtEl>
                                        <p:attrNameLst>
                                          <p:attrName>style.visibility</p:attrName>
                                        </p:attrNameLst>
                                      </p:cBhvr>
                                      <p:to>
                                        <p:strVal val="visible"/>
                                      </p:to>
                                    </p:set>
                                    <p:animEffect transition="in" filter="fade">
                                      <p:cBhvr>
                                        <p:cTn id="41" dur="500"/>
                                        <p:tgtEl>
                                          <p:spTgt spid="293"/>
                                        </p:tgtEl>
                                      </p:cBhvr>
                                    </p:animEffect>
                                  </p:childTnLst>
                                </p:cTn>
                              </p:par>
                              <p:par>
                                <p:cTn id="42" presetID="10" presetClass="entr" presetSubtype="0" fill="hold" nodeType="withEffect">
                                  <p:stCondLst>
                                    <p:cond delay="0"/>
                                  </p:stCondLst>
                                  <p:childTnLst>
                                    <p:set>
                                      <p:cBhvr>
                                        <p:cTn id="43" dur="1" fill="hold">
                                          <p:stCondLst>
                                            <p:cond delay="0"/>
                                          </p:stCondLst>
                                        </p:cTn>
                                        <p:tgtEl>
                                          <p:spTgt spid="294"/>
                                        </p:tgtEl>
                                        <p:attrNameLst>
                                          <p:attrName>style.visibility</p:attrName>
                                        </p:attrNameLst>
                                      </p:cBhvr>
                                      <p:to>
                                        <p:strVal val="visible"/>
                                      </p:to>
                                    </p:set>
                                    <p:animEffect transition="in" filter="fade">
                                      <p:cBhvr>
                                        <p:cTn id="44" dur="500"/>
                                        <p:tgtEl>
                                          <p:spTgt spid="294"/>
                                        </p:tgtEl>
                                      </p:cBhvr>
                                    </p:animEffect>
                                  </p:childTnLst>
                                </p:cTn>
                              </p:par>
                              <p:par>
                                <p:cTn id="45" presetID="10" presetClass="entr" presetSubtype="0" fill="hold" nodeType="withEffect">
                                  <p:stCondLst>
                                    <p:cond delay="0"/>
                                  </p:stCondLst>
                                  <p:childTnLst>
                                    <p:set>
                                      <p:cBhvr>
                                        <p:cTn id="46" dur="1" fill="hold">
                                          <p:stCondLst>
                                            <p:cond delay="0"/>
                                          </p:stCondLst>
                                        </p:cTn>
                                        <p:tgtEl>
                                          <p:spTgt spid="295"/>
                                        </p:tgtEl>
                                        <p:attrNameLst>
                                          <p:attrName>style.visibility</p:attrName>
                                        </p:attrNameLst>
                                      </p:cBhvr>
                                      <p:to>
                                        <p:strVal val="visible"/>
                                      </p:to>
                                    </p:set>
                                    <p:animEffect transition="in" filter="fade">
                                      <p:cBhvr>
                                        <p:cTn id="47" dur="500"/>
                                        <p:tgtEl>
                                          <p:spTgt spid="295"/>
                                        </p:tgtEl>
                                      </p:cBhvr>
                                    </p:animEffect>
                                  </p:childTnLst>
                                </p:cTn>
                              </p:par>
                              <p:par>
                                <p:cTn id="48" presetID="10" presetClass="entr" presetSubtype="0" fill="hold" nodeType="withEffect">
                                  <p:stCondLst>
                                    <p:cond delay="0"/>
                                  </p:stCondLst>
                                  <p:childTnLst>
                                    <p:set>
                                      <p:cBhvr>
                                        <p:cTn id="49" dur="1" fill="hold">
                                          <p:stCondLst>
                                            <p:cond delay="0"/>
                                          </p:stCondLst>
                                        </p:cTn>
                                        <p:tgtEl>
                                          <p:spTgt spid="306"/>
                                        </p:tgtEl>
                                        <p:attrNameLst>
                                          <p:attrName>style.visibility</p:attrName>
                                        </p:attrNameLst>
                                      </p:cBhvr>
                                      <p:to>
                                        <p:strVal val="visible"/>
                                      </p:to>
                                    </p:set>
                                    <p:animEffect transition="in" filter="fade">
                                      <p:cBhvr>
                                        <p:cTn id="50" dur="500"/>
                                        <p:tgtEl>
                                          <p:spTgt spid="30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04"/>
                                        </p:tgtEl>
                                        <p:attrNameLst>
                                          <p:attrName>style.visibility</p:attrName>
                                        </p:attrNameLst>
                                      </p:cBhvr>
                                      <p:to>
                                        <p:strVal val="visible"/>
                                      </p:to>
                                    </p:set>
                                    <p:animEffect transition="in" filter="fade">
                                      <p:cBhvr>
                                        <p:cTn id="55" dur="500"/>
                                        <p:tgtEl>
                                          <p:spTgt spid="304"/>
                                        </p:tgtEl>
                                      </p:cBhvr>
                                    </p:animEffect>
                                  </p:childTnLst>
                                </p:cTn>
                              </p:par>
                              <p:par>
                                <p:cTn id="56" presetID="10" presetClass="entr" presetSubtype="0" fill="hold" nodeType="withEffect">
                                  <p:stCondLst>
                                    <p:cond delay="0"/>
                                  </p:stCondLst>
                                  <p:childTnLst>
                                    <p:set>
                                      <p:cBhvr>
                                        <p:cTn id="57" dur="1" fill="hold">
                                          <p:stCondLst>
                                            <p:cond delay="0"/>
                                          </p:stCondLst>
                                        </p:cTn>
                                        <p:tgtEl>
                                          <p:spTgt spid="301"/>
                                        </p:tgtEl>
                                        <p:attrNameLst>
                                          <p:attrName>style.visibility</p:attrName>
                                        </p:attrNameLst>
                                      </p:cBhvr>
                                      <p:to>
                                        <p:strVal val="visible"/>
                                      </p:to>
                                    </p:set>
                                    <p:animEffect transition="in" filter="fade">
                                      <p:cBhvr>
                                        <p:cTn id="58" dur="500"/>
                                        <p:tgtEl>
                                          <p:spTgt spid="301"/>
                                        </p:tgtEl>
                                      </p:cBhvr>
                                    </p:animEffect>
                                  </p:childTnLst>
                                </p:cTn>
                              </p:par>
                              <p:par>
                                <p:cTn id="59" presetID="10" presetClass="entr" presetSubtype="0" fill="hold" nodeType="withEffect">
                                  <p:stCondLst>
                                    <p:cond delay="0"/>
                                  </p:stCondLst>
                                  <p:childTnLst>
                                    <p:set>
                                      <p:cBhvr>
                                        <p:cTn id="60" dur="1" fill="hold">
                                          <p:stCondLst>
                                            <p:cond delay="0"/>
                                          </p:stCondLst>
                                        </p:cTn>
                                        <p:tgtEl>
                                          <p:spTgt spid="302"/>
                                        </p:tgtEl>
                                        <p:attrNameLst>
                                          <p:attrName>style.visibility</p:attrName>
                                        </p:attrNameLst>
                                      </p:cBhvr>
                                      <p:to>
                                        <p:strVal val="visible"/>
                                      </p:to>
                                    </p:set>
                                    <p:animEffect transition="in" filter="fade">
                                      <p:cBhvr>
                                        <p:cTn id="61" dur="500"/>
                                        <p:tgtEl>
                                          <p:spTgt spid="302"/>
                                        </p:tgtEl>
                                      </p:cBhvr>
                                    </p:animEffect>
                                  </p:childTnLst>
                                </p:cTn>
                              </p:par>
                              <p:par>
                                <p:cTn id="62" presetID="10" presetClass="entr" presetSubtype="0" fill="hold" nodeType="withEffect">
                                  <p:stCondLst>
                                    <p:cond delay="0"/>
                                  </p:stCondLst>
                                  <p:childTnLst>
                                    <p:set>
                                      <p:cBhvr>
                                        <p:cTn id="63" dur="1" fill="hold">
                                          <p:stCondLst>
                                            <p:cond delay="0"/>
                                          </p:stCondLst>
                                        </p:cTn>
                                        <p:tgtEl>
                                          <p:spTgt spid="303"/>
                                        </p:tgtEl>
                                        <p:attrNameLst>
                                          <p:attrName>style.visibility</p:attrName>
                                        </p:attrNameLst>
                                      </p:cBhvr>
                                      <p:to>
                                        <p:strVal val="visible"/>
                                      </p:to>
                                    </p:set>
                                    <p:animEffect transition="in" filter="fade">
                                      <p:cBhvr>
                                        <p:cTn id="64" dur="500"/>
                                        <p:tgtEl>
                                          <p:spTgt spid="303"/>
                                        </p:tgtEl>
                                      </p:cBhvr>
                                    </p:animEffect>
                                  </p:childTnLst>
                                </p:cTn>
                              </p:par>
                              <p:par>
                                <p:cTn id="65" presetID="10" presetClass="entr" presetSubtype="0" fill="hold" nodeType="withEffect">
                                  <p:stCondLst>
                                    <p:cond delay="0"/>
                                  </p:stCondLst>
                                  <p:childTnLst>
                                    <p:set>
                                      <p:cBhvr>
                                        <p:cTn id="66" dur="1" fill="hold">
                                          <p:stCondLst>
                                            <p:cond delay="0"/>
                                          </p:stCondLst>
                                        </p:cTn>
                                        <p:tgtEl>
                                          <p:spTgt spid="307"/>
                                        </p:tgtEl>
                                        <p:attrNameLst>
                                          <p:attrName>style.visibility</p:attrName>
                                        </p:attrNameLst>
                                      </p:cBhvr>
                                      <p:to>
                                        <p:strVal val="visible"/>
                                      </p:to>
                                    </p:set>
                                    <p:animEffect transition="in" filter="fade">
                                      <p:cBhvr>
                                        <p:cTn id="67" dur="5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305502" y="1752701"/>
            <a:ext cx="1835970" cy="2306559"/>
            <a:chOff x="1602067" y="2205791"/>
            <a:chExt cx="1453742" cy="1832740"/>
          </a:xfrm>
        </p:grpSpPr>
        <p:grpSp>
          <p:nvGrpSpPr>
            <p:cNvPr id="4" name="Group 3"/>
            <p:cNvGrpSpPr/>
            <p:nvPr/>
          </p:nvGrpSpPr>
          <p:grpSpPr>
            <a:xfrm>
              <a:off x="1602067" y="2587520"/>
              <a:ext cx="1453742" cy="1451011"/>
              <a:chOff x="1677988" y="2082800"/>
              <a:chExt cx="1690688" cy="1687512"/>
            </a:xfrm>
          </p:grpSpPr>
          <p:sp>
            <p:nvSpPr>
              <p:cNvPr id="43" name="Freeform: Shape 4"/>
              <p:cNvSpPr>
                <a:spLocks/>
              </p:cNvSpPr>
              <p:nvPr/>
            </p:nvSpPr>
            <p:spPr bwMode="auto">
              <a:xfrm>
                <a:off x="1677988" y="2082800"/>
                <a:ext cx="1690688" cy="396875"/>
              </a:xfrm>
              <a:custGeom>
                <a:avLst/>
                <a:gdLst/>
                <a:ahLst/>
                <a:cxnLst>
                  <a:cxn ang="0">
                    <a:pos x="871" y="250"/>
                  </a:cxn>
                  <a:cxn ang="0">
                    <a:pos x="0" y="250"/>
                  </a:cxn>
                  <a:cxn ang="0">
                    <a:pos x="0" y="250"/>
                  </a:cxn>
                  <a:cxn ang="0">
                    <a:pos x="362" y="0"/>
                  </a:cxn>
                  <a:cxn ang="0">
                    <a:pos x="1065" y="2"/>
                  </a:cxn>
                  <a:cxn ang="0">
                    <a:pos x="871" y="250"/>
                  </a:cxn>
                </a:cxnLst>
                <a:rect l="0" t="0" r="r" b="b"/>
                <a:pathLst>
                  <a:path w="1065" h="250">
                    <a:moveTo>
                      <a:pt x="871" y="250"/>
                    </a:moveTo>
                    <a:lnTo>
                      <a:pt x="0" y="250"/>
                    </a:lnTo>
                    <a:lnTo>
                      <a:pt x="0" y="250"/>
                    </a:lnTo>
                    <a:lnTo>
                      <a:pt x="362" y="0"/>
                    </a:lnTo>
                    <a:lnTo>
                      <a:pt x="1065" y="2"/>
                    </a:lnTo>
                    <a:lnTo>
                      <a:pt x="871" y="250"/>
                    </a:lnTo>
                    <a:close/>
                  </a:path>
                </a:pathLst>
              </a:custGeom>
              <a:solidFill>
                <a:schemeClr val="accent1">
                  <a:lumMod val="60000"/>
                  <a:lumOff val="40000"/>
                </a:schemeClr>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Arial"/>
                  <a:sym typeface="Arial"/>
                </a:endParaRPr>
              </a:p>
            </p:txBody>
          </p:sp>
          <p:sp>
            <p:nvSpPr>
              <p:cNvPr id="44" name="Freeform: Shape 5"/>
              <p:cNvSpPr>
                <a:spLocks/>
              </p:cNvSpPr>
              <p:nvPr/>
            </p:nvSpPr>
            <p:spPr bwMode="auto">
              <a:xfrm>
                <a:off x="1677988" y="2479675"/>
                <a:ext cx="1382713" cy="1290637"/>
              </a:xfrm>
              <a:custGeom>
                <a:avLst/>
                <a:gdLst/>
                <a:ahLst/>
                <a:cxnLst>
                  <a:cxn ang="0">
                    <a:pos x="0" y="0"/>
                  </a:cxn>
                  <a:cxn ang="0">
                    <a:pos x="871" y="0"/>
                  </a:cxn>
                  <a:cxn ang="0">
                    <a:pos x="596" y="813"/>
                  </a:cxn>
                  <a:cxn ang="0">
                    <a:pos x="0" y="0"/>
                  </a:cxn>
                </a:cxnLst>
                <a:rect l="0" t="0" r="r" b="b"/>
                <a:pathLst>
                  <a:path w="871" h="813">
                    <a:moveTo>
                      <a:pt x="0" y="0"/>
                    </a:moveTo>
                    <a:lnTo>
                      <a:pt x="871" y="0"/>
                    </a:lnTo>
                    <a:lnTo>
                      <a:pt x="596" y="813"/>
                    </a:lnTo>
                    <a:lnTo>
                      <a:pt x="0" y="0"/>
                    </a:lnTo>
                    <a:close/>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Arial"/>
                  <a:sym typeface="Arial"/>
                </a:endParaRPr>
              </a:p>
            </p:txBody>
          </p:sp>
          <p:sp>
            <p:nvSpPr>
              <p:cNvPr id="45" name="Freeform: Shape 6"/>
              <p:cNvSpPr>
                <a:spLocks/>
              </p:cNvSpPr>
              <p:nvPr/>
            </p:nvSpPr>
            <p:spPr bwMode="auto">
              <a:xfrm>
                <a:off x="2624138" y="2085975"/>
                <a:ext cx="744538" cy="1684337"/>
              </a:xfrm>
              <a:custGeom>
                <a:avLst/>
                <a:gdLst/>
                <a:ahLst/>
                <a:cxnLst>
                  <a:cxn ang="0">
                    <a:pos x="0" y="1061"/>
                  </a:cxn>
                  <a:cxn ang="0">
                    <a:pos x="275" y="248"/>
                  </a:cxn>
                  <a:cxn ang="0">
                    <a:pos x="469" y="0"/>
                  </a:cxn>
                  <a:cxn ang="0">
                    <a:pos x="0" y="1061"/>
                  </a:cxn>
                </a:cxnLst>
                <a:rect l="0" t="0" r="r" b="b"/>
                <a:pathLst>
                  <a:path w="469" h="1061">
                    <a:moveTo>
                      <a:pt x="0" y="1061"/>
                    </a:moveTo>
                    <a:lnTo>
                      <a:pt x="275" y="248"/>
                    </a:lnTo>
                    <a:lnTo>
                      <a:pt x="469" y="0"/>
                    </a:lnTo>
                    <a:lnTo>
                      <a:pt x="0" y="1061"/>
                    </a:lnTo>
                    <a:close/>
                  </a:path>
                </a:pathLst>
              </a:custGeom>
              <a:solidFill>
                <a:schemeClr val="accent1">
                  <a:lumMod val="50000"/>
                </a:schemeClr>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Arial"/>
                  <a:sym typeface="Arial"/>
                </a:endParaRPr>
              </a:p>
            </p:txBody>
          </p:sp>
        </p:grpSp>
        <p:grpSp>
          <p:nvGrpSpPr>
            <p:cNvPr id="8" name="Group 17"/>
            <p:cNvGrpSpPr/>
            <p:nvPr/>
          </p:nvGrpSpPr>
          <p:grpSpPr>
            <a:xfrm>
              <a:off x="2137480" y="2205791"/>
              <a:ext cx="477890" cy="477888"/>
              <a:chOff x="846989" y="1401020"/>
              <a:chExt cx="877416" cy="877416"/>
            </a:xfrm>
            <a:effectLst/>
          </p:grpSpPr>
          <p:sp>
            <p:nvSpPr>
              <p:cNvPr id="34" name="Teardrop 18"/>
              <p:cNvSpPr/>
              <p:nvPr/>
            </p:nvSpPr>
            <p:spPr>
              <a:xfrm rot="8100000">
                <a:off x="846989" y="1401020"/>
                <a:ext cx="877416" cy="877416"/>
              </a:xfrm>
              <a:prstGeom prst="teardrop">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sym typeface="Arial"/>
                </a:endParaRPr>
              </a:p>
            </p:txBody>
          </p:sp>
          <p:sp>
            <p:nvSpPr>
              <p:cNvPr id="35" name="Oval 19"/>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lumMod val="75000"/>
                        <a:lumOff val="25000"/>
                      </a:srgbClr>
                    </a:solidFill>
                    <a:effectLst/>
                    <a:uLnTx/>
                    <a:uFillTx/>
                    <a:latin typeface="Calibri"/>
                    <a:ea typeface="宋体" panose="02010600030101010101" pitchFamily="2" charset="-122"/>
                    <a:cs typeface="+mn-cs"/>
                    <a:sym typeface="Arial"/>
                  </a:rPr>
                  <a:t>11</a:t>
                </a:r>
                <a:r>
                  <a:rPr kumimoji="0" lang="en-US" sz="1100" b="1" i="0" u="none" strike="noStrike" kern="1200" cap="none" spc="0" normalizeH="0" baseline="0" noProof="0" dirty="0">
                    <a:ln>
                      <a:noFill/>
                    </a:ln>
                    <a:solidFill>
                      <a:srgbClr val="000000">
                        <a:lumMod val="75000"/>
                        <a:lumOff val="25000"/>
                      </a:srgbClr>
                    </a:solidFill>
                    <a:effectLst/>
                    <a:uLnTx/>
                    <a:uFillTx/>
                    <a:latin typeface="Calibri"/>
                    <a:ea typeface="+mn-ea"/>
                    <a:cs typeface="+mn-cs"/>
                    <a:sym typeface="Arial"/>
                  </a:rPr>
                  <a:t>%</a:t>
                </a:r>
              </a:p>
            </p:txBody>
          </p:sp>
        </p:grpSp>
        <p:sp>
          <p:nvSpPr>
            <p:cNvPr id="9" name="Freeform: Shape 21"/>
            <p:cNvSpPr>
              <a:spLocks/>
            </p:cNvSpPr>
            <p:nvPr/>
          </p:nvSpPr>
          <p:spPr bwMode="auto">
            <a:xfrm>
              <a:off x="2138922" y="3141187"/>
              <a:ext cx="329999" cy="316344"/>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Arial"/>
                <a:sym typeface="Arial"/>
              </a:endParaRPr>
            </a:p>
          </p:txBody>
        </p:sp>
      </p:grpSp>
      <p:grpSp>
        <p:nvGrpSpPr>
          <p:cNvPr id="47" name="组合 46"/>
          <p:cNvGrpSpPr/>
          <p:nvPr/>
        </p:nvGrpSpPr>
        <p:grpSpPr>
          <a:xfrm>
            <a:off x="3965017" y="1248961"/>
            <a:ext cx="1570487" cy="2379477"/>
            <a:chOff x="3050617" y="1702050"/>
            <a:chExt cx="1243529" cy="1890679"/>
          </a:xfrm>
        </p:grpSpPr>
        <p:grpSp>
          <p:nvGrpSpPr>
            <p:cNvPr id="5" name="Group 7"/>
            <p:cNvGrpSpPr/>
            <p:nvPr/>
          </p:nvGrpSpPr>
          <p:grpSpPr>
            <a:xfrm>
              <a:off x="3050617" y="2179938"/>
              <a:ext cx="1243529" cy="1412791"/>
              <a:chOff x="3800476" y="2066925"/>
              <a:chExt cx="1446213" cy="1755775"/>
            </a:xfrm>
          </p:grpSpPr>
          <p:sp>
            <p:nvSpPr>
              <p:cNvPr id="41" name="Freeform: Shape 8"/>
              <p:cNvSpPr>
                <a:spLocks/>
              </p:cNvSpPr>
              <p:nvPr/>
            </p:nvSpPr>
            <p:spPr bwMode="auto">
              <a:xfrm>
                <a:off x="3800476" y="2414588"/>
                <a:ext cx="1446213" cy="1408112"/>
              </a:xfrm>
              <a:custGeom>
                <a:avLst/>
                <a:gdLst/>
                <a:ahLst/>
                <a:cxnLst>
                  <a:cxn ang="0">
                    <a:pos x="0" y="0"/>
                  </a:cxn>
                  <a:cxn ang="0">
                    <a:pos x="911" y="0"/>
                  </a:cxn>
                  <a:cxn ang="0">
                    <a:pos x="487" y="887"/>
                  </a:cxn>
                  <a:cxn ang="0">
                    <a:pos x="0" y="0"/>
                  </a:cxn>
                </a:cxnLst>
                <a:rect l="0" t="0" r="r" b="b"/>
                <a:pathLst>
                  <a:path w="911" h="887">
                    <a:moveTo>
                      <a:pt x="0" y="0"/>
                    </a:moveTo>
                    <a:lnTo>
                      <a:pt x="911" y="0"/>
                    </a:lnTo>
                    <a:lnTo>
                      <a:pt x="487" y="887"/>
                    </a:lnTo>
                    <a:lnTo>
                      <a:pt x="0" y="0"/>
                    </a:lnTo>
                    <a:close/>
                  </a:path>
                </a:pathLst>
              </a:custGeom>
              <a:solidFill>
                <a:schemeClr val="accent2"/>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Arial"/>
                  <a:sym typeface="Arial"/>
                </a:endParaRPr>
              </a:p>
            </p:txBody>
          </p:sp>
          <p:sp>
            <p:nvSpPr>
              <p:cNvPr id="42" name="Freeform: Shape 9"/>
              <p:cNvSpPr>
                <a:spLocks/>
              </p:cNvSpPr>
              <p:nvPr/>
            </p:nvSpPr>
            <p:spPr bwMode="auto">
              <a:xfrm>
                <a:off x="3800476" y="2066925"/>
                <a:ext cx="1446213" cy="347662"/>
              </a:xfrm>
              <a:custGeom>
                <a:avLst/>
                <a:gdLst/>
                <a:ahLst/>
                <a:cxnLst>
                  <a:cxn ang="0">
                    <a:pos x="911" y="219"/>
                  </a:cxn>
                  <a:cxn ang="0">
                    <a:pos x="0" y="219"/>
                  </a:cxn>
                  <a:cxn ang="0">
                    <a:pos x="156" y="0"/>
                  </a:cxn>
                  <a:cxn ang="0">
                    <a:pos x="894" y="0"/>
                  </a:cxn>
                  <a:cxn ang="0">
                    <a:pos x="911" y="219"/>
                  </a:cxn>
                </a:cxnLst>
                <a:rect l="0" t="0" r="r" b="b"/>
                <a:pathLst>
                  <a:path w="911" h="219">
                    <a:moveTo>
                      <a:pt x="911" y="219"/>
                    </a:moveTo>
                    <a:lnTo>
                      <a:pt x="0" y="219"/>
                    </a:lnTo>
                    <a:lnTo>
                      <a:pt x="156" y="0"/>
                    </a:lnTo>
                    <a:lnTo>
                      <a:pt x="894" y="0"/>
                    </a:lnTo>
                    <a:lnTo>
                      <a:pt x="911" y="219"/>
                    </a:lnTo>
                    <a:close/>
                  </a:path>
                </a:pathLst>
              </a:custGeom>
              <a:solidFill>
                <a:schemeClr val="accent2">
                  <a:lumMod val="60000"/>
                  <a:lumOff val="40000"/>
                </a:schemeClr>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Arial"/>
                  <a:sym typeface="Arial"/>
                </a:endParaRPr>
              </a:p>
            </p:txBody>
          </p:sp>
        </p:grpSp>
        <p:grpSp>
          <p:nvGrpSpPr>
            <p:cNvPr id="10" name="Group 22"/>
            <p:cNvGrpSpPr/>
            <p:nvPr/>
          </p:nvGrpSpPr>
          <p:grpSpPr>
            <a:xfrm>
              <a:off x="3443019" y="1702050"/>
              <a:ext cx="477890" cy="477888"/>
              <a:chOff x="846989" y="1401020"/>
              <a:chExt cx="877416" cy="877416"/>
            </a:xfrm>
            <a:effectLst/>
          </p:grpSpPr>
          <p:sp>
            <p:nvSpPr>
              <p:cNvPr id="32" name="Teardrop 23"/>
              <p:cNvSpPr/>
              <p:nvPr/>
            </p:nvSpPr>
            <p:spPr>
              <a:xfrm rot="8100000">
                <a:off x="846989" y="1401020"/>
                <a:ext cx="877416" cy="877416"/>
              </a:xfrm>
              <a:prstGeom prst="teardrop">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sym typeface="Arial"/>
                </a:endParaRPr>
              </a:p>
            </p:txBody>
          </p:sp>
          <p:sp>
            <p:nvSpPr>
              <p:cNvPr id="33" name="Oval 24"/>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lumMod val="75000"/>
                        <a:lumOff val="25000"/>
                      </a:srgbClr>
                    </a:solidFill>
                    <a:effectLst/>
                    <a:uLnTx/>
                    <a:uFillTx/>
                    <a:latin typeface="Calibri"/>
                    <a:ea typeface="宋体" panose="02010600030101010101" pitchFamily="2" charset="-122"/>
                    <a:cs typeface="+mn-cs"/>
                    <a:sym typeface="Arial"/>
                  </a:rPr>
                  <a:t>44</a:t>
                </a:r>
                <a:r>
                  <a:rPr kumimoji="0" lang="en-US" sz="1100" b="1" i="0" u="none" strike="noStrike" kern="1200" cap="none" spc="0" normalizeH="0" baseline="0" noProof="0" dirty="0">
                    <a:ln>
                      <a:noFill/>
                    </a:ln>
                    <a:solidFill>
                      <a:srgbClr val="000000">
                        <a:lumMod val="75000"/>
                        <a:lumOff val="25000"/>
                      </a:srgbClr>
                    </a:solidFill>
                    <a:effectLst/>
                    <a:uLnTx/>
                    <a:uFillTx/>
                    <a:latin typeface="Calibri"/>
                    <a:ea typeface="+mn-ea"/>
                    <a:cs typeface="+mn-cs"/>
                    <a:sym typeface="Arial"/>
                  </a:rPr>
                  <a:t>%</a:t>
                </a:r>
              </a:p>
            </p:txBody>
          </p:sp>
        </p:grpSp>
        <p:sp>
          <p:nvSpPr>
            <p:cNvPr id="11" name="Freeform: Shape 25"/>
            <p:cNvSpPr>
              <a:spLocks/>
            </p:cNvSpPr>
            <p:nvPr/>
          </p:nvSpPr>
          <p:spPr bwMode="auto">
            <a:xfrm>
              <a:off x="3498591" y="2759494"/>
              <a:ext cx="374241" cy="24185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Arial"/>
                <a:sym typeface="Arial"/>
              </a:endParaRPr>
            </a:p>
          </p:txBody>
        </p:sp>
      </p:grpSp>
      <p:grpSp>
        <p:nvGrpSpPr>
          <p:cNvPr id="48" name="组合 47"/>
          <p:cNvGrpSpPr/>
          <p:nvPr/>
        </p:nvGrpSpPr>
        <p:grpSpPr>
          <a:xfrm>
            <a:off x="6463164" y="705739"/>
            <a:ext cx="1570487" cy="2318870"/>
            <a:chOff x="4294146" y="1288764"/>
            <a:chExt cx="1243529" cy="1842522"/>
          </a:xfrm>
        </p:grpSpPr>
        <p:grpSp>
          <p:nvGrpSpPr>
            <p:cNvPr id="6" name="Group 10"/>
            <p:cNvGrpSpPr/>
            <p:nvPr/>
          </p:nvGrpSpPr>
          <p:grpSpPr>
            <a:xfrm flipH="1">
              <a:off x="4294146" y="1718495"/>
              <a:ext cx="1243529" cy="1412791"/>
              <a:chOff x="3800476" y="2066925"/>
              <a:chExt cx="1446213" cy="1755775"/>
            </a:xfrm>
          </p:grpSpPr>
          <p:sp>
            <p:nvSpPr>
              <p:cNvPr id="39" name="Freeform: Shape 11"/>
              <p:cNvSpPr>
                <a:spLocks/>
              </p:cNvSpPr>
              <p:nvPr/>
            </p:nvSpPr>
            <p:spPr bwMode="auto">
              <a:xfrm>
                <a:off x="3800476" y="2414588"/>
                <a:ext cx="1446213" cy="1408112"/>
              </a:xfrm>
              <a:custGeom>
                <a:avLst/>
                <a:gdLst/>
                <a:ahLst/>
                <a:cxnLst>
                  <a:cxn ang="0">
                    <a:pos x="0" y="0"/>
                  </a:cxn>
                  <a:cxn ang="0">
                    <a:pos x="911" y="0"/>
                  </a:cxn>
                  <a:cxn ang="0">
                    <a:pos x="487" y="887"/>
                  </a:cxn>
                  <a:cxn ang="0">
                    <a:pos x="0" y="0"/>
                  </a:cxn>
                </a:cxnLst>
                <a:rect l="0" t="0" r="r" b="b"/>
                <a:pathLst>
                  <a:path w="911" h="887">
                    <a:moveTo>
                      <a:pt x="0" y="0"/>
                    </a:moveTo>
                    <a:lnTo>
                      <a:pt x="911" y="0"/>
                    </a:lnTo>
                    <a:lnTo>
                      <a:pt x="487" y="887"/>
                    </a:lnTo>
                    <a:lnTo>
                      <a:pt x="0" y="0"/>
                    </a:lnTo>
                    <a:close/>
                  </a:path>
                </a:pathLst>
              </a:custGeom>
              <a:solidFill>
                <a:schemeClr val="accent3"/>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Arial"/>
                  <a:sym typeface="Arial"/>
                </a:endParaRPr>
              </a:p>
            </p:txBody>
          </p:sp>
          <p:sp>
            <p:nvSpPr>
              <p:cNvPr id="40" name="Freeform: Shape 12"/>
              <p:cNvSpPr>
                <a:spLocks/>
              </p:cNvSpPr>
              <p:nvPr/>
            </p:nvSpPr>
            <p:spPr bwMode="auto">
              <a:xfrm>
                <a:off x="3800476" y="2066925"/>
                <a:ext cx="1446213" cy="347662"/>
              </a:xfrm>
              <a:custGeom>
                <a:avLst/>
                <a:gdLst/>
                <a:ahLst/>
                <a:cxnLst>
                  <a:cxn ang="0">
                    <a:pos x="911" y="219"/>
                  </a:cxn>
                  <a:cxn ang="0">
                    <a:pos x="0" y="219"/>
                  </a:cxn>
                  <a:cxn ang="0">
                    <a:pos x="156" y="0"/>
                  </a:cxn>
                  <a:cxn ang="0">
                    <a:pos x="894" y="0"/>
                  </a:cxn>
                  <a:cxn ang="0">
                    <a:pos x="911" y="219"/>
                  </a:cxn>
                </a:cxnLst>
                <a:rect l="0" t="0" r="r" b="b"/>
                <a:pathLst>
                  <a:path w="911" h="219">
                    <a:moveTo>
                      <a:pt x="911" y="219"/>
                    </a:moveTo>
                    <a:lnTo>
                      <a:pt x="0" y="219"/>
                    </a:lnTo>
                    <a:lnTo>
                      <a:pt x="156" y="0"/>
                    </a:lnTo>
                    <a:lnTo>
                      <a:pt x="894" y="0"/>
                    </a:lnTo>
                    <a:lnTo>
                      <a:pt x="911" y="219"/>
                    </a:lnTo>
                    <a:close/>
                  </a:path>
                </a:pathLst>
              </a:custGeom>
              <a:solidFill>
                <a:schemeClr val="accent3">
                  <a:lumMod val="60000"/>
                  <a:lumOff val="40000"/>
                </a:schemeClr>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Arial"/>
                  <a:sym typeface="Arial"/>
                </a:endParaRPr>
              </a:p>
            </p:txBody>
          </p:sp>
        </p:grpSp>
        <p:grpSp>
          <p:nvGrpSpPr>
            <p:cNvPr id="12" name="Group 26"/>
            <p:cNvGrpSpPr/>
            <p:nvPr/>
          </p:nvGrpSpPr>
          <p:grpSpPr>
            <a:xfrm>
              <a:off x="4638325" y="1288764"/>
              <a:ext cx="477890" cy="477888"/>
              <a:chOff x="846989" y="1401020"/>
              <a:chExt cx="877416" cy="877416"/>
            </a:xfrm>
            <a:effectLst/>
          </p:grpSpPr>
          <p:sp>
            <p:nvSpPr>
              <p:cNvPr id="30" name="Teardrop 27"/>
              <p:cNvSpPr/>
              <p:nvPr/>
            </p:nvSpPr>
            <p:spPr>
              <a:xfrm rot="8100000">
                <a:off x="846989" y="1401020"/>
                <a:ext cx="877416" cy="877416"/>
              </a:xfrm>
              <a:prstGeom prst="teardrop">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sym typeface="Arial"/>
                </a:endParaRPr>
              </a:p>
            </p:txBody>
          </p:sp>
          <p:sp>
            <p:nvSpPr>
              <p:cNvPr id="31" name="Oval 28"/>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75000"/>
                        <a:lumOff val="25000"/>
                      </a:srgbClr>
                    </a:solidFill>
                    <a:effectLst/>
                    <a:uLnTx/>
                    <a:uFillTx/>
                    <a:latin typeface="Calibri"/>
                    <a:ea typeface="+mn-ea"/>
                    <a:cs typeface="+mn-cs"/>
                    <a:sym typeface="Arial"/>
                  </a:rPr>
                  <a:t>7</a:t>
                </a:r>
                <a:r>
                  <a:rPr kumimoji="0" lang="en-US" altLang="zh-CN" sz="1100" b="1" i="0" u="none" strike="noStrike" kern="1200" cap="none" spc="0" normalizeH="0" baseline="0" noProof="0" dirty="0">
                    <a:ln>
                      <a:noFill/>
                    </a:ln>
                    <a:solidFill>
                      <a:srgbClr val="000000">
                        <a:lumMod val="75000"/>
                        <a:lumOff val="25000"/>
                      </a:srgbClr>
                    </a:solidFill>
                    <a:effectLst/>
                    <a:uLnTx/>
                    <a:uFillTx/>
                    <a:latin typeface="Calibri"/>
                    <a:ea typeface="宋体" panose="02010600030101010101" pitchFamily="2" charset="-122"/>
                    <a:cs typeface="+mn-cs"/>
                    <a:sym typeface="Arial"/>
                  </a:rPr>
                  <a:t>5</a:t>
                </a:r>
                <a:r>
                  <a:rPr kumimoji="0" lang="en-US" sz="1100" b="1" i="0" u="none" strike="noStrike" kern="1200" cap="none" spc="0" normalizeH="0" baseline="0" noProof="0" dirty="0">
                    <a:ln>
                      <a:noFill/>
                    </a:ln>
                    <a:solidFill>
                      <a:srgbClr val="000000">
                        <a:lumMod val="75000"/>
                        <a:lumOff val="25000"/>
                      </a:srgbClr>
                    </a:solidFill>
                    <a:effectLst/>
                    <a:uLnTx/>
                    <a:uFillTx/>
                    <a:latin typeface="Calibri"/>
                    <a:ea typeface="+mn-ea"/>
                    <a:cs typeface="+mn-cs"/>
                    <a:sym typeface="Arial"/>
                  </a:rPr>
                  <a:t>%</a:t>
                </a:r>
              </a:p>
            </p:txBody>
          </p:sp>
        </p:grpSp>
        <p:sp>
          <p:nvSpPr>
            <p:cNvPr id="13" name="Freeform: Shape 29"/>
            <p:cNvSpPr>
              <a:spLocks/>
            </p:cNvSpPr>
            <p:nvPr/>
          </p:nvSpPr>
          <p:spPr bwMode="auto">
            <a:xfrm>
              <a:off x="4707199" y="2194920"/>
              <a:ext cx="360137" cy="360137"/>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Arial"/>
                <a:sym typeface="Arial"/>
              </a:endParaRPr>
            </a:p>
          </p:txBody>
        </p:sp>
      </p:grpSp>
      <p:grpSp>
        <p:nvGrpSpPr>
          <p:cNvPr id="16" name="Group 38"/>
          <p:cNvGrpSpPr/>
          <p:nvPr/>
        </p:nvGrpSpPr>
        <p:grpSpPr>
          <a:xfrm>
            <a:off x="1247348" y="4214837"/>
            <a:ext cx="2189131" cy="695127"/>
            <a:chOff x="2058551" y="5444026"/>
            <a:chExt cx="2311172" cy="736439"/>
          </a:xfrm>
        </p:grpSpPr>
        <p:sp>
          <p:nvSpPr>
            <p:cNvPr id="26" name="TextBox 20"/>
            <p:cNvSpPr txBox="1">
              <a:spLocks/>
            </p:cNvSpPr>
            <p:nvPr/>
          </p:nvSpPr>
          <p:spPr>
            <a:xfrm>
              <a:off x="2200303" y="5444026"/>
              <a:ext cx="1936525" cy="328002"/>
            </a:xfrm>
            <a:prstGeom prst="rect">
              <a:avLst/>
            </a:prstGeom>
          </p:spPr>
          <p:txBody>
            <a:bodyPr wrap="none"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17375E"/>
                  </a:solidFill>
                  <a:effectLst/>
                  <a:uLnTx/>
                  <a:uFillTx/>
                  <a:latin typeface="Manrope" pitchFamily="2" charset="0"/>
                  <a:ea typeface="宋体" panose="02010600030101010101" pitchFamily="2" charset="-122"/>
                  <a:cs typeface="Arial"/>
                  <a:sym typeface="Arial"/>
                </a:rPr>
                <a:t>No Custom Search</a:t>
              </a:r>
              <a:endParaRPr kumimoji="0" lang="zh-CN" altLang="en-US" sz="1200" b="1" i="0" u="none" strike="noStrike" kern="1200" cap="none" spc="0" normalizeH="0" baseline="0" noProof="0" dirty="0">
                <a:ln>
                  <a:noFill/>
                </a:ln>
                <a:solidFill>
                  <a:srgbClr val="17375E"/>
                </a:solidFill>
                <a:effectLst/>
                <a:uLnTx/>
                <a:uFillTx/>
                <a:latin typeface="Manrope" pitchFamily="2" charset="0"/>
                <a:ea typeface="宋体" panose="02010600030101010101" pitchFamily="2" charset="-122"/>
                <a:cs typeface="Arial"/>
                <a:sym typeface="Arial"/>
              </a:endParaRPr>
            </a:p>
          </p:txBody>
        </p:sp>
        <p:sp>
          <p:nvSpPr>
            <p:cNvPr id="27" name="Rectangle 37"/>
            <p:cNvSpPr/>
            <p:nvPr/>
          </p:nvSpPr>
          <p:spPr>
            <a:xfrm>
              <a:off x="2058551" y="5733942"/>
              <a:ext cx="2311172" cy="446523"/>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CN" sz="1000" b="0" i="0" u="none" strike="noStrike" kern="0" cap="none" spc="0" normalizeH="0" baseline="0" noProof="0" dirty="0" err="1">
                  <a:ln>
                    <a:noFill/>
                  </a:ln>
                  <a:solidFill>
                    <a:srgbClr val="000000"/>
                  </a:solidFill>
                  <a:effectLst/>
                  <a:uLnTx/>
                  <a:uFillTx/>
                  <a:latin typeface="Source Sans Pro" panose="020B0503030403020204" pitchFamily="34" charset="0"/>
                  <a:ea typeface="Source Sans Pro" panose="020B0503030403020204" pitchFamily="34" charset="0"/>
                  <a:cs typeface="Arial"/>
                  <a:sym typeface="Arial"/>
                </a:rPr>
                <a:t>Webscraping</a:t>
              </a:r>
              <a:r>
                <a:rPr kumimoji="0" lang="en" altLang="zh-CN" sz="1000" b="0" i="0" u="none" strike="noStrike" kern="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Arial"/>
                  <a:sym typeface="Arial"/>
                </a:rPr>
                <a:t> alone, without search engine support, resulted in a very low success rate.</a:t>
              </a:r>
            </a:p>
          </p:txBody>
        </p:sp>
      </p:grpSp>
      <p:grpSp>
        <p:nvGrpSpPr>
          <p:cNvPr id="17" name="Group 39"/>
          <p:cNvGrpSpPr/>
          <p:nvPr/>
        </p:nvGrpSpPr>
        <p:grpSpPr>
          <a:xfrm>
            <a:off x="3720969" y="3757790"/>
            <a:ext cx="2200124" cy="897574"/>
            <a:chOff x="2046945" y="5468364"/>
            <a:chExt cx="2322778" cy="950916"/>
          </a:xfrm>
        </p:grpSpPr>
        <p:sp>
          <p:nvSpPr>
            <p:cNvPr id="24" name="TextBox 40"/>
            <p:cNvSpPr txBox="1">
              <a:spLocks/>
            </p:cNvSpPr>
            <p:nvPr/>
          </p:nvSpPr>
          <p:spPr>
            <a:xfrm>
              <a:off x="2046945" y="5468364"/>
              <a:ext cx="2311172" cy="372995"/>
            </a:xfrm>
            <a:prstGeom prst="rect">
              <a:avLst/>
            </a:prstGeom>
          </p:spPr>
          <p:txBody>
            <a:bodyPr wrap="none"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Arial"/>
                  <a:sym typeface="Arial"/>
                </a:rPr>
                <a:t>Custom Search + </a:t>
              </a:r>
              <a:r>
                <a:rPr kumimoji="0" lang="en-US" altLang="zh-CN" sz="1200" b="1" i="0" u="none" strike="noStrike" kern="1200" cap="none" spc="0" normalizeH="0" baseline="0" noProof="0" dirty="0" err="1">
                  <a:ln>
                    <a:noFill/>
                  </a:ln>
                  <a:solidFill>
                    <a:srgbClr val="FFC000"/>
                  </a:solidFill>
                  <a:effectLst/>
                  <a:uLnTx/>
                  <a:uFillTx/>
                  <a:latin typeface="Calibri"/>
                  <a:ea typeface="宋体" panose="02010600030101010101" pitchFamily="2" charset="-122"/>
                  <a:cs typeface="Arial"/>
                  <a:sym typeface="Arial"/>
                </a:rPr>
                <a:t>Webscraping</a:t>
              </a:r>
              <a:endParaRPr kumimoji="0" lang="en-US" altLang="zh-CN"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Arial"/>
                  <a:sym typeface="Arial"/>
                </a:rPr>
                <a:t> (Beautiful Soup)</a:t>
              </a:r>
              <a:endParaRPr kumimoji="0" lang="zh-CN" altLang="en-US" sz="1200" b="1" i="0" u="none" strike="noStrike" kern="1200" cap="none" spc="0" normalizeH="0" baseline="0" noProof="0" dirty="0">
                <a:ln>
                  <a:noFill/>
                </a:ln>
                <a:solidFill>
                  <a:srgbClr val="FFC000"/>
                </a:solidFill>
                <a:effectLst/>
                <a:uLnTx/>
                <a:uFillTx/>
                <a:latin typeface="Calibri"/>
                <a:ea typeface="宋体" panose="02010600030101010101" pitchFamily="2" charset="-122"/>
                <a:cs typeface="Arial"/>
                <a:sym typeface="Arial"/>
              </a:endParaRPr>
            </a:p>
          </p:txBody>
        </p:sp>
        <p:sp>
          <p:nvSpPr>
            <p:cNvPr id="25" name="Rectangle 41"/>
            <p:cNvSpPr/>
            <p:nvPr/>
          </p:nvSpPr>
          <p:spPr>
            <a:xfrm>
              <a:off x="2058551" y="5972755"/>
              <a:ext cx="2311172" cy="446525"/>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CN" sz="1000" b="0" i="0" u="none" strike="noStrike" kern="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Arial"/>
                  <a:sym typeface="Arial"/>
                </a:rPr>
                <a:t>Adding targeted search improved the match rate significantly on static pages.</a:t>
              </a:r>
            </a:p>
          </p:txBody>
        </p:sp>
      </p:grpSp>
      <p:grpSp>
        <p:nvGrpSpPr>
          <p:cNvPr id="18" name="Group 42"/>
          <p:cNvGrpSpPr/>
          <p:nvPr/>
        </p:nvGrpSpPr>
        <p:grpSpPr>
          <a:xfrm>
            <a:off x="5683002" y="3164124"/>
            <a:ext cx="3033210" cy="1014281"/>
            <a:chOff x="1574792" y="5470404"/>
            <a:chExt cx="3202306" cy="1074562"/>
          </a:xfrm>
        </p:grpSpPr>
        <p:sp>
          <p:nvSpPr>
            <p:cNvPr id="22" name="TextBox 43"/>
            <p:cNvSpPr txBox="1">
              <a:spLocks/>
            </p:cNvSpPr>
            <p:nvPr/>
          </p:nvSpPr>
          <p:spPr>
            <a:xfrm>
              <a:off x="1574792" y="5470404"/>
              <a:ext cx="3202306" cy="580351"/>
            </a:xfrm>
            <a:prstGeom prst="rect">
              <a:avLst/>
            </a:prstGeom>
          </p:spPr>
          <p:txBody>
            <a:bodyPr wrap="none" lIns="0" tIns="0" rIns="0" bIns="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err="1">
                  <a:ln>
                    <a:noFill/>
                  </a:ln>
                  <a:solidFill>
                    <a:srgbClr val="17375E"/>
                  </a:solidFill>
                  <a:effectLst/>
                  <a:uLnTx/>
                  <a:uFillTx/>
                  <a:latin typeface="Calibri"/>
                  <a:ea typeface="宋体" panose="02010600030101010101" pitchFamily="2" charset="-122"/>
                  <a:cs typeface="Arial"/>
                  <a:sym typeface="Arial"/>
                </a:rPr>
                <a:t>Serper</a:t>
              </a:r>
              <a:r>
                <a:rPr kumimoji="0" lang="en-US" altLang="zh-CN" sz="1200" b="1" i="0" u="none" strike="noStrike" kern="1200" cap="none" spc="0" normalizeH="0" baseline="0" noProof="0" dirty="0">
                  <a:ln>
                    <a:noFill/>
                  </a:ln>
                  <a:solidFill>
                    <a:srgbClr val="17375E"/>
                  </a:solidFill>
                  <a:effectLst/>
                  <a:uLnTx/>
                  <a:uFillTx/>
                  <a:latin typeface="Calibri"/>
                  <a:ea typeface="宋体" panose="02010600030101010101" pitchFamily="2" charset="-122"/>
                  <a:cs typeface="Arial"/>
                  <a:sym typeface="Arial"/>
                </a:rPr>
                <a:t> API + </a:t>
              </a:r>
              <a:r>
                <a:rPr kumimoji="0" lang="en-US" altLang="zh-CN" sz="1200" b="1" i="0" u="none" strike="noStrike" kern="1200" cap="none" spc="0" normalizeH="0" baseline="0" noProof="0" dirty="0" err="1">
                  <a:ln>
                    <a:noFill/>
                  </a:ln>
                  <a:solidFill>
                    <a:srgbClr val="17375E"/>
                  </a:solidFill>
                  <a:effectLst/>
                  <a:uLnTx/>
                  <a:uFillTx/>
                  <a:latin typeface="Calibri"/>
                  <a:ea typeface="宋体" panose="02010600030101010101" pitchFamily="2" charset="-122"/>
                  <a:cs typeface="Arial"/>
                  <a:sym typeface="Arial"/>
                </a:rPr>
                <a:t>Webscraping</a:t>
              </a:r>
              <a:endParaRPr kumimoji="0" lang="en-US" altLang="zh-CN" sz="1200" b="1" i="0" u="none" strike="noStrike" kern="1200" cap="none" spc="0" normalizeH="0" baseline="0" noProof="0" dirty="0">
                <a:ln>
                  <a:noFill/>
                </a:ln>
                <a:solidFill>
                  <a:srgbClr val="17375E"/>
                </a:solidFill>
                <a:effectLst/>
                <a:uLnTx/>
                <a:uFillTx/>
                <a:latin typeface="Calibri"/>
                <a:ea typeface="宋体" panose="02010600030101010101" pitchFamily="2" charset="-122"/>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17375E"/>
                  </a:solidFill>
                  <a:effectLst/>
                  <a:uLnTx/>
                  <a:uFillTx/>
                  <a:latin typeface="Calibri"/>
                  <a:ea typeface="宋体" panose="02010600030101010101" pitchFamily="2" charset="-122"/>
                  <a:cs typeface="Arial"/>
                  <a:sym typeface="Arial"/>
                </a:rPr>
                <a:t> (Beautiful Soup + Playwright)</a:t>
              </a:r>
              <a:endParaRPr kumimoji="0" lang="zh-CN" altLang="en-US" sz="1200" b="1" i="0" u="none" strike="noStrike" kern="1200" cap="none" spc="0" normalizeH="0" baseline="0" noProof="0" dirty="0">
                <a:ln>
                  <a:noFill/>
                </a:ln>
                <a:solidFill>
                  <a:srgbClr val="17375E"/>
                </a:solidFill>
                <a:effectLst/>
                <a:uLnTx/>
                <a:uFillTx/>
                <a:latin typeface="Calibri"/>
                <a:ea typeface="宋体" panose="02010600030101010101" pitchFamily="2" charset="-122"/>
                <a:cs typeface="Arial"/>
                <a:sym typeface="Arial"/>
              </a:endParaRPr>
            </a:p>
          </p:txBody>
        </p:sp>
        <p:sp>
          <p:nvSpPr>
            <p:cNvPr id="23" name="Rectangle 44"/>
            <p:cNvSpPr/>
            <p:nvPr/>
          </p:nvSpPr>
          <p:spPr>
            <a:xfrm>
              <a:off x="2058551" y="6098441"/>
              <a:ext cx="2311172" cy="446525"/>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CN" sz="1000" b="0" i="0" u="none" strike="noStrike" kern="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Arial"/>
                  <a:sym typeface="Arial"/>
                </a:rPr>
                <a:t>Dynamic search + browser-level scraping enabled us to reach a 75% success rate, even on complex websites.</a:t>
              </a:r>
            </a:p>
          </p:txBody>
        </p:sp>
      </p:grpSp>
      <p:sp>
        <p:nvSpPr>
          <p:cNvPr id="51" name="Google Shape;288;g353d129ca6d_5_259">
            <a:extLst>
              <a:ext uri="{FF2B5EF4-FFF2-40B4-BE49-F238E27FC236}">
                <a16:creationId xmlns:a16="http://schemas.microsoft.com/office/drawing/2014/main" id="{F0C36CDD-513E-E05C-A431-BA4261D268E1}"/>
              </a:ext>
            </a:extLst>
          </p:cNvPr>
          <p:cNvSpPr txBox="1">
            <a:spLocks noGrp="1"/>
          </p:cNvSpPr>
          <p:nvPr/>
        </p:nvSpPr>
        <p:spPr>
          <a:xfrm>
            <a:off x="421519" y="316043"/>
            <a:ext cx="8681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200"/>
              <a:buFont typeface="Arial"/>
              <a:buNone/>
              <a:defRPr sz="1400" b="0" i="0" u="none" strike="noStrike" cap="none">
                <a:solidFill>
                  <a:schemeClr val="lt1"/>
                </a:solidFill>
                <a:highlight>
                  <a:schemeClr val="dk2"/>
                </a:highlight>
                <a:latin typeface="Arial"/>
                <a:ea typeface="Arial"/>
                <a:cs typeface="Arial"/>
                <a:sym typeface="Arial"/>
              </a:defRPr>
            </a:lvl1pPr>
            <a:lvl2pPr marR="0" lvl="1"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200"/>
              <a:buFont typeface="Arial"/>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2000" b="1" i="0" u="none" strike="noStrike" kern="0" cap="none" spc="0" normalizeH="0" baseline="0" noProof="0" dirty="0">
                <a:ln>
                  <a:noFill/>
                </a:ln>
                <a:solidFill>
                  <a:srgbClr val="FFFFFF"/>
                </a:solidFill>
                <a:effectLst/>
                <a:highlight>
                  <a:srgbClr val="157DD9"/>
                </a:highlight>
                <a:uLnTx/>
                <a:uFillTx/>
                <a:latin typeface="Manrope"/>
                <a:ea typeface="Manrope"/>
                <a:cs typeface="Manrope"/>
                <a:sym typeface="Manrope"/>
              </a:rPr>
              <a:t>How Our Pipeline Evolved</a:t>
            </a:r>
            <a:endParaRPr kumimoji="0" sz="2000" b="1" i="0" u="none" strike="noStrike" kern="0" cap="none" spc="0" normalizeH="0" baseline="0" noProof="0" dirty="0">
              <a:ln>
                <a:noFill/>
              </a:ln>
              <a:solidFill>
                <a:srgbClr val="FFFFFF"/>
              </a:solidFill>
              <a:effectLst/>
              <a:highlight>
                <a:srgbClr val="157DD9"/>
              </a:highlight>
              <a:uLnTx/>
              <a:uFillTx/>
              <a:latin typeface="Manrope"/>
              <a:ea typeface="Manrope"/>
              <a:cs typeface="Manrope"/>
              <a:sym typeface="Manrope"/>
            </a:endParaRPr>
          </a:p>
        </p:txBody>
      </p:sp>
      <p:sp>
        <p:nvSpPr>
          <p:cNvPr id="2" name="灯片编号占位符 2">
            <a:extLst>
              <a:ext uri="{FF2B5EF4-FFF2-40B4-BE49-F238E27FC236}">
                <a16:creationId xmlns:a16="http://schemas.microsoft.com/office/drawing/2014/main" id="{FD45A3DE-53FB-4809-6A4A-91AD4AD31F56}"/>
              </a:ext>
            </a:extLst>
          </p:cNvPr>
          <p:cNvSpPr txBox="1">
            <a:spLocks/>
          </p:cNvSpPr>
          <p:nvPr/>
        </p:nvSpPr>
        <p:spPr>
          <a:xfrm>
            <a:off x="6942138" y="4783986"/>
            <a:ext cx="2025650" cy="2365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700" b="0" i="0" u="none" strike="noStrike" kern="0" cap="none" spc="0" normalizeH="0" baseline="0" noProof="0" smtClean="0">
                <a:ln>
                  <a:noFill/>
                </a:ln>
                <a:solidFill>
                  <a:srgbClr val="FFFFFF">
                    <a:lumMod val="50000"/>
                  </a:srgb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US" sz="700" b="0" i="0" u="none" strike="noStrike" kern="0" cap="none" spc="0" normalizeH="0" baseline="0" noProof="0" dirty="0">
              <a:ln>
                <a:noFill/>
              </a:ln>
              <a:solidFill>
                <a:srgbClr val="FFFFFF">
                  <a:lumMod val="50000"/>
                </a:srgbClr>
              </a:solidFill>
              <a:effectLst/>
              <a:uLnTx/>
              <a:uFillTx/>
              <a:latin typeface="Arial"/>
              <a:cs typeface="Arial"/>
              <a:sym typeface="Arial"/>
            </a:endParaRPr>
          </a:p>
        </p:txBody>
      </p:sp>
    </p:spTree>
    <p:extLst>
      <p:ext uri="{BB962C8B-B14F-4D97-AF65-F5344CB8AC3E}">
        <p14:creationId xmlns:p14="http://schemas.microsoft.com/office/powerpoint/2010/main" val="45397033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250" fill="hold"/>
                                        <p:tgtEl>
                                          <p:spTgt spid="48"/>
                                        </p:tgtEl>
                                        <p:attrNameLst>
                                          <p:attrName>ppt_x</p:attrName>
                                        </p:attrNameLst>
                                      </p:cBhvr>
                                      <p:tavLst>
                                        <p:tav tm="0">
                                          <p:val>
                                            <p:strVal val="#ppt_x"/>
                                          </p:val>
                                        </p:tav>
                                        <p:tav tm="100000">
                                          <p:val>
                                            <p:strVal val="#ppt_x"/>
                                          </p:val>
                                        </p:tav>
                                      </p:tavLst>
                                    </p:anim>
                                    <p:anim calcmode="lin" valueType="num">
                                      <p:cBhvr additive="base">
                                        <p:cTn id="8" dur="250" fill="hold"/>
                                        <p:tgtEl>
                                          <p:spTgt spid="48"/>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250" fill="hold"/>
                                        <p:tgtEl>
                                          <p:spTgt spid="47"/>
                                        </p:tgtEl>
                                        <p:attrNameLst>
                                          <p:attrName>ppt_x</p:attrName>
                                        </p:attrNameLst>
                                      </p:cBhvr>
                                      <p:tavLst>
                                        <p:tav tm="0">
                                          <p:val>
                                            <p:strVal val="#ppt_x"/>
                                          </p:val>
                                        </p:tav>
                                        <p:tav tm="100000">
                                          <p:val>
                                            <p:strVal val="#ppt_x"/>
                                          </p:val>
                                        </p:tav>
                                      </p:tavLst>
                                    </p:anim>
                                    <p:anim calcmode="lin" valueType="num">
                                      <p:cBhvr additive="base">
                                        <p:cTn id="13" dur="250" fill="hold"/>
                                        <p:tgtEl>
                                          <p:spTgt spid="47"/>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250" fill="hold"/>
                                        <p:tgtEl>
                                          <p:spTgt spid="46"/>
                                        </p:tgtEl>
                                        <p:attrNameLst>
                                          <p:attrName>ppt_x</p:attrName>
                                        </p:attrNameLst>
                                      </p:cBhvr>
                                      <p:tavLst>
                                        <p:tav tm="0">
                                          <p:val>
                                            <p:strVal val="#ppt_x"/>
                                          </p:val>
                                        </p:tav>
                                        <p:tav tm="100000">
                                          <p:val>
                                            <p:strVal val="#ppt_x"/>
                                          </p:val>
                                        </p:tav>
                                      </p:tavLst>
                                    </p:anim>
                                    <p:anim calcmode="lin" valueType="num">
                                      <p:cBhvr additive="base">
                                        <p:cTn id="18" dur="25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par>
                                <p:cTn id="24" presetID="14" presetClass="entr" presetSubtype="1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par>
                                <p:cTn id="27" presetID="14" presetClass="entr" presetSubtype="1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0"/>
          <p:cNvSpPr txBox="1"/>
          <p:nvPr/>
        </p:nvSpPr>
        <p:spPr>
          <a:xfrm>
            <a:off x="712787" y="584823"/>
            <a:ext cx="5658485" cy="21691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200"/>
              <a:buFont typeface="Manrope"/>
              <a:buNone/>
            </a:pPr>
            <a:r>
              <a:rPr lang="en-US" sz="4000" b="0" i="0" u="none" strike="noStrike" cap="none" dirty="0">
                <a:solidFill>
                  <a:schemeClr val="lt1"/>
                </a:solidFill>
                <a:highlight>
                  <a:schemeClr val="dk2"/>
                </a:highlight>
                <a:latin typeface="Manrope"/>
                <a:ea typeface="Manrope"/>
                <a:cs typeface="Manrope"/>
                <a:sym typeface="Manrope"/>
              </a:rPr>
              <a:t>Thanks!</a:t>
            </a:r>
          </a:p>
        </p:txBody>
      </p:sp>
      <p:grpSp>
        <p:nvGrpSpPr>
          <p:cNvPr id="376" name="Google Shape;376;p20"/>
          <p:cNvGrpSpPr/>
          <p:nvPr/>
        </p:nvGrpSpPr>
        <p:grpSpPr>
          <a:xfrm>
            <a:off x="4241800" y="411162"/>
            <a:ext cx="4878387" cy="4733925"/>
            <a:chOff x="5519620" y="2244255"/>
            <a:chExt cx="1769787" cy="1547800"/>
          </a:xfrm>
        </p:grpSpPr>
        <p:sp>
          <p:nvSpPr>
            <p:cNvPr id="377" name="Google Shape;377;p20"/>
            <p:cNvSpPr/>
            <p:nvPr/>
          </p:nvSpPr>
          <p:spPr>
            <a:xfrm>
              <a:off x="5665235" y="2244255"/>
              <a:ext cx="1524379" cy="1514196"/>
            </a:xfrm>
            <a:custGeom>
              <a:avLst/>
              <a:gdLst/>
              <a:ahLst/>
              <a:cxnLst/>
              <a:rect l="l" t="t" r="r" b="b"/>
              <a:pathLst>
                <a:path w="629" h="624" extrusionOk="0">
                  <a:moveTo>
                    <a:pt x="74" y="255"/>
                  </a:moveTo>
                  <a:cubicBezTo>
                    <a:pt x="87" y="242"/>
                    <a:pt x="99" y="226"/>
                    <a:pt x="103" y="210"/>
                  </a:cubicBezTo>
                  <a:cubicBezTo>
                    <a:pt x="109" y="182"/>
                    <a:pt x="90" y="152"/>
                    <a:pt x="105" y="126"/>
                  </a:cubicBezTo>
                  <a:cubicBezTo>
                    <a:pt x="112" y="112"/>
                    <a:pt x="128" y="106"/>
                    <a:pt x="142" y="101"/>
                  </a:cubicBezTo>
                  <a:cubicBezTo>
                    <a:pt x="165" y="94"/>
                    <a:pt x="186" y="87"/>
                    <a:pt x="191" y="61"/>
                  </a:cubicBezTo>
                  <a:cubicBezTo>
                    <a:pt x="192" y="50"/>
                    <a:pt x="187" y="38"/>
                    <a:pt x="194" y="30"/>
                  </a:cubicBezTo>
                  <a:cubicBezTo>
                    <a:pt x="198" y="24"/>
                    <a:pt x="208" y="23"/>
                    <a:pt x="215" y="27"/>
                  </a:cubicBezTo>
                  <a:cubicBezTo>
                    <a:pt x="227" y="33"/>
                    <a:pt x="230" y="48"/>
                    <a:pt x="241" y="55"/>
                  </a:cubicBezTo>
                  <a:cubicBezTo>
                    <a:pt x="248" y="60"/>
                    <a:pt x="258" y="61"/>
                    <a:pt x="267" y="61"/>
                  </a:cubicBezTo>
                  <a:cubicBezTo>
                    <a:pt x="295" y="63"/>
                    <a:pt x="315" y="45"/>
                    <a:pt x="341" y="38"/>
                  </a:cubicBezTo>
                  <a:cubicBezTo>
                    <a:pt x="394" y="25"/>
                    <a:pt x="393" y="70"/>
                    <a:pt x="427" y="72"/>
                  </a:cubicBezTo>
                  <a:cubicBezTo>
                    <a:pt x="447" y="73"/>
                    <a:pt x="478" y="60"/>
                    <a:pt x="490" y="45"/>
                  </a:cubicBezTo>
                  <a:cubicBezTo>
                    <a:pt x="497" y="35"/>
                    <a:pt x="503" y="23"/>
                    <a:pt x="514" y="17"/>
                  </a:cubicBezTo>
                  <a:cubicBezTo>
                    <a:pt x="541" y="0"/>
                    <a:pt x="578" y="25"/>
                    <a:pt x="571" y="61"/>
                  </a:cubicBezTo>
                  <a:cubicBezTo>
                    <a:pt x="567" y="86"/>
                    <a:pt x="542" y="89"/>
                    <a:pt x="534" y="109"/>
                  </a:cubicBezTo>
                  <a:cubicBezTo>
                    <a:pt x="526" y="130"/>
                    <a:pt x="531" y="158"/>
                    <a:pt x="547" y="174"/>
                  </a:cubicBezTo>
                  <a:cubicBezTo>
                    <a:pt x="570" y="198"/>
                    <a:pt x="597" y="188"/>
                    <a:pt x="608" y="190"/>
                  </a:cubicBezTo>
                  <a:cubicBezTo>
                    <a:pt x="629" y="192"/>
                    <a:pt x="629" y="215"/>
                    <a:pt x="608" y="221"/>
                  </a:cubicBezTo>
                  <a:cubicBezTo>
                    <a:pt x="599" y="224"/>
                    <a:pt x="589" y="223"/>
                    <a:pt x="580" y="227"/>
                  </a:cubicBezTo>
                  <a:cubicBezTo>
                    <a:pt x="530" y="250"/>
                    <a:pt x="609" y="302"/>
                    <a:pt x="609" y="349"/>
                  </a:cubicBezTo>
                  <a:cubicBezTo>
                    <a:pt x="608" y="381"/>
                    <a:pt x="578" y="402"/>
                    <a:pt x="565" y="429"/>
                  </a:cubicBezTo>
                  <a:cubicBezTo>
                    <a:pt x="550" y="460"/>
                    <a:pt x="567" y="473"/>
                    <a:pt x="586" y="494"/>
                  </a:cubicBezTo>
                  <a:cubicBezTo>
                    <a:pt x="629" y="539"/>
                    <a:pt x="591" y="583"/>
                    <a:pt x="541" y="551"/>
                  </a:cubicBezTo>
                  <a:cubicBezTo>
                    <a:pt x="507" y="529"/>
                    <a:pt x="479" y="490"/>
                    <a:pt x="418" y="560"/>
                  </a:cubicBezTo>
                  <a:cubicBezTo>
                    <a:pt x="400" y="580"/>
                    <a:pt x="380" y="603"/>
                    <a:pt x="353" y="604"/>
                  </a:cubicBezTo>
                  <a:cubicBezTo>
                    <a:pt x="321" y="605"/>
                    <a:pt x="295" y="574"/>
                    <a:pt x="263" y="573"/>
                  </a:cubicBezTo>
                  <a:cubicBezTo>
                    <a:pt x="238" y="572"/>
                    <a:pt x="216" y="591"/>
                    <a:pt x="193" y="604"/>
                  </a:cubicBezTo>
                  <a:cubicBezTo>
                    <a:pt x="171" y="617"/>
                    <a:pt x="139" y="624"/>
                    <a:pt x="122" y="605"/>
                  </a:cubicBezTo>
                  <a:cubicBezTo>
                    <a:pt x="92" y="572"/>
                    <a:pt x="139" y="524"/>
                    <a:pt x="120" y="488"/>
                  </a:cubicBezTo>
                  <a:cubicBezTo>
                    <a:pt x="103" y="457"/>
                    <a:pt x="49" y="477"/>
                    <a:pt x="35" y="445"/>
                  </a:cubicBezTo>
                  <a:cubicBezTo>
                    <a:pt x="29" y="432"/>
                    <a:pt x="37" y="419"/>
                    <a:pt x="43" y="406"/>
                  </a:cubicBezTo>
                  <a:cubicBezTo>
                    <a:pt x="65" y="365"/>
                    <a:pt x="0" y="325"/>
                    <a:pt x="33" y="288"/>
                  </a:cubicBezTo>
                  <a:cubicBezTo>
                    <a:pt x="44" y="275"/>
                    <a:pt x="57" y="271"/>
                    <a:pt x="74" y="255"/>
                  </a:cubicBezTo>
                  <a:close/>
                </a:path>
              </a:pathLst>
            </a:custGeom>
            <a:blipFill rotWithShape="1">
              <a:blip r:embed="rId3"/>
              <a:stretch>
                <a:fillRect l="-17014" t="-15016" r="-13997" b="-1703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90204"/>
                <a:buNone/>
              </a:pPr>
              <a:endParaRPr sz="14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sp>
          <p:nvSpPr>
            <p:cNvPr id="378" name="Google Shape;378;p20"/>
            <p:cNvSpPr/>
            <p:nvPr/>
          </p:nvSpPr>
          <p:spPr>
            <a:xfrm>
              <a:off x="6741567" y="3571086"/>
              <a:ext cx="154780" cy="122195"/>
            </a:xfrm>
            <a:custGeom>
              <a:avLst/>
              <a:gdLst/>
              <a:ahLst/>
              <a:cxnLst/>
              <a:rect l="l" t="t" r="r" b="b"/>
              <a:pathLst>
                <a:path w="64" h="50" extrusionOk="0">
                  <a:moveTo>
                    <a:pt x="1" y="29"/>
                  </a:moveTo>
                  <a:cubicBezTo>
                    <a:pt x="0" y="33"/>
                    <a:pt x="0" y="38"/>
                    <a:pt x="2" y="42"/>
                  </a:cubicBezTo>
                  <a:cubicBezTo>
                    <a:pt x="7" y="50"/>
                    <a:pt x="19" y="50"/>
                    <a:pt x="28" y="48"/>
                  </a:cubicBezTo>
                  <a:cubicBezTo>
                    <a:pt x="35" y="47"/>
                    <a:pt x="43" y="46"/>
                    <a:pt x="49" y="43"/>
                  </a:cubicBezTo>
                  <a:cubicBezTo>
                    <a:pt x="56" y="39"/>
                    <a:pt x="62" y="33"/>
                    <a:pt x="63" y="26"/>
                  </a:cubicBezTo>
                  <a:cubicBezTo>
                    <a:pt x="64" y="17"/>
                    <a:pt x="59" y="8"/>
                    <a:pt x="51" y="4"/>
                  </a:cubicBezTo>
                  <a:cubicBezTo>
                    <a:pt x="43" y="0"/>
                    <a:pt x="33" y="0"/>
                    <a:pt x="25" y="3"/>
                  </a:cubicBezTo>
                  <a:cubicBezTo>
                    <a:pt x="13" y="7"/>
                    <a:pt x="3" y="17"/>
                    <a:pt x="1" y="29"/>
                  </a:cubicBezTo>
                  <a:close/>
                </a:path>
              </a:pathLst>
            </a:custGeom>
            <a:blipFill rotWithShape="1">
              <a:blip r:embed="rId3"/>
              <a:stretch>
                <a:fillRect l="-865820" t="-1280391" r="-328845" b="-26868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90204"/>
                <a:buNone/>
              </a:pPr>
              <a:endParaRPr sz="14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sp>
          <p:nvSpPr>
            <p:cNvPr id="379" name="Google Shape;379;p20"/>
            <p:cNvSpPr/>
            <p:nvPr/>
          </p:nvSpPr>
          <p:spPr>
            <a:xfrm>
              <a:off x="5909625" y="2249347"/>
              <a:ext cx="186347" cy="184311"/>
            </a:xfrm>
            <a:custGeom>
              <a:avLst/>
              <a:gdLst/>
              <a:ahLst/>
              <a:cxnLst/>
              <a:rect l="l" t="t" r="r" b="b"/>
              <a:pathLst>
                <a:path w="77" h="76" extrusionOk="0">
                  <a:moveTo>
                    <a:pt x="40" y="1"/>
                  </a:moveTo>
                  <a:cubicBezTo>
                    <a:pt x="24" y="0"/>
                    <a:pt x="8" y="11"/>
                    <a:pt x="4" y="26"/>
                  </a:cubicBezTo>
                  <a:cubicBezTo>
                    <a:pt x="0" y="41"/>
                    <a:pt x="8" y="59"/>
                    <a:pt x="22" y="66"/>
                  </a:cubicBezTo>
                  <a:cubicBezTo>
                    <a:pt x="40" y="76"/>
                    <a:pt x="65" y="64"/>
                    <a:pt x="71" y="45"/>
                  </a:cubicBezTo>
                  <a:cubicBezTo>
                    <a:pt x="77" y="25"/>
                    <a:pt x="60" y="2"/>
                    <a:pt x="40" y="1"/>
                  </a:cubicBezTo>
                  <a:close/>
                </a:path>
              </a:pathLst>
            </a:custGeom>
            <a:blipFill rotWithShape="1">
              <a:blip r:embed="rId3"/>
              <a:stretch>
                <a:fillRect l="-271934" t="-125130" r="-703797" b="-86041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90204"/>
                <a:buNone/>
              </a:pPr>
              <a:endParaRPr sz="14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sp>
          <p:nvSpPr>
            <p:cNvPr id="380" name="Google Shape;380;p20"/>
            <p:cNvSpPr/>
            <p:nvPr/>
          </p:nvSpPr>
          <p:spPr>
            <a:xfrm>
              <a:off x="5778265" y="2307389"/>
              <a:ext cx="82482" cy="89609"/>
            </a:xfrm>
            <a:custGeom>
              <a:avLst/>
              <a:gdLst/>
              <a:ahLst/>
              <a:cxnLst/>
              <a:rect l="l" t="t" r="r" b="b"/>
              <a:pathLst>
                <a:path w="34" h="37" extrusionOk="0">
                  <a:moveTo>
                    <a:pt x="33" y="20"/>
                  </a:moveTo>
                  <a:cubicBezTo>
                    <a:pt x="34" y="14"/>
                    <a:pt x="31" y="8"/>
                    <a:pt x="27" y="5"/>
                  </a:cubicBezTo>
                  <a:cubicBezTo>
                    <a:pt x="21" y="0"/>
                    <a:pt x="11" y="1"/>
                    <a:pt x="5" y="8"/>
                  </a:cubicBezTo>
                  <a:cubicBezTo>
                    <a:pt x="0" y="14"/>
                    <a:pt x="1" y="24"/>
                    <a:pt x="7" y="29"/>
                  </a:cubicBezTo>
                  <a:cubicBezTo>
                    <a:pt x="15" y="37"/>
                    <a:pt x="32" y="31"/>
                    <a:pt x="33" y="20"/>
                  </a:cubicBezTo>
                  <a:close/>
                </a:path>
              </a:pathLst>
            </a:custGeom>
            <a:blipFill rotWithShape="1">
              <a:blip r:embed="rId3"/>
              <a:stretch>
                <a:fillRect l="-456695" t="-326159" r="-1887095" b="-182507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90204"/>
                <a:buNone/>
              </a:pPr>
              <a:endParaRPr sz="14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sp>
          <p:nvSpPr>
            <p:cNvPr id="381" name="Google Shape;381;p20"/>
            <p:cNvSpPr/>
            <p:nvPr/>
          </p:nvSpPr>
          <p:spPr>
            <a:xfrm>
              <a:off x="5625522" y="3479440"/>
              <a:ext cx="199585" cy="196530"/>
            </a:xfrm>
            <a:custGeom>
              <a:avLst/>
              <a:gdLst/>
              <a:ahLst/>
              <a:cxnLst/>
              <a:rect l="l" t="t" r="r" b="b"/>
              <a:pathLst>
                <a:path w="82" h="81" extrusionOk="0">
                  <a:moveTo>
                    <a:pt x="17" y="69"/>
                  </a:moveTo>
                  <a:cubicBezTo>
                    <a:pt x="29" y="79"/>
                    <a:pt x="47" y="81"/>
                    <a:pt x="60" y="74"/>
                  </a:cubicBezTo>
                  <a:cubicBezTo>
                    <a:pt x="74" y="66"/>
                    <a:pt x="82" y="50"/>
                    <a:pt x="80" y="34"/>
                  </a:cubicBezTo>
                  <a:cubicBezTo>
                    <a:pt x="77" y="21"/>
                    <a:pt x="68" y="10"/>
                    <a:pt x="56" y="5"/>
                  </a:cubicBezTo>
                  <a:cubicBezTo>
                    <a:pt x="43" y="0"/>
                    <a:pt x="28" y="2"/>
                    <a:pt x="18" y="11"/>
                  </a:cubicBezTo>
                  <a:cubicBezTo>
                    <a:pt x="1" y="25"/>
                    <a:pt x="0" y="55"/>
                    <a:pt x="17" y="69"/>
                  </a:cubicBezTo>
                  <a:close/>
                </a:path>
              </a:pathLst>
            </a:custGeom>
            <a:blipFill rotWithShape="1">
              <a:blip r:embed="rId3"/>
              <a:stretch>
                <a:fillRect l="-111405" t="-749128" r="-794328" b="-17546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90204"/>
                <a:buNone/>
              </a:pPr>
              <a:endParaRPr sz="14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sp>
          <p:nvSpPr>
            <p:cNvPr id="382" name="Google Shape;382;p20"/>
            <p:cNvSpPr/>
            <p:nvPr/>
          </p:nvSpPr>
          <p:spPr>
            <a:xfrm>
              <a:off x="5771137" y="3721793"/>
              <a:ext cx="73317" cy="70262"/>
            </a:xfrm>
            <a:custGeom>
              <a:avLst/>
              <a:gdLst/>
              <a:ahLst/>
              <a:cxnLst/>
              <a:rect l="l" t="t" r="r" b="b"/>
              <a:pathLst>
                <a:path w="30" h="29" extrusionOk="0">
                  <a:moveTo>
                    <a:pt x="19" y="27"/>
                  </a:moveTo>
                  <a:cubicBezTo>
                    <a:pt x="26" y="25"/>
                    <a:pt x="30" y="17"/>
                    <a:pt x="28" y="10"/>
                  </a:cubicBezTo>
                  <a:cubicBezTo>
                    <a:pt x="27" y="4"/>
                    <a:pt x="21" y="0"/>
                    <a:pt x="15" y="0"/>
                  </a:cubicBezTo>
                  <a:cubicBezTo>
                    <a:pt x="9" y="1"/>
                    <a:pt x="4" y="5"/>
                    <a:pt x="2" y="11"/>
                  </a:cubicBezTo>
                  <a:cubicBezTo>
                    <a:pt x="0" y="20"/>
                    <a:pt x="10" y="29"/>
                    <a:pt x="19" y="27"/>
                  </a:cubicBezTo>
                  <a:close/>
                </a:path>
              </a:pathLst>
            </a:custGeom>
            <a:blipFill rotWithShape="1">
              <a:blip r:embed="rId3"/>
              <a:stretch>
                <a:fillRect l="-507096" t="-2448321" r="-2154567" b="-32607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90204"/>
                <a:buNone/>
              </a:pPr>
              <a:endParaRPr sz="14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sp>
          <p:nvSpPr>
            <p:cNvPr id="383" name="Google Shape;383;p20"/>
            <p:cNvSpPr/>
            <p:nvPr/>
          </p:nvSpPr>
          <p:spPr>
            <a:xfrm>
              <a:off x="5519620" y="2928545"/>
              <a:ext cx="137469" cy="138487"/>
            </a:xfrm>
            <a:custGeom>
              <a:avLst/>
              <a:gdLst/>
              <a:ahLst/>
              <a:cxnLst/>
              <a:rect l="l" t="t" r="r" b="b"/>
              <a:pathLst>
                <a:path w="57" h="57" extrusionOk="0">
                  <a:moveTo>
                    <a:pt x="3" y="24"/>
                  </a:moveTo>
                  <a:cubicBezTo>
                    <a:pt x="0" y="40"/>
                    <a:pt x="15" y="57"/>
                    <a:pt x="32" y="56"/>
                  </a:cubicBezTo>
                  <a:cubicBezTo>
                    <a:pt x="45" y="55"/>
                    <a:pt x="57" y="43"/>
                    <a:pt x="57" y="29"/>
                  </a:cubicBezTo>
                  <a:cubicBezTo>
                    <a:pt x="57" y="16"/>
                    <a:pt x="46" y="3"/>
                    <a:pt x="32" y="1"/>
                  </a:cubicBezTo>
                  <a:cubicBezTo>
                    <a:pt x="19" y="0"/>
                    <a:pt x="5" y="10"/>
                    <a:pt x="3" y="24"/>
                  </a:cubicBezTo>
                  <a:close/>
                </a:path>
              </a:pathLst>
            </a:custGeom>
            <a:blipFill rotWithShape="1">
              <a:blip r:embed="rId3"/>
              <a:stretch>
                <a:fillRect l="-84197" t="-658157" r="-1272254" b="-68818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90204"/>
                <a:buNone/>
              </a:pPr>
              <a:endParaRPr sz="14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sp>
          <p:nvSpPr>
            <p:cNvPr id="384" name="Google Shape;384;p20"/>
            <p:cNvSpPr/>
            <p:nvPr/>
          </p:nvSpPr>
          <p:spPr>
            <a:xfrm>
              <a:off x="7204889" y="2695358"/>
              <a:ext cx="84518" cy="87573"/>
            </a:xfrm>
            <a:custGeom>
              <a:avLst/>
              <a:gdLst/>
              <a:ahLst/>
              <a:cxnLst/>
              <a:rect l="l" t="t" r="r" b="b"/>
              <a:pathLst>
                <a:path w="35" h="36" extrusionOk="0">
                  <a:moveTo>
                    <a:pt x="34" y="20"/>
                  </a:moveTo>
                  <a:cubicBezTo>
                    <a:pt x="35" y="14"/>
                    <a:pt x="33" y="7"/>
                    <a:pt x="28" y="4"/>
                  </a:cubicBezTo>
                  <a:cubicBezTo>
                    <a:pt x="23" y="0"/>
                    <a:pt x="16" y="0"/>
                    <a:pt x="10" y="3"/>
                  </a:cubicBezTo>
                  <a:cubicBezTo>
                    <a:pt x="1" y="8"/>
                    <a:pt x="0" y="24"/>
                    <a:pt x="9" y="30"/>
                  </a:cubicBezTo>
                  <a:cubicBezTo>
                    <a:pt x="18" y="36"/>
                    <a:pt x="32" y="30"/>
                    <a:pt x="34" y="20"/>
                  </a:cubicBezTo>
                  <a:close/>
                </a:path>
              </a:pathLst>
            </a:custGeom>
            <a:blipFill rotWithShape="1">
              <a:blip r:embed="rId3"/>
              <a:stretch>
                <a:fillRect l="-2146544" t="-773070" r="-137816" b="-141107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90204"/>
                <a:buNone/>
              </a:pPr>
              <a:endParaRPr sz="14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sp>
          <p:nvSpPr>
            <p:cNvPr id="385" name="Google Shape;385;p20"/>
            <p:cNvSpPr/>
            <p:nvPr/>
          </p:nvSpPr>
          <p:spPr>
            <a:xfrm>
              <a:off x="7059273" y="2482535"/>
              <a:ext cx="147652" cy="174128"/>
            </a:xfrm>
            <a:custGeom>
              <a:avLst/>
              <a:gdLst/>
              <a:ahLst/>
              <a:cxnLst/>
              <a:rect l="l" t="t" r="r" b="b"/>
              <a:pathLst>
                <a:path w="61" h="72" extrusionOk="0">
                  <a:moveTo>
                    <a:pt x="53" y="15"/>
                  </a:moveTo>
                  <a:cubicBezTo>
                    <a:pt x="44" y="0"/>
                    <a:pt x="26" y="2"/>
                    <a:pt x="14" y="12"/>
                  </a:cubicBezTo>
                  <a:cubicBezTo>
                    <a:pt x="0" y="25"/>
                    <a:pt x="1" y="53"/>
                    <a:pt x="18" y="64"/>
                  </a:cubicBezTo>
                  <a:cubicBezTo>
                    <a:pt x="29" y="72"/>
                    <a:pt x="47" y="66"/>
                    <a:pt x="54" y="54"/>
                  </a:cubicBezTo>
                  <a:cubicBezTo>
                    <a:pt x="61" y="43"/>
                    <a:pt x="60" y="27"/>
                    <a:pt x="53" y="15"/>
                  </a:cubicBezTo>
                  <a:close/>
                </a:path>
              </a:pathLst>
            </a:custGeom>
            <a:blipFill rotWithShape="1">
              <a:blip r:embed="rId3"/>
              <a:stretch>
                <a:fillRect l="-1122659" t="-267511" r="-134192" b="-78376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90204"/>
                <a:buNone/>
              </a:pPr>
              <a:endParaRPr sz="14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grpSp>
      <p:sp>
        <p:nvSpPr>
          <p:cNvPr id="386" name="Google Shape;386;p20"/>
          <p:cNvSpPr txBox="1"/>
          <p:nvPr/>
        </p:nvSpPr>
        <p:spPr>
          <a:xfrm>
            <a:off x="712787" y="2932112"/>
            <a:ext cx="3184525" cy="360362"/>
          </a:xfrm>
          <a:prstGeom prst="rect">
            <a:avLst/>
          </a:prstGeom>
          <a:solidFill>
            <a:schemeClr val="dk2"/>
          </a:solidFill>
          <a:ln w="25400" cap="flat" cmpd="sng">
            <a:solidFill>
              <a:schemeClr val="lt1"/>
            </a:solidFill>
            <a:prstDash val="solid"/>
            <a:round/>
            <a:headEnd type="none" w="sm" len="sm"/>
            <a:tailEnd type="none" w="sm" len="sm"/>
          </a:ln>
          <a:effectLst>
            <a:outerShdw blurRad="63500" dist="20000" dir="5400000">
              <a:srgbClr val="000000">
                <a:alpha val="37254"/>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387" name="Google Shape;387;p20"/>
          <p:cNvSpPr txBox="1"/>
          <p:nvPr/>
        </p:nvSpPr>
        <p:spPr>
          <a:xfrm>
            <a:off x="1116012" y="2995612"/>
            <a:ext cx="2222500" cy="2746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A4460"/>
              </a:buClr>
              <a:buSzPts val="1200"/>
              <a:buFont typeface="Quattrocento Sans" panose="020B0502050000020003"/>
              <a:buNone/>
            </a:pPr>
            <a:r>
              <a:rPr lang="en-US" sz="1200" b="1" i="0" u="none">
                <a:solidFill>
                  <a:srgbClr val="4A4460"/>
                </a:solidFill>
                <a:latin typeface="Manrope" pitchFamily="2" charset="0"/>
                <a:ea typeface="Quattrocento Sans" panose="020B0502050000020003"/>
                <a:cs typeface="Quattrocento Sans" panose="020B0502050000020003"/>
                <a:sym typeface="Quattrocento Sans" panose="020B0502050000020003"/>
              </a:rPr>
              <a:t> </a:t>
            </a:r>
            <a:r>
              <a:rPr lang="en-US" sz="1200" b="1" i="0" u="none">
                <a:solidFill>
                  <a:schemeClr val="accent1"/>
                </a:solidFill>
                <a:latin typeface="Manrope" pitchFamily="2" charset="0"/>
                <a:ea typeface="Quattrocento Sans" panose="020B0502050000020003"/>
                <a:cs typeface="Quattrocento Sans" panose="020B0502050000020003"/>
                <a:sym typeface="Quattrocento Sans" panose="020B0502050000020003"/>
              </a:rPr>
              <a:t>Instructor: Josue &amp; Carrie</a:t>
            </a:r>
          </a:p>
        </p:txBody>
      </p:sp>
      <p:sp>
        <p:nvSpPr>
          <p:cNvPr id="388" name="Google Shape;388;p20"/>
          <p:cNvSpPr txBox="1"/>
          <p:nvPr/>
        </p:nvSpPr>
        <p:spPr>
          <a:xfrm>
            <a:off x="714375" y="3468687"/>
            <a:ext cx="3182937" cy="360362"/>
          </a:xfrm>
          <a:prstGeom prst="rect">
            <a:avLst/>
          </a:prstGeom>
          <a:solidFill>
            <a:schemeClr val="dk2"/>
          </a:solidFill>
          <a:ln w="25400" cap="flat" cmpd="sng">
            <a:solidFill>
              <a:schemeClr val="lt1"/>
            </a:solidFill>
            <a:prstDash val="solid"/>
            <a:round/>
            <a:headEnd type="none" w="sm" len="sm"/>
            <a:tailEnd type="none" w="sm" len="sm"/>
          </a:ln>
          <a:effectLst>
            <a:outerShdw blurRad="63500" dist="20000" dir="5400000">
              <a:srgbClr val="000000">
                <a:alpha val="37254"/>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panose="020B0604020202090204"/>
              <a:ea typeface="Arial" panose="020B0604020202090204"/>
              <a:cs typeface="Arial" panose="020B0604020202090204"/>
              <a:sym typeface="Arial" panose="020B0604020202090204"/>
            </a:endParaRPr>
          </a:p>
        </p:txBody>
      </p:sp>
      <p:sp>
        <p:nvSpPr>
          <p:cNvPr id="389" name="Google Shape;389;p20"/>
          <p:cNvSpPr txBox="1"/>
          <p:nvPr/>
        </p:nvSpPr>
        <p:spPr>
          <a:xfrm>
            <a:off x="323850" y="3511550"/>
            <a:ext cx="3990975" cy="2746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1"/>
              </a:buClr>
              <a:buSzPts val="1200"/>
              <a:buFont typeface="Quattrocento Sans" panose="020B0502050000020003"/>
              <a:buNone/>
            </a:pPr>
            <a:r>
              <a:rPr lang="en-US" sz="1200" b="1" i="0" u="none">
                <a:solidFill>
                  <a:schemeClr val="accent1"/>
                </a:solidFill>
                <a:latin typeface="Manrope" pitchFamily="2" charset="0"/>
                <a:ea typeface="Quattrocento Sans" panose="020B0502050000020003"/>
                <a:cs typeface="Quattrocento Sans" panose="020B0502050000020003"/>
                <a:sym typeface="Quattrocento Sans" panose="020B0502050000020003"/>
              </a:rPr>
              <a:t>Author:  Sherya, Ruijie, Wenjun, Amit, Peilu</a:t>
            </a:r>
          </a:p>
        </p:txBody>
      </p:sp>
      <p:sp>
        <p:nvSpPr>
          <p:cNvPr id="2" name="灯片编号占位符 2">
            <a:extLst>
              <a:ext uri="{FF2B5EF4-FFF2-40B4-BE49-F238E27FC236}">
                <a16:creationId xmlns:a16="http://schemas.microsoft.com/office/drawing/2014/main" id="{6D58A131-9F07-2C98-5367-973D15BE79C2}"/>
              </a:ext>
            </a:extLst>
          </p:cNvPr>
          <p:cNvSpPr txBox="1">
            <a:spLocks/>
          </p:cNvSpPr>
          <p:nvPr/>
        </p:nvSpPr>
        <p:spPr>
          <a:xfrm>
            <a:off x="6942138" y="4783986"/>
            <a:ext cx="2025650" cy="2365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z="700" smtClean="0">
                <a:solidFill>
                  <a:schemeClr val="bg1">
                    <a:lumMod val="50000"/>
                  </a:schemeClr>
                </a:solidFill>
              </a:rPr>
              <a:pPr algn="r"/>
              <a:t>25</a:t>
            </a:fld>
            <a:endParaRPr lang="en-US" sz="700" dirty="0">
              <a:solidFill>
                <a:schemeClr val="bg1">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title"/>
          </p:nvPr>
        </p:nvSpPr>
        <p:spPr>
          <a:xfrm>
            <a:off x="557550" y="311425"/>
            <a:ext cx="8442900" cy="45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US" sz="2000" b="1" dirty="0">
                <a:latin typeface="Manrope"/>
                <a:ea typeface="Manrope"/>
                <a:cs typeface="Manrope"/>
                <a:sym typeface="Manrope"/>
              </a:rPr>
              <a:t>Thousands of agencies exist, but nearly a third of them have no known address</a:t>
            </a:r>
            <a:endParaRPr sz="2000" b="1" dirty="0">
              <a:latin typeface="Manrope"/>
              <a:ea typeface="Manrope"/>
              <a:cs typeface="Manrope"/>
              <a:sym typeface="Manrope"/>
            </a:endParaRPr>
          </a:p>
        </p:txBody>
      </p:sp>
      <p:sp>
        <p:nvSpPr>
          <p:cNvPr id="55" name="Google Shape;55;p1"/>
          <p:cNvSpPr txBox="1">
            <a:spLocks noGrp="1"/>
          </p:cNvSpPr>
          <p:nvPr>
            <p:ph type="subTitle" idx="1"/>
          </p:nvPr>
        </p:nvSpPr>
        <p:spPr>
          <a:xfrm>
            <a:off x="557550" y="1214100"/>
            <a:ext cx="25419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US" b="1" dirty="0"/>
              <a:t>Incomplete Address Data</a:t>
            </a:r>
            <a:endParaRPr b="1" dirty="0"/>
          </a:p>
        </p:txBody>
      </p:sp>
      <p:sp>
        <p:nvSpPr>
          <p:cNvPr id="56" name="Google Shape;56;p1"/>
          <p:cNvSpPr txBox="1">
            <a:spLocks noGrp="1"/>
          </p:cNvSpPr>
          <p:nvPr>
            <p:ph type="subTitle" idx="2"/>
          </p:nvPr>
        </p:nvSpPr>
        <p:spPr>
          <a:xfrm>
            <a:off x="735425" y="1594000"/>
            <a:ext cx="2414700" cy="11649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Font typeface="Arial"/>
              <a:buChar char="•"/>
            </a:pPr>
            <a:r>
              <a:rPr lang="en-US" b="1" dirty="0">
                <a:latin typeface="Source Sans Pro" panose="020B0503030403020204" pitchFamily="34" charset="0"/>
                <a:ea typeface="Source Sans Pro" panose="020B0503030403020204" pitchFamily="34" charset="0"/>
                <a:sym typeface="Arial"/>
              </a:rPr>
              <a:t>Over 7,000 </a:t>
            </a:r>
            <a:r>
              <a:rPr lang="en-US" dirty="0">
                <a:latin typeface="Source Sans Pro" panose="020B0503030403020204" pitchFamily="34" charset="0"/>
                <a:ea typeface="Source Sans Pro" panose="020B0503030403020204" pitchFamily="34" charset="0"/>
                <a:sym typeface="Arial"/>
              </a:rPr>
              <a:t>agencies</a:t>
            </a:r>
            <a:endParaRPr dirty="0">
              <a:latin typeface="Source Sans Pro" panose="020B0503030403020204" pitchFamily="34" charset="0"/>
              <a:ea typeface="Source Sans Pro" panose="020B0503030403020204" pitchFamily="34" charset="0"/>
              <a:sym typeface="Arial"/>
            </a:endParaRPr>
          </a:p>
          <a:p>
            <a:pPr marL="285750" lvl="0" indent="-285750" algn="l" rtl="0">
              <a:lnSpc>
                <a:spcPct val="100000"/>
              </a:lnSpc>
              <a:spcBef>
                <a:spcPts val="0"/>
              </a:spcBef>
              <a:spcAft>
                <a:spcPts val="0"/>
              </a:spcAft>
              <a:buSzPts val="1400"/>
              <a:buFont typeface="Arial"/>
              <a:buChar char="•"/>
            </a:pPr>
            <a:r>
              <a:rPr lang="en-US" b="1" dirty="0">
                <a:solidFill>
                  <a:srgbClr val="FF0000"/>
                </a:solidFill>
                <a:latin typeface="Source Sans Pro" panose="020B0503030403020204" pitchFamily="34" charset="0"/>
                <a:ea typeface="Source Sans Pro" panose="020B0503030403020204" pitchFamily="34" charset="0"/>
                <a:sym typeface="Arial"/>
              </a:rPr>
              <a:t>30%</a:t>
            </a:r>
            <a:r>
              <a:rPr lang="en-US" b="1" dirty="0">
                <a:latin typeface="Source Sans Pro" panose="020B0503030403020204" pitchFamily="34" charset="0"/>
                <a:ea typeface="Source Sans Pro" panose="020B0503030403020204" pitchFamily="34" charset="0"/>
                <a:sym typeface="Arial"/>
              </a:rPr>
              <a:t> </a:t>
            </a:r>
            <a:r>
              <a:rPr lang="en-US" dirty="0">
                <a:latin typeface="Source Sans Pro" panose="020B0503030403020204" pitchFamily="34" charset="0"/>
                <a:ea typeface="Source Sans Pro" panose="020B0503030403020204" pitchFamily="34" charset="0"/>
                <a:sym typeface="Arial"/>
              </a:rPr>
              <a:t>of them lack address info (within last 6 years)</a:t>
            </a:r>
            <a:endParaRPr dirty="0">
              <a:latin typeface="Source Sans Pro" panose="020B0503030403020204" pitchFamily="34" charset="0"/>
              <a:ea typeface="Source Sans Pro" panose="020B0503030403020204" pitchFamily="34" charset="0"/>
            </a:endParaRPr>
          </a:p>
          <a:p>
            <a:pPr marL="285750" lvl="0" indent="-196850" algn="l" rtl="0">
              <a:lnSpc>
                <a:spcPct val="100000"/>
              </a:lnSpc>
              <a:spcBef>
                <a:spcPts val="0"/>
              </a:spcBef>
              <a:spcAft>
                <a:spcPts val="0"/>
              </a:spcAft>
              <a:buSzPts val="1400"/>
              <a:buFont typeface="Arial"/>
              <a:buNone/>
            </a:pPr>
            <a:endParaRPr dirty="0">
              <a:latin typeface="Arial"/>
              <a:ea typeface="Arial"/>
              <a:cs typeface="Arial"/>
              <a:sym typeface="Arial"/>
            </a:endParaRPr>
          </a:p>
          <a:p>
            <a:pPr marL="0" lvl="0" indent="0" algn="l" rtl="0">
              <a:lnSpc>
                <a:spcPct val="100000"/>
              </a:lnSpc>
              <a:spcBef>
                <a:spcPts val="0"/>
              </a:spcBef>
              <a:spcAft>
                <a:spcPts val="0"/>
              </a:spcAft>
              <a:buSzPts val="1400"/>
              <a:buNone/>
            </a:pPr>
            <a:endParaRPr i="1" dirty="0">
              <a:latin typeface="Arial"/>
              <a:ea typeface="Arial"/>
              <a:cs typeface="Arial"/>
              <a:sym typeface="Arial"/>
            </a:endParaRPr>
          </a:p>
        </p:txBody>
      </p:sp>
      <p:sp>
        <p:nvSpPr>
          <p:cNvPr id="57" name="Google Shape;57;p1"/>
          <p:cNvSpPr txBox="1">
            <a:spLocks noGrp="1"/>
          </p:cNvSpPr>
          <p:nvPr>
            <p:ph type="subTitle" idx="3"/>
          </p:nvPr>
        </p:nvSpPr>
        <p:spPr>
          <a:xfrm>
            <a:off x="561980" y="3415016"/>
            <a:ext cx="17550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US" b="1" dirty="0"/>
              <a:t>Consequence</a:t>
            </a:r>
            <a:endParaRPr b="1" dirty="0"/>
          </a:p>
        </p:txBody>
      </p:sp>
      <p:sp>
        <p:nvSpPr>
          <p:cNvPr id="58" name="Google Shape;58;p1"/>
          <p:cNvSpPr txBox="1">
            <a:spLocks noGrp="1"/>
          </p:cNvSpPr>
          <p:nvPr>
            <p:ph type="subTitle" idx="4"/>
          </p:nvPr>
        </p:nvSpPr>
        <p:spPr>
          <a:xfrm>
            <a:off x="735425" y="3789023"/>
            <a:ext cx="2541900" cy="7593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SzPts val="1400"/>
              <a:buChar char="•"/>
            </a:pPr>
            <a:r>
              <a:rPr lang="en-US" b="1" dirty="0">
                <a:latin typeface="Source Sans Pro" panose="020B0503030403020204" pitchFamily="34" charset="0"/>
                <a:ea typeface="Source Sans Pro" panose="020B0503030403020204" pitchFamily="34" charset="0"/>
              </a:rPr>
              <a:t>Increased </a:t>
            </a:r>
            <a:r>
              <a:rPr lang="en-US" dirty="0">
                <a:latin typeface="Source Sans Pro" panose="020B0503030403020204" pitchFamily="34" charset="0"/>
                <a:ea typeface="Source Sans Pro" panose="020B0503030403020204" pitchFamily="34" charset="0"/>
              </a:rPr>
              <a:t>administrative workload</a:t>
            </a:r>
            <a:endParaRPr dirty="0">
              <a:latin typeface="Source Sans Pro" panose="020B0503030403020204" pitchFamily="34" charset="0"/>
              <a:ea typeface="Source Sans Pro" panose="020B0503030403020204" pitchFamily="34" charset="0"/>
            </a:endParaRPr>
          </a:p>
          <a:p>
            <a:pPr marL="285750" marR="0" lvl="0" indent="-285750" algn="l" rtl="0">
              <a:lnSpc>
                <a:spcPct val="100000"/>
              </a:lnSpc>
              <a:spcBef>
                <a:spcPts val="0"/>
              </a:spcBef>
              <a:spcAft>
                <a:spcPts val="0"/>
              </a:spcAft>
              <a:buSzPts val="1400"/>
              <a:buChar char="•"/>
            </a:pPr>
            <a:r>
              <a:rPr lang="en-US" b="1" dirty="0">
                <a:latin typeface="Source Sans Pro" panose="020B0503030403020204" pitchFamily="34" charset="0"/>
                <a:ea typeface="Source Sans Pro" panose="020B0503030403020204" pitchFamily="34" charset="0"/>
              </a:rPr>
              <a:t>Limited</a:t>
            </a:r>
            <a:r>
              <a:rPr lang="en-US" dirty="0">
                <a:latin typeface="Source Sans Pro" panose="020B0503030403020204" pitchFamily="34" charset="0"/>
                <a:ea typeface="Source Sans Pro" panose="020B0503030403020204" pitchFamily="34" charset="0"/>
              </a:rPr>
              <a:t> service expansion</a:t>
            </a:r>
            <a:endParaRPr dirty="0">
              <a:latin typeface="Source Sans Pro" panose="020B0503030403020204" pitchFamily="34" charset="0"/>
              <a:ea typeface="Source Sans Pro" panose="020B0503030403020204" pitchFamily="34" charset="0"/>
            </a:endParaRPr>
          </a:p>
          <a:p>
            <a:pPr marL="285750" lvl="0" indent="-196850" algn="l" rtl="0">
              <a:lnSpc>
                <a:spcPct val="100000"/>
              </a:lnSpc>
              <a:spcBef>
                <a:spcPts val="0"/>
              </a:spcBef>
              <a:spcAft>
                <a:spcPts val="0"/>
              </a:spcAft>
              <a:buSzPts val="1400"/>
              <a:buFont typeface="Arial"/>
              <a:buNone/>
            </a:pPr>
            <a:endParaRPr dirty="0">
              <a:latin typeface="Source Sans Pro" panose="020B0503030403020204" pitchFamily="34" charset="0"/>
              <a:ea typeface="Source Sans Pro" panose="020B0503030403020204" pitchFamily="34" charset="0"/>
            </a:endParaRPr>
          </a:p>
          <a:p>
            <a:pPr marL="285750" lvl="0" indent="-196850" algn="l" rtl="0">
              <a:lnSpc>
                <a:spcPct val="100000"/>
              </a:lnSpc>
              <a:spcBef>
                <a:spcPts val="0"/>
              </a:spcBef>
              <a:spcAft>
                <a:spcPts val="0"/>
              </a:spcAft>
              <a:buSzPts val="1400"/>
              <a:buFont typeface="Arial"/>
              <a:buNone/>
            </a:pPr>
            <a:endParaRPr dirty="0">
              <a:latin typeface="Arial"/>
              <a:ea typeface="Arial"/>
              <a:cs typeface="Arial"/>
              <a:sym typeface="Arial"/>
            </a:endParaRPr>
          </a:p>
        </p:txBody>
      </p:sp>
      <p:grpSp>
        <p:nvGrpSpPr>
          <p:cNvPr id="59" name="Google Shape;59;p1"/>
          <p:cNvGrpSpPr/>
          <p:nvPr/>
        </p:nvGrpSpPr>
        <p:grpSpPr>
          <a:xfrm>
            <a:off x="3311967" y="3643911"/>
            <a:ext cx="924060" cy="913057"/>
            <a:chOff x="4734770" y="3236108"/>
            <a:chExt cx="971400" cy="971400"/>
          </a:xfrm>
        </p:grpSpPr>
        <p:sp>
          <p:nvSpPr>
            <p:cNvPr id="60" name="Google Shape;60;p1"/>
            <p:cNvSpPr/>
            <p:nvPr/>
          </p:nvSpPr>
          <p:spPr>
            <a:xfrm>
              <a:off x="4734770" y="3236108"/>
              <a:ext cx="971400" cy="971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 name="Google Shape;61;p1"/>
            <p:cNvGrpSpPr/>
            <p:nvPr/>
          </p:nvGrpSpPr>
          <p:grpSpPr>
            <a:xfrm>
              <a:off x="4957503" y="3487390"/>
              <a:ext cx="525934" cy="468814"/>
              <a:chOff x="4698742" y="2109666"/>
              <a:chExt cx="429544" cy="382893"/>
            </a:xfrm>
          </p:grpSpPr>
          <p:sp>
            <p:nvSpPr>
              <p:cNvPr id="62" name="Google Shape;62;p1"/>
              <p:cNvSpPr/>
              <p:nvPr/>
            </p:nvSpPr>
            <p:spPr>
              <a:xfrm>
                <a:off x="4723270" y="2335430"/>
                <a:ext cx="27860" cy="13123"/>
              </a:xfrm>
              <a:custGeom>
                <a:avLst/>
                <a:gdLst/>
                <a:ahLst/>
                <a:cxnLst/>
                <a:rect l="l" t="t" r="r" b="b"/>
                <a:pathLst>
                  <a:path w="811" h="382" extrusionOk="0">
                    <a:moveTo>
                      <a:pt x="191" y="1"/>
                    </a:moveTo>
                    <a:cubicBezTo>
                      <a:pt x="96" y="1"/>
                      <a:pt x="1" y="96"/>
                      <a:pt x="1" y="191"/>
                    </a:cubicBezTo>
                    <a:cubicBezTo>
                      <a:pt x="1" y="287"/>
                      <a:pt x="96" y="382"/>
                      <a:pt x="191" y="382"/>
                    </a:cubicBezTo>
                    <a:lnTo>
                      <a:pt x="620" y="382"/>
                    </a:lnTo>
                    <a:cubicBezTo>
                      <a:pt x="715" y="382"/>
                      <a:pt x="811" y="287"/>
                      <a:pt x="811" y="191"/>
                    </a:cubicBezTo>
                    <a:cubicBezTo>
                      <a:pt x="811" y="96"/>
                      <a:pt x="715" y="1"/>
                      <a:pt x="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
              <p:cNvSpPr/>
              <p:nvPr/>
            </p:nvSpPr>
            <p:spPr>
              <a:xfrm>
                <a:off x="4762569" y="2335430"/>
                <a:ext cx="58915" cy="13123"/>
              </a:xfrm>
              <a:custGeom>
                <a:avLst/>
                <a:gdLst/>
                <a:ahLst/>
                <a:cxnLst/>
                <a:rect l="l" t="t" r="r" b="b"/>
                <a:pathLst>
                  <a:path w="1715" h="382" extrusionOk="0">
                    <a:moveTo>
                      <a:pt x="191" y="1"/>
                    </a:moveTo>
                    <a:cubicBezTo>
                      <a:pt x="72" y="1"/>
                      <a:pt x="0" y="96"/>
                      <a:pt x="0" y="191"/>
                    </a:cubicBezTo>
                    <a:cubicBezTo>
                      <a:pt x="0" y="287"/>
                      <a:pt x="72" y="382"/>
                      <a:pt x="191" y="382"/>
                    </a:cubicBezTo>
                    <a:lnTo>
                      <a:pt x="1524" y="382"/>
                    </a:lnTo>
                    <a:cubicBezTo>
                      <a:pt x="1619" y="382"/>
                      <a:pt x="1715" y="287"/>
                      <a:pt x="1715" y="191"/>
                    </a:cubicBezTo>
                    <a:cubicBezTo>
                      <a:pt x="1715" y="96"/>
                      <a:pt x="1619"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
              <p:cNvSpPr/>
              <p:nvPr/>
            </p:nvSpPr>
            <p:spPr>
              <a:xfrm>
                <a:off x="4723270" y="2361607"/>
                <a:ext cx="27860" cy="13123"/>
              </a:xfrm>
              <a:custGeom>
                <a:avLst/>
                <a:gdLst/>
                <a:ahLst/>
                <a:cxnLst/>
                <a:rect l="l" t="t" r="r" b="b"/>
                <a:pathLst>
                  <a:path w="811" h="382" extrusionOk="0">
                    <a:moveTo>
                      <a:pt x="191" y="1"/>
                    </a:moveTo>
                    <a:cubicBezTo>
                      <a:pt x="96" y="1"/>
                      <a:pt x="1" y="96"/>
                      <a:pt x="1" y="191"/>
                    </a:cubicBezTo>
                    <a:cubicBezTo>
                      <a:pt x="1" y="287"/>
                      <a:pt x="96" y="382"/>
                      <a:pt x="191" y="382"/>
                    </a:cubicBezTo>
                    <a:lnTo>
                      <a:pt x="620" y="382"/>
                    </a:lnTo>
                    <a:cubicBezTo>
                      <a:pt x="715" y="382"/>
                      <a:pt x="811" y="287"/>
                      <a:pt x="811" y="191"/>
                    </a:cubicBezTo>
                    <a:cubicBezTo>
                      <a:pt x="811" y="96"/>
                      <a:pt x="715" y="1"/>
                      <a:pt x="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
              <p:cNvSpPr/>
              <p:nvPr/>
            </p:nvSpPr>
            <p:spPr>
              <a:xfrm>
                <a:off x="4762569" y="2361607"/>
                <a:ext cx="58915" cy="13123"/>
              </a:xfrm>
              <a:custGeom>
                <a:avLst/>
                <a:gdLst/>
                <a:ahLst/>
                <a:cxnLst/>
                <a:rect l="l" t="t" r="r" b="b"/>
                <a:pathLst>
                  <a:path w="1715" h="382" extrusionOk="0">
                    <a:moveTo>
                      <a:pt x="191" y="1"/>
                    </a:moveTo>
                    <a:cubicBezTo>
                      <a:pt x="72" y="1"/>
                      <a:pt x="0" y="96"/>
                      <a:pt x="0" y="191"/>
                    </a:cubicBezTo>
                    <a:cubicBezTo>
                      <a:pt x="0" y="287"/>
                      <a:pt x="72" y="382"/>
                      <a:pt x="191" y="382"/>
                    </a:cubicBezTo>
                    <a:lnTo>
                      <a:pt x="1524" y="382"/>
                    </a:lnTo>
                    <a:cubicBezTo>
                      <a:pt x="1619" y="382"/>
                      <a:pt x="1715" y="287"/>
                      <a:pt x="1715" y="191"/>
                    </a:cubicBezTo>
                    <a:cubicBezTo>
                      <a:pt x="1715" y="96"/>
                      <a:pt x="1619"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
              <p:cNvSpPr/>
              <p:nvPr/>
            </p:nvSpPr>
            <p:spPr>
              <a:xfrm>
                <a:off x="4723270" y="2388608"/>
                <a:ext cx="27860" cy="12333"/>
              </a:xfrm>
              <a:custGeom>
                <a:avLst/>
                <a:gdLst/>
                <a:ahLst/>
                <a:cxnLst/>
                <a:rect l="l" t="t" r="r" b="b"/>
                <a:pathLst>
                  <a:path w="811" h="359" extrusionOk="0">
                    <a:moveTo>
                      <a:pt x="191" y="1"/>
                    </a:moveTo>
                    <a:cubicBezTo>
                      <a:pt x="96" y="1"/>
                      <a:pt x="1" y="72"/>
                      <a:pt x="1" y="168"/>
                    </a:cubicBezTo>
                    <a:cubicBezTo>
                      <a:pt x="1" y="263"/>
                      <a:pt x="96" y="358"/>
                      <a:pt x="191" y="358"/>
                    </a:cubicBezTo>
                    <a:lnTo>
                      <a:pt x="620" y="358"/>
                    </a:lnTo>
                    <a:cubicBezTo>
                      <a:pt x="715" y="358"/>
                      <a:pt x="811" y="263"/>
                      <a:pt x="811" y="168"/>
                    </a:cubicBezTo>
                    <a:cubicBezTo>
                      <a:pt x="811" y="72"/>
                      <a:pt x="715" y="1"/>
                      <a:pt x="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
              <p:cNvSpPr/>
              <p:nvPr/>
            </p:nvSpPr>
            <p:spPr>
              <a:xfrm>
                <a:off x="4762569" y="2388608"/>
                <a:ext cx="58915" cy="12333"/>
              </a:xfrm>
              <a:custGeom>
                <a:avLst/>
                <a:gdLst/>
                <a:ahLst/>
                <a:cxnLst/>
                <a:rect l="l" t="t" r="r" b="b"/>
                <a:pathLst>
                  <a:path w="1715" h="359" extrusionOk="0">
                    <a:moveTo>
                      <a:pt x="191" y="1"/>
                    </a:moveTo>
                    <a:cubicBezTo>
                      <a:pt x="72" y="1"/>
                      <a:pt x="0" y="72"/>
                      <a:pt x="0" y="168"/>
                    </a:cubicBezTo>
                    <a:cubicBezTo>
                      <a:pt x="0" y="263"/>
                      <a:pt x="72" y="358"/>
                      <a:pt x="191" y="358"/>
                    </a:cubicBezTo>
                    <a:lnTo>
                      <a:pt x="1524" y="358"/>
                    </a:lnTo>
                    <a:cubicBezTo>
                      <a:pt x="1619" y="358"/>
                      <a:pt x="1715" y="263"/>
                      <a:pt x="1715" y="168"/>
                    </a:cubicBezTo>
                    <a:cubicBezTo>
                      <a:pt x="1715" y="72"/>
                      <a:pt x="1619"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
              <p:cNvSpPr/>
              <p:nvPr/>
            </p:nvSpPr>
            <p:spPr>
              <a:xfrm>
                <a:off x="4723270" y="2414785"/>
                <a:ext cx="27860" cy="12333"/>
              </a:xfrm>
              <a:custGeom>
                <a:avLst/>
                <a:gdLst/>
                <a:ahLst/>
                <a:cxnLst/>
                <a:rect l="l" t="t" r="r" b="b"/>
                <a:pathLst>
                  <a:path w="811" h="359" extrusionOk="0">
                    <a:moveTo>
                      <a:pt x="191" y="1"/>
                    </a:moveTo>
                    <a:cubicBezTo>
                      <a:pt x="96" y="1"/>
                      <a:pt x="1" y="72"/>
                      <a:pt x="1" y="168"/>
                    </a:cubicBezTo>
                    <a:cubicBezTo>
                      <a:pt x="1" y="287"/>
                      <a:pt x="96" y="358"/>
                      <a:pt x="191" y="358"/>
                    </a:cubicBezTo>
                    <a:lnTo>
                      <a:pt x="620" y="358"/>
                    </a:lnTo>
                    <a:cubicBezTo>
                      <a:pt x="715" y="358"/>
                      <a:pt x="811" y="287"/>
                      <a:pt x="811" y="168"/>
                    </a:cubicBezTo>
                    <a:cubicBezTo>
                      <a:pt x="811" y="72"/>
                      <a:pt x="715" y="1"/>
                      <a:pt x="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
              <p:cNvSpPr/>
              <p:nvPr/>
            </p:nvSpPr>
            <p:spPr>
              <a:xfrm>
                <a:off x="4762569" y="2414785"/>
                <a:ext cx="58915" cy="12333"/>
              </a:xfrm>
              <a:custGeom>
                <a:avLst/>
                <a:gdLst/>
                <a:ahLst/>
                <a:cxnLst/>
                <a:rect l="l" t="t" r="r" b="b"/>
                <a:pathLst>
                  <a:path w="1715" h="359" extrusionOk="0">
                    <a:moveTo>
                      <a:pt x="191" y="1"/>
                    </a:moveTo>
                    <a:cubicBezTo>
                      <a:pt x="72" y="1"/>
                      <a:pt x="0" y="72"/>
                      <a:pt x="0" y="168"/>
                    </a:cubicBezTo>
                    <a:cubicBezTo>
                      <a:pt x="0" y="287"/>
                      <a:pt x="72" y="358"/>
                      <a:pt x="191" y="358"/>
                    </a:cubicBezTo>
                    <a:lnTo>
                      <a:pt x="1524" y="358"/>
                    </a:lnTo>
                    <a:cubicBezTo>
                      <a:pt x="1619" y="358"/>
                      <a:pt x="1715" y="287"/>
                      <a:pt x="1715" y="168"/>
                    </a:cubicBezTo>
                    <a:cubicBezTo>
                      <a:pt x="1715" y="72"/>
                      <a:pt x="1619"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
              <p:cNvSpPr/>
              <p:nvPr/>
            </p:nvSpPr>
            <p:spPr>
              <a:xfrm>
                <a:off x="4723270" y="2440961"/>
                <a:ext cx="27860" cy="12333"/>
              </a:xfrm>
              <a:custGeom>
                <a:avLst/>
                <a:gdLst/>
                <a:ahLst/>
                <a:cxnLst/>
                <a:rect l="l" t="t" r="r" b="b"/>
                <a:pathLst>
                  <a:path w="811" h="359" extrusionOk="0">
                    <a:moveTo>
                      <a:pt x="191" y="1"/>
                    </a:moveTo>
                    <a:cubicBezTo>
                      <a:pt x="96" y="1"/>
                      <a:pt x="1" y="72"/>
                      <a:pt x="1" y="168"/>
                    </a:cubicBezTo>
                    <a:cubicBezTo>
                      <a:pt x="1" y="287"/>
                      <a:pt x="96" y="358"/>
                      <a:pt x="191" y="358"/>
                    </a:cubicBezTo>
                    <a:lnTo>
                      <a:pt x="620" y="358"/>
                    </a:lnTo>
                    <a:cubicBezTo>
                      <a:pt x="715" y="358"/>
                      <a:pt x="811" y="287"/>
                      <a:pt x="811" y="168"/>
                    </a:cubicBezTo>
                    <a:cubicBezTo>
                      <a:pt x="811" y="72"/>
                      <a:pt x="715" y="1"/>
                      <a:pt x="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
              <p:cNvSpPr/>
              <p:nvPr/>
            </p:nvSpPr>
            <p:spPr>
              <a:xfrm>
                <a:off x="4762569" y="2440961"/>
                <a:ext cx="58915" cy="12333"/>
              </a:xfrm>
              <a:custGeom>
                <a:avLst/>
                <a:gdLst/>
                <a:ahLst/>
                <a:cxnLst/>
                <a:rect l="l" t="t" r="r" b="b"/>
                <a:pathLst>
                  <a:path w="1715" h="359" extrusionOk="0">
                    <a:moveTo>
                      <a:pt x="191" y="1"/>
                    </a:moveTo>
                    <a:cubicBezTo>
                      <a:pt x="72" y="1"/>
                      <a:pt x="0" y="72"/>
                      <a:pt x="0" y="168"/>
                    </a:cubicBezTo>
                    <a:cubicBezTo>
                      <a:pt x="0" y="287"/>
                      <a:pt x="72" y="358"/>
                      <a:pt x="191" y="358"/>
                    </a:cubicBezTo>
                    <a:lnTo>
                      <a:pt x="1524" y="358"/>
                    </a:lnTo>
                    <a:cubicBezTo>
                      <a:pt x="1619" y="358"/>
                      <a:pt x="1715" y="287"/>
                      <a:pt x="1715" y="168"/>
                    </a:cubicBezTo>
                    <a:cubicBezTo>
                      <a:pt x="1715" y="72"/>
                      <a:pt x="1619"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
              <p:cNvSpPr/>
              <p:nvPr/>
            </p:nvSpPr>
            <p:spPr>
              <a:xfrm>
                <a:off x="4864012" y="2335430"/>
                <a:ext cx="27826" cy="13123"/>
              </a:xfrm>
              <a:custGeom>
                <a:avLst/>
                <a:gdLst/>
                <a:ahLst/>
                <a:cxnLst/>
                <a:rect l="l" t="t" r="r" b="b"/>
                <a:pathLst>
                  <a:path w="810" h="382" extrusionOk="0">
                    <a:moveTo>
                      <a:pt x="191" y="1"/>
                    </a:moveTo>
                    <a:cubicBezTo>
                      <a:pt x="95" y="1"/>
                      <a:pt x="0" y="96"/>
                      <a:pt x="0" y="191"/>
                    </a:cubicBezTo>
                    <a:cubicBezTo>
                      <a:pt x="0" y="287"/>
                      <a:pt x="95" y="382"/>
                      <a:pt x="191" y="382"/>
                    </a:cubicBezTo>
                    <a:lnTo>
                      <a:pt x="619" y="382"/>
                    </a:lnTo>
                    <a:cubicBezTo>
                      <a:pt x="738" y="382"/>
                      <a:pt x="810" y="287"/>
                      <a:pt x="810" y="191"/>
                    </a:cubicBezTo>
                    <a:cubicBezTo>
                      <a:pt x="810" y="96"/>
                      <a:pt x="738" y="1"/>
                      <a:pt x="6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
              <p:cNvSpPr/>
              <p:nvPr/>
            </p:nvSpPr>
            <p:spPr>
              <a:xfrm>
                <a:off x="4903277" y="2335430"/>
                <a:ext cx="58915" cy="13123"/>
              </a:xfrm>
              <a:custGeom>
                <a:avLst/>
                <a:gdLst/>
                <a:ahLst/>
                <a:cxnLst/>
                <a:rect l="l" t="t" r="r" b="b"/>
                <a:pathLst>
                  <a:path w="1715" h="382" extrusionOk="0">
                    <a:moveTo>
                      <a:pt x="191" y="1"/>
                    </a:moveTo>
                    <a:cubicBezTo>
                      <a:pt x="95" y="1"/>
                      <a:pt x="0" y="96"/>
                      <a:pt x="0" y="191"/>
                    </a:cubicBezTo>
                    <a:cubicBezTo>
                      <a:pt x="0" y="287"/>
                      <a:pt x="95" y="382"/>
                      <a:pt x="191" y="382"/>
                    </a:cubicBezTo>
                    <a:lnTo>
                      <a:pt x="1524" y="382"/>
                    </a:lnTo>
                    <a:cubicBezTo>
                      <a:pt x="1643" y="382"/>
                      <a:pt x="1715" y="287"/>
                      <a:pt x="1715" y="191"/>
                    </a:cubicBezTo>
                    <a:cubicBezTo>
                      <a:pt x="1715" y="96"/>
                      <a:pt x="1643"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
              <p:cNvSpPr/>
              <p:nvPr/>
            </p:nvSpPr>
            <p:spPr>
              <a:xfrm>
                <a:off x="4864012" y="2361607"/>
                <a:ext cx="27826" cy="13123"/>
              </a:xfrm>
              <a:custGeom>
                <a:avLst/>
                <a:gdLst/>
                <a:ahLst/>
                <a:cxnLst/>
                <a:rect l="l" t="t" r="r" b="b"/>
                <a:pathLst>
                  <a:path w="810" h="382" extrusionOk="0">
                    <a:moveTo>
                      <a:pt x="191" y="1"/>
                    </a:moveTo>
                    <a:cubicBezTo>
                      <a:pt x="95" y="1"/>
                      <a:pt x="0" y="96"/>
                      <a:pt x="0" y="191"/>
                    </a:cubicBezTo>
                    <a:cubicBezTo>
                      <a:pt x="0" y="287"/>
                      <a:pt x="95" y="382"/>
                      <a:pt x="191" y="382"/>
                    </a:cubicBezTo>
                    <a:lnTo>
                      <a:pt x="619" y="382"/>
                    </a:lnTo>
                    <a:cubicBezTo>
                      <a:pt x="738" y="382"/>
                      <a:pt x="810" y="287"/>
                      <a:pt x="810" y="191"/>
                    </a:cubicBezTo>
                    <a:cubicBezTo>
                      <a:pt x="810" y="96"/>
                      <a:pt x="738" y="1"/>
                      <a:pt x="6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
              <p:cNvSpPr/>
              <p:nvPr/>
            </p:nvSpPr>
            <p:spPr>
              <a:xfrm>
                <a:off x="4903277" y="2361607"/>
                <a:ext cx="58915" cy="13123"/>
              </a:xfrm>
              <a:custGeom>
                <a:avLst/>
                <a:gdLst/>
                <a:ahLst/>
                <a:cxnLst/>
                <a:rect l="l" t="t" r="r" b="b"/>
                <a:pathLst>
                  <a:path w="1715" h="382" extrusionOk="0">
                    <a:moveTo>
                      <a:pt x="191" y="1"/>
                    </a:moveTo>
                    <a:cubicBezTo>
                      <a:pt x="95" y="1"/>
                      <a:pt x="0" y="96"/>
                      <a:pt x="0" y="191"/>
                    </a:cubicBezTo>
                    <a:cubicBezTo>
                      <a:pt x="0" y="287"/>
                      <a:pt x="95" y="382"/>
                      <a:pt x="191" y="382"/>
                    </a:cubicBezTo>
                    <a:lnTo>
                      <a:pt x="1524" y="382"/>
                    </a:lnTo>
                    <a:cubicBezTo>
                      <a:pt x="1643" y="382"/>
                      <a:pt x="1715" y="287"/>
                      <a:pt x="1715" y="191"/>
                    </a:cubicBezTo>
                    <a:cubicBezTo>
                      <a:pt x="1715" y="96"/>
                      <a:pt x="1643"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
              <p:cNvSpPr/>
              <p:nvPr/>
            </p:nvSpPr>
            <p:spPr>
              <a:xfrm>
                <a:off x="4864012" y="2388608"/>
                <a:ext cx="27826" cy="12333"/>
              </a:xfrm>
              <a:custGeom>
                <a:avLst/>
                <a:gdLst/>
                <a:ahLst/>
                <a:cxnLst/>
                <a:rect l="l" t="t" r="r" b="b"/>
                <a:pathLst>
                  <a:path w="810" h="359" extrusionOk="0">
                    <a:moveTo>
                      <a:pt x="191" y="1"/>
                    </a:moveTo>
                    <a:cubicBezTo>
                      <a:pt x="95" y="1"/>
                      <a:pt x="0" y="72"/>
                      <a:pt x="0" y="168"/>
                    </a:cubicBezTo>
                    <a:cubicBezTo>
                      <a:pt x="0" y="263"/>
                      <a:pt x="95" y="358"/>
                      <a:pt x="191" y="358"/>
                    </a:cubicBezTo>
                    <a:lnTo>
                      <a:pt x="619" y="358"/>
                    </a:lnTo>
                    <a:cubicBezTo>
                      <a:pt x="738" y="358"/>
                      <a:pt x="810" y="263"/>
                      <a:pt x="810" y="168"/>
                    </a:cubicBezTo>
                    <a:cubicBezTo>
                      <a:pt x="810" y="72"/>
                      <a:pt x="738" y="1"/>
                      <a:pt x="6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
              <p:cNvSpPr/>
              <p:nvPr/>
            </p:nvSpPr>
            <p:spPr>
              <a:xfrm>
                <a:off x="4903277" y="2388608"/>
                <a:ext cx="58915" cy="12333"/>
              </a:xfrm>
              <a:custGeom>
                <a:avLst/>
                <a:gdLst/>
                <a:ahLst/>
                <a:cxnLst/>
                <a:rect l="l" t="t" r="r" b="b"/>
                <a:pathLst>
                  <a:path w="1715" h="359" extrusionOk="0">
                    <a:moveTo>
                      <a:pt x="191" y="1"/>
                    </a:moveTo>
                    <a:cubicBezTo>
                      <a:pt x="95" y="1"/>
                      <a:pt x="0" y="72"/>
                      <a:pt x="0" y="168"/>
                    </a:cubicBezTo>
                    <a:cubicBezTo>
                      <a:pt x="0" y="263"/>
                      <a:pt x="95" y="358"/>
                      <a:pt x="191" y="358"/>
                    </a:cubicBezTo>
                    <a:lnTo>
                      <a:pt x="1524" y="358"/>
                    </a:lnTo>
                    <a:cubicBezTo>
                      <a:pt x="1643" y="358"/>
                      <a:pt x="1715" y="263"/>
                      <a:pt x="1715" y="168"/>
                    </a:cubicBezTo>
                    <a:cubicBezTo>
                      <a:pt x="1715" y="72"/>
                      <a:pt x="1643"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
              <p:cNvSpPr/>
              <p:nvPr/>
            </p:nvSpPr>
            <p:spPr>
              <a:xfrm>
                <a:off x="4864012" y="2414785"/>
                <a:ext cx="27826" cy="12333"/>
              </a:xfrm>
              <a:custGeom>
                <a:avLst/>
                <a:gdLst/>
                <a:ahLst/>
                <a:cxnLst/>
                <a:rect l="l" t="t" r="r" b="b"/>
                <a:pathLst>
                  <a:path w="810" h="359" extrusionOk="0">
                    <a:moveTo>
                      <a:pt x="191" y="1"/>
                    </a:moveTo>
                    <a:cubicBezTo>
                      <a:pt x="95" y="1"/>
                      <a:pt x="0" y="72"/>
                      <a:pt x="0" y="168"/>
                    </a:cubicBezTo>
                    <a:cubicBezTo>
                      <a:pt x="0" y="287"/>
                      <a:pt x="95" y="358"/>
                      <a:pt x="191" y="358"/>
                    </a:cubicBezTo>
                    <a:lnTo>
                      <a:pt x="619" y="358"/>
                    </a:lnTo>
                    <a:cubicBezTo>
                      <a:pt x="738" y="358"/>
                      <a:pt x="810" y="287"/>
                      <a:pt x="810" y="168"/>
                    </a:cubicBezTo>
                    <a:cubicBezTo>
                      <a:pt x="810" y="72"/>
                      <a:pt x="738" y="1"/>
                      <a:pt x="6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
              <p:cNvSpPr/>
              <p:nvPr/>
            </p:nvSpPr>
            <p:spPr>
              <a:xfrm>
                <a:off x="4903277" y="2414785"/>
                <a:ext cx="58915" cy="12333"/>
              </a:xfrm>
              <a:custGeom>
                <a:avLst/>
                <a:gdLst/>
                <a:ahLst/>
                <a:cxnLst/>
                <a:rect l="l" t="t" r="r" b="b"/>
                <a:pathLst>
                  <a:path w="1715" h="359" extrusionOk="0">
                    <a:moveTo>
                      <a:pt x="191" y="1"/>
                    </a:moveTo>
                    <a:cubicBezTo>
                      <a:pt x="95" y="1"/>
                      <a:pt x="0" y="72"/>
                      <a:pt x="0" y="168"/>
                    </a:cubicBezTo>
                    <a:cubicBezTo>
                      <a:pt x="0" y="287"/>
                      <a:pt x="95" y="358"/>
                      <a:pt x="191" y="358"/>
                    </a:cubicBezTo>
                    <a:lnTo>
                      <a:pt x="1524" y="358"/>
                    </a:lnTo>
                    <a:cubicBezTo>
                      <a:pt x="1643" y="358"/>
                      <a:pt x="1715" y="287"/>
                      <a:pt x="1715" y="168"/>
                    </a:cubicBezTo>
                    <a:cubicBezTo>
                      <a:pt x="1715" y="72"/>
                      <a:pt x="1643"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
              <p:cNvSpPr/>
              <p:nvPr/>
            </p:nvSpPr>
            <p:spPr>
              <a:xfrm>
                <a:off x="4864012" y="2440961"/>
                <a:ext cx="27826" cy="12333"/>
              </a:xfrm>
              <a:custGeom>
                <a:avLst/>
                <a:gdLst/>
                <a:ahLst/>
                <a:cxnLst/>
                <a:rect l="l" t="t" r="r" b="b"/>
                <a:pathLst>
                  <a:path w="810" h="359" extrusionOk="0">
                    <a:moveTo>
                      <a:pt x="191" y="1"/>
                    </a:moveTo>
                    <a:cubicBezTo>
                      <a:pt x="95" y="1"/>
                      <a:pt x="0" y="72"/>
                      <a:pt x="0" y="168"/>
                    </a:cubicBezTo>
                    <a:cubicBezTo>
                      <a:pt x="0" y="287"/>
                      <a:pt x="95" y="358"/>
                      <a:pt x="191" y="358"/>
                    </a:cubicBezTo>
                    <a:lnTo>
                      <a:pt x="619" y="358"/>
                    </a:lnTo>
                    <a:cubicBezTo>
                      <a:pt x="738" y="358"/>
                      <a:pt x="810" y="287"/>
                      <a:pt x="810" y="168"/>
                    </a:cubicBezTo>
                    <a:cubicBezTo>
                      <a:pt x="810" y="72"/>
                      <a:pt x="738" y="1"/>
                      <a:pt x="6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
              <p:cNvSpPr/>
              <p:nvPr/>
            </p:nvSpPr>
            <p:spPr>
              <a:xfrm>
                <a:off x="4903277" y="2440961"/>
                <a:ext cx="58915" cy="12333"/>
              </a:xfrm>
              <a:custGeom>
                <a:avLst/>
                <a:gdLst/>
                <a:ahLst/>
                <a:cxnLst/>
                <a:rect l="l" t="t" r="r" b="b"/>
                <a:pathLst>
                  <a:path w="1715" h="359" extrusionOk="0">
                    <a:moveTo>
                      <a:pt x="191" y="1"/>
                    </a:moveTo>
                    <a:cubicBezTo>
                      <a:pt x="95" y="1"/>
                      <a:pt x="0" y="72"/>
                      <a:pt x="0" y="168"/>
                    </a:cubicBezTo>
                    <a:cubicBezTo>
                      <a:pt x="0" y="287"/>
                      <a:pt x="95" y="358"/>
                      <a:pt x="191" y="358"/>
                    </a:cubicBezTo>
                    <a:lnTo>
                      <a:pt x="1524" y="358"/>
                    </a:lnTo>
                    <a:cubicBezTo>
                      <a:pt x="1643" y="358"/>
                      <a:pt x="1715" y="287"/>
                      <a:pt x="1715" y="168"/>
                    </a:cubicBezTo>
                    <a:cubicBezTo>
                      <a:pt x="1715" y="72"/>
                      <a:pt x="1643"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
              <p:cNvSpPr/>
              <p:nvPr/>
            </p:nvSpPr>
            <p:spPr>
              <a:xfrm>
                <a:off x="5005510" y="2335430"/>
                <a:ext cx="27035" cy="13123"/>
              </a:xfrm>
              <a:custGeom>
                <a:avLst/>
                <a:gdLst/>
                <a:ahLst/>
                <a:cxnLst/>
                <a:rect l="l" t="t" r="r" b="b"/>
                <a:pathLst>
                  <a:path w="787" h="382" extrusionOk="0">
                    <a:moveTo>
                      <a:pt x="168" y="1"/>
                    </a:moveTo>
                    <a:cubicBezTo>
                      <a:pt x="72" y="1"/>
                      <a:pt x="1" y="96"/>
                      <a:pt x="1" y="191"/>
                    </a:cubicBezTo>
                    <a:cubicBezTo>
                      <a:pt x="1" y="287"/>
                      <a:pt x="72" y="382"/>
                      <a:pt x="168" y="382"/>
                    </a:cubicBezTo>
                    <a:lnTo>
                      <a:pt x="620" y="382"/>
                    </a:lnTo>
                    <a:cubicBezTo>
                      <a:pt x="715" y="382"/>
                      <a:pt x="787" y="287"/>
                      <a:pt x="787" y="191"/>
                    </a:cubicBezTo>
                    <a:cubicBezTo>
                      <a:pt x="787" y="96"/>
                      <a:pt x="715" y="1"/>
                      <a:pt x="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
              <p:cNvSpPr/>
              <p:nvPr/>
            </p:nvSpPr>
            <p:spPr>
              <a:xfrm>
                <a:off x="5044809" y="2335430"/>
                <a:ext cx="58090" cy="13123"/>
              </a:xfrm>
              <a:custGeom>
                <a:avLst/>
                <a:gdLst/>
                <a:ahLst/>
                <a:cxnLst/>
                <a:rect l="l" t="t" r="r" b="b"/>
                <a:pathLst>
                  <a:path w="1691" h="382" extrusionOk="0">
                    <a:moveTo>
                      <a:pt x="167" y="1"/>
                    </a:moveTo>
                    <a:cubicBezTo>
                      <a:pt x="71" y="1"/>
                      <a:pt x="0" y="96"/>
                      <a:pt x="0" y="191"/>
                    </a:cubicBezTo>
                    <a:cubicBezTo>
                      <a:pt x="0" y="287"/>
                      <a:pt x="71" y="382"/>
                      <a:pt x="167" y="382"/>
                    </a:cubicBezTo>
                    <a:lnTo>
                      <a:pt x="1524" y="382"/>
                    </a:lnTo>
                    <a:cubicBezTo>
                      <a:pt x="1619" y="382"/>
                      <a:pt x="1691" y="287"/>
                      <a:pt x="1691" y="191"/>
                    </a:cubicBezTo>
                    <a:cubicBezTo>
                      <a:pt x="1691" y="96"/>
                      <a:pt x="1619"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
              <p:cNvSpPr/>
              <p:nvPr/>
            </p:nvSpPr>
            <p:spPr>
              <a:xfrm>
                <a:off x="5005510" y="2361607"/>
                <a:ext cx="27035" cy="13123"/>
              </a:xfrm>
              <a:custGeom>
                <a:avLst/>
                <a:gdLst/>
                <a:ahLst/>
                <a:cxnLst/>
                <a:rect l="l" t="t" r="r" b="b"/>
                <a:pathLst>
                  <a:path w="787" h="382" extrusionOk="0">
                    <a:moveTo>
                      <a:pt x="168" y="1"/>
                    </a:moveTo>
                    <a:cubicBezTo>
                      <a:pt x="72" y="1"/>
                      <a:pt x="1" y="96"/>
                      <a:pt x="1" y="191"/>
                    </a:cubicBezTo>
                    <a:cubicBezTo>
                      <a:pt x="1" y="287"/>
                      <a:pt x="72" y="382"/>
                      <a:pt x="168" y="382"/>
                    </a:cubicBezTo>
                    <a:lnTo>
                      <a:pt x="620" y="382"/>
                    </a:lnTo>
                    <a:cubicBezTo>
                      <a:pt x="715" y="382"/>
                      <a:pt x="787" y="287"/>
                      <a:pt x="787" y="191"/>
                    </a:cubicBezTo>
                    <a:cubicBezTo>
                      <a:pt x="787" y="96"/>
                      <a:pt x="715" y="1"/>
                      <a:pt x="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
              <p:cNvSpPr/>
              <p:nvPr/>
            </p:nvSpPr>
            <p:spPr>
              <a:xfrm>
                <a:off x="5044809" y="2361607"/>
                <a:ext cx="58090" cy="13123"/>
              </a:xfrm>
              <a:custGeom>
                <a:avLst/>
                <a:gdLst/>
                <a:ahLst/>
                <a:cxnLst/>
                <a:rect l="l" t="t" r="r" b="b"/>
                <a:pathLst>
                  <a:path w="1691" h="382" extrusionOk="0">
                    <a:moveTo>
                      <a:pt x="167" y="1"/>
                    </a:moveTo>
                    <a:cubicBezTo>
                      <a:pt x="71" y="1"/>
                      <a:pt x="0" y="96"/>
                      <a:pt x="0" y="191"/>
                    </a:cubicBezTo>
                    <a:cubicBezTo>
                      <a:pt x="0" y="287"/>
                      <a:pt x="71" y="382"/>
                      <a:pt x="167" y="382"/>
                    </a:cubicBezTo>
                    <a:lnTo>
                      <a:pt x="1524" y="382"/>
                    </a:lnTo>
                    <a:cubicBezTo>
                      <a:pt x="1619" y="382"/>
                      <a:pt x="1691" y="287"/>
                      <a:pt x="1691" y="191"/>
                    </a:cubicBezTo>
                    <a:cubicBezTo>
                      <a:pt x="1691" y="96"/>
                      <a:pt x="1619"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
              <p:cNvSpPr/>
              <p:nvPr/>
            </p:nvSpPr>
            <p:spPr>
              <a:xfrm>
                <a:off x="5005510" y="2388608"/>
                <a:ext cx="27035" cy="12333"/>
              </a:xfrm>
              <a:custGeom>
                <a:avLst/>
                <a:gdLst/>
                <a:ahLst/>
                <a:cxnLst/>
                <a:rect l="l" t="t" r="r" b="b"/>
                <a:pathLst>
                  <a:path w="787" h="359" extrusionOk="0">
                    <a:moveTo>
                      <a:pt x="168" y="1"/>
                    </a:moveTo>
                    <a:cubicBezTo>
                      <a:pt x="72" y="1"/>
                      <a:pt x="1" y="72"/>
                      <a:pt x="1" y="168"/>
                    </a:cubicBezTo>
                    <a:cubicBezTo>
                      <a:pt x="1" y="263"/>
                      <a:pt x="72" y="358"/>
                      <a:pt x="168" y="358"/>
                    </a:cubicBezTo>
                    <a:lnTo>
                      <a:pt x="620" y="358"/>
                    </a:lnTo>
                    <a:cubicBezTo>
                      <a:pt x="715" y="358"/>
                      <a:pt x="787" y="263"/>
                      <a:pt x="787" y="168"/>
                    </a:cubicBezTo>
                    <a:cubicBezTo>
                      <a:pt x="787" y="72"/>
                      <a:pt x="715" y="1"/>
                      <a:pt x="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
              <p:cNvSpPr/>
              <p:nvPr/>
            </p:nvSpPr>
            <p:spPr>
              <a:xfrm>
                <a:off x="5044809" y="2388608"/>
                <a:ext cx="58090" cy="12333"/>
              </a:xfrm>
              <a:custGeom>
                <a:avLst/>
                <a:gdLst/>
                <a:ahLst/>
                <a:cxnLst/>
                <a:rect l="l" t="t" r="r" b="b"/>
                <a:pathLst>
                  <a:path w="1691" h="359" extrusionOk="0">
                    <a:moveTo>
                      <a:pt x="167" y="1"/>
                    </a:moveTo>
                    <a:cubicBezTo>
                      <a:pt x="71" y="1"/>
                      <a:pt x="0" y="72"/>
                      <a:pt x="0" y="168"/>
                    </a:cubicBezTo>
                    <a:cubicBezTo>
                      <a:pt x="0" y="263"/>
                      <a:pt x="71" y="358"/>
                      <a:pt x="167" y="358"/>
                    </a:cubicBezTo>
                    <a:lnTo>
                      <a:pt x="1524" y="358"/>
                    </a:lnTo>
                    <a:cubicBezTo>
                      <a:pt x="1619" y="358"/>
                      <a:pt x="1691" y="263"/>
                      <a:pt x="1691" y="168"/>
                    </a:cubicBezTo>
                    <a:cubicBezTo>
                      <a:pt x="1691" y="72"/>
                      <a:pt x="1619"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
              <p:cNvSpPr/>
              <p:nvPr/>
            </p:nvSpPr>
            <p:spPr>
              <a:xfrm>
                <a:off x="5005510" y="2414785"/>
                <a:ext cx="27035" cy="12333"/>
              </a:xfrm>
              <a:custGeom>
                <a:avLst/>
                <a:gdLst/>
                <a:ahLst/>
                <a:cxnLst/>
                <a:rect l="l" t="t" r="r" b="b"/>
                <a:pathLst>
                  <a:path w="787" h="359" extrusionOk="0">
                    <a:moveTo>
                      <a:pt x="168" y="1"/>
                    </a:moveTo>
                    <a:cubicBezTo>
                      <a:pt x="72" y="1"/>
                      <a:pt x="1" y="72"/>
                      <a:pt x="1" y="168"/>
                    </a:cubicBezTo>
                    <a:cubicBezTo>
                      <a:pt x="1" y="287"/>
                      <a:pt x="72" y="358"/>
                      <a:pt x="168" y="358"/>
                    </a:cubicBezTo>
                    <a:lnTo>
                      <a:pt x="620" y="358"/>
                    </a:lnTo>
                    <a:cubicBezTo>
                      <a:pt x="715" y="358"/>
                      <a:pt x="787" y="287"/>
                      <a:pt x="787" y="168"/>
                    </a:cubicBezTo>
                    <a:cubicBezTo>
                      <a:pt x="787" y="72"/>
                      <a:pt x="715" y="1"/>
                      <a:pt x="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
              <p:cNvSpPr/>
              <p:nvPr/>
            </p:nvSpPr>
            <p:spPr>
              <a:xfrm>
                <a:off x="5044809" y="2414785"/>
                <a:ext cx="58090" cy="12333"/>
              </a:xfrm>
              <a:custGeom>
                <a:avLst/>
                <a:gdLst/>
                <a:ahLst/>
                <a:cxnLst/>
                <a:rect l="l" t="t" r="r" b="b"/>
                <a:pathLst>
                  <a:path w="1691" h="359" extrusionOk="0">
                    <a:moveTo>
                      <a:pt x="167" y="1"/>
                    </a:moveTo>
                    <a:cubicBezTo>
                      <a:pt x="71" y="1"/>
                      <a:pt x="0" y="72"/>
                      <a:pt x="0" y="168"/>
                    </a:cubicBezTo>
                    <a:cubicBezTo>
                      <a:pt x="0" y="287"/>
                      <a:pt x="71" y="358"/>
                      <a:pt x="167" y="358"/>
                    </a:cubicBezTo>
                    <a:lnTo>
                      <a:pt x="1524" y="358"/>
                    </a:lnTo>
                    <a:cubicBezTo>
                      <a:pt x="1619" y="358"/>
                      <a:pt x="1691" y="287"/>
                      <a:pt x="1691" y="168"/>
                    </a:cubicBezTo>
                    <a:cubicBezTo>
                      <a:pt x="1691" y="72"/>
                      <a:pt x="1619"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
              <p:cNvSpPr/>
              <p:nvPr/>
            </p:nvSpPr>
            <p:spPr>
              <a:xfrm>
                <a:off x="5005510" y="2440961"/>
                <a:ext cx="27035" cy="12333"/>
              </a:xfrm>
              <a:custGeom>
                <a:avLst/>
                <a:gdLst/>
                <a:ahLst/>
                <a:cxnLst/>
                <a:rect l="l" t="t" r="r" b="b"/>
                <a:pathLst>
                  <a:path w="787" h="359" extrusionOk="0">
                    <a:moveTo>
                      <a:pt x="168" y="1"/>
                    </a:moveTo>
                    <a:cubicBezTo>
                      <a:pt x="72" y="1"/>
                      <a:pt x="1" y="72"/>
                      <a:pt x="1" y="168"/>
                    </a:cubicBezTo>
                    <a:cubicBezTo>
                      <a:pt x="1" y="287"/>
                      <a:pt x="72" y="358"/>
                      <a:pt x="168" y="358"/>
                    </a:cubicBezTo>
                    <a:lnTo>
                      <a:pt x="620" y="358"/>
                    </a:lnTo>
                    <a:cubicBezTo>
                      <a:pt x="715" y="358"/>
                      <a:pt x="787" y="287"/>
                      <a:pt x="787" y="168"/>
                    </a:cubicBezTo>
                    <a:cubicBezTo>
                      <a:pt x="787" y="72"/>
                      <a:pt x="715" y="1"/>
                      <a:pt x="6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
              <p:cNvSpPr/>
              <p:nvPr/>
            </p:nvSpPr>
            <p:spPr>
              <a:xfrm>
                <a:off x="5044809" y="2440961"/>
                <a:ext cx="58090" cy="12333"/>
              </a:xfrm>
              <a:custGeom>
                <a:avLst/>
                <a:gdLst/>
                <a:ahLst/>
                <a:cxnLst/>
                <a:rect l="l" t="t" r="r" b="b"/>
                <a:pathLst>
                  <a:path w="1691" h="359" extrusionOk="0">
                    <a:moveTo>
                      <a:pt x="167" y="1"/>
                    </a:moveTo>
                    <a:cubicBezTo>
                      <a:pt x="71" y="1"/>
                      <a:pt x="0" y="72"/>
                      <a:pt x="0" y="168"/>
                    </a:cubicBezTo>
                    <a:cubicBezTo>
                      <a:pt x="0" y="287"/>
                      <a:pt x="71" y="358"/>
                      <a:pt x="167" y="358"/>
                    </a:cubicBezTo>
                    <a:lnTo>
                      <a:pt x="1524" y="358"/>
                    </a:lnTo>
                    <a:cubicBezTo>
                      <a:pt x="1619" y="358"/>
                      <a:pt x="1691" y="287"/>
                      <a:pt x="1691" y="168"/>
                    </a:cubicBezTo>
                    <a:cubicBezTo>
                      <a:pt x="1691" y="72"/>
                      <a:pt x="1619" y="1"/>
                      <a:pt x="15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
              <p:cNvSpPr/>
              <p:nvPr/>
            </p:nvSpPr>
            <p:spPr>
              <a:xfrm>
                <a:off x="4832923" y="2323991"/>
                <a:ext cx="12298" cy="144006"/>
              </a:xfrm>
              <a:custGeom>
                <a:avLst/>
                <a:gdLst/>
                <a:ahLst/>
                <a:cxnLst/>
                <a:rect l="l" t="t" r="r" b="b"/>
                <a:pathLst>
                  <a:path w="358" h="4192" extrusionOk="0">
                    <a:moveTo>
                      <a:pt x="167" y="0"/>
                    </a:moveTo>
                    <a:cubicBezTo>
                      <a:pt x="72" y="0"/>
                      <a:pt x="0" y="96"/>
                      <a:pt x="0" y="191"/>
                    </a:cubicBezTo>
                    <a:lnTo>
                      <a:pt x="0" y="4001"/>
                    </a:lnTo>
                    <a:cubicBezTo>
                      <a:pt x="0" y="4120"/>
                      <a:pt x="72" y="4192"/>
                      <a:pt x="167" y="4192"/>
                    </a:cubicBezTo>
                    <a:cubicBezTo>
                      <a:pt x="286" y="4192"/>
                      <a:pt x="357" y="4120"/>
                      <a:pt x="357" y="4001"/>
                    </a:cubicBezTo>
                    <a:lnTo>
                      <a:pt x="357" y="191"/>
                    </a:lnTo>
                    <a:cubicBezTo>
                      <a:pt x="357" y="96"/>
                      <a:pt x="286" y="0"/>
                      <a:pt x="16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4980982" y="2323991"/>
                <a:ext cx="13123" cy="144006"/>
              </a:xfrm>
              <a:custGeom>
                <a:avLst/>
                <a:gdLst/>
                <a:ahLst/>
                <a:cxnLst/>
                <a:rect l="l" t="t" r="r" b="b"/>
                <a:pathLst>
                  <a:path w="382" h="4192" extrusionOk="0">
                    <a:moveTo>
                      <a:pt x="191" y="0"/>
                    </a:moveTo>
                    <a:cubicBezTo>
                      <a:pt x="96" y="0"/>
                      <a:pt x="1" y="96"/>
                      <a:pt x="1" y="191"/>
                    </a:cubicBezTo>
                    <a:lnTo>
                      <a:pt x="1" y="4001"/>
                    </a:lnTo>
                    <a:cubicBezTo>
                      <a:pt x="1" y="4120"/>
                      <a:pt x="96" y="4192"/>
                      <a:pt x="191" y="4192"/>
                    </a:cubicBezTo>
                    <a:cubicBezTo>
                      <a:pt x="286" y="4192"/>
                      <a:pt x="382" y="4120"/>
                      <a:pt x="382" y="4001"/>
                    </a:cubicBezTo>
                    <a:lnTo>
                      <a:pt x="382" y="191"/>
                    </a:lnTo>
                    <a:cubicBezTo>
                      <a:pt x="382" y="96"/>
                      <a:pt x="286" y="0"/>
                      <a:pt x="1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
              <p:cNvSpPr/>
              <p:nvPr/>
            </p:nvSpPr>
            <p:spPr>
              <a:xfrm>
                <a:off x="4737183" y="2233335"/>
                <a:ext cx="77774" cy="55514"/>
              </a:xfrm>
              <a:custGeom>
                <a:avLst/>
                <a:gdLst/>
                <a:ahLst/>
                <a:cxnLst/>
                <a:rect l="l" t="t" r="r" b="b"/>
                <a:pathLst>
                  <a:path w="2264" h="1616" extrusionOk="0">
                    <a:moveTo>
                      <a:pt x="2046" y="1"/>
                    </a:moveTo>
                    <a:cubicBezTo>
                      <a:pt x="2021" y="1"/>
                      <a:pt x="1997" y="7"/>
                      <a:pt x="1977" y="20"/>
                    </a:cubicBezTo>
                    <a:lnTo>
                      <a:pt x="1334" y="377"/>
                    </a:lnTo>
                    <a:lnTo>
                      <a:pt x="620" y="68"/>
                    </a:lnTo>
                    <a:cubicBezTo>
                      <a:pt x="593" y="54"/>
                      <a:pt x="567" y="48"/>
                      <a:pt x="541" y="48"/>
                    </a:cubicBezTo>
                    <a:cubicBezTo>
                      <a:pt x="475" y="48"/>
                      <a:pt x="416" y="87"/>
                      <a:pt x="382" y="139"/>
                    </a:cubicBezTo>
                    <a:cubicBezTo>
                      <a:pt x="334" y="234"/>
                      <a:pt x="382" y="353"/>
                      <a:pt x="477" y="401"/>
                    </a:cubicBezTo>
                    <a:lnTo>
                      <a:pt x="930" y="615"/>
                    </a:lnTo>
                    <a:lnTo>
                      <a:pt x="525" y="830"/>
                    </a:lnTo>
                    <a:lnTo>
                      <a:pt x="382" y="520"/>
                    </a:lnTo>
                    <a:cubicBezTo>
                      <a:pt x="348" y="469"/>
                      <a:pt x="276" y="429"/>
                      <a:pt x="212" y="429"/>
                    </a:cubicBezTo>
                    <a:cubicBezTo>
                      <a:pt x="187" y="429"/>
                      <a:pt x="164" y="435"/>
                      <a:pt x="144" y="449"/>
                    </a:cubicBezTo>
                    <a:cubicBezTo>
                      <a:pt x="48" y="496"/>
                      <a:pt x="1" y="591"/>
                      <a:pt x="48" y="687"/>
                    </a:cubicBezTo>
                    <a:lnTo>
                      <a:pt x="287" y="1163"/>
                    </a:lnTo>
                    <a:cubicBezTo>
                      <a:pt x="310" y="1211"/>
                      <a:pt x="358" y="1234"/>
                      <a:pt x="406" y="1258"/>
                    </a:cubicBezTo>
                    <a:lnTo>
                      <a:pt x="453" y="1258"/>
                    </a:lnTo>
                    <a:cubicBezTo>
                      <a:pt x="477" y="1258"/>
                      <a:pt x="501" y="1258"/>
                      <a:pt x="549" y="1234"/>
                    </a:cubicBezTo>
                    <a:lnTo>
                      <a:pt x="1049" y="949"/>
                    </a:lnTo>
                    <a:lnTo>
                      <a:pt x="953" y="1377"/>
                    </a:lnTo>
                    <a:cubicBezTo>
                      <a:pt x="930" y="1473"/>
                      <a:pt x="977" y="1592"/>
                      <a:pt x="1072" y="1615"/>
                    </a:cubicBezTo>
                    <a:lnTo>
                      <a:pt x="1120" y="1615"/>
                    </a:lnTo>
                    <a:cubicBezTo>
                      <a:pt x="1215" y="1615"/>
                      <a:pt x="1287" y="1544"/>
                      <a:pt x="1311" y="1473"/>
                    </a:cubicBezTo>
                    <a:lnTo>
                      <a:pt x="1501" y="711"/>
                    </a:lnTo>
                    <a:lnTo>
                      <a:pt x="2144" y="353"/>
                    </a:lnTo>
                    <a:cubicBezTo>
                      <a:pt x="2239" y="306"/>
                      <a:pt x="2263" y="187"/>
                      <a:pt x="2216" y="91"/>
                    </a:cubicBezTo>
                    <a:cubicBezTo>
                      <a:pt x="2181" y="40"/>
                      <a:pt x="2110" y="1"/>
                      <a:pt x="20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
              <p:cNvSpPr/>
              <p:nvPr/>
            </p:nvSpPr>
            <p:spPr>
              <a:xfrm>
                <a:off x="5021896" y="2242988"/>
                <a:ext cx="66300" cy="12333"/>
              </a:xfrm>
              <a:custGeom>
                <a:avLst/>
                <a:gdLst/>
                <a:ahLst/>
                <a:cxnLst/>
                <a:rect l="l" t="t" r="r" b="b"/>
                <a:pathLst>
                  <a:path w="1930" h="359" extrusionOk="0">
                    <a:moveTo>
                      <a:pt x="167" y="1"/>
                    </a:moveTo>
                    <a:cubicBezTo>
                      <a:pt x="72" y="1"/>
                      <a:pt x="0" y="72"/>
                      <a:pt x="0" y="168"/>
                    </a:cubicBezTo>
                    <a:cubicBezTo>
                      <a:pt x="0" y="287"/>
                      <a:pt x="72" y="358"/>
                      <a:pt x="167" y="358"/>
                    </a:cubicBezTo>
                    <a:lnTo>
                      <a:pt x="1739" y="358"/>
                    </a:lnTo>
                    <a:cubicBezTo>
                      <a:pt x="1858" y="358"/>
                      <a:pt x="1929" y="287"/>
                      <a:pt x="1929" y="168"/>
                    </a:cubicBezTo>
                    <a:cubicBezTo>
                      <a:pt x="1929" y="72"/>
                      <a:pt x="1858" y="1"/>
                      <a:pt x="17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
              <p:cNvSpPr/>
              <p:nvPr/>
            </p:nvSpPr>
            <p:spPr>
              <a:xfrm>
                <a:off x="5021896" y="2266725"/>
                <a:ext cx="66300" cy="12298"/>
              </a:xfrm>
              <a:custGeom>
                <a:avLst/>
                <a:gdLst/>
                <a:ahLst/>
                <a:cxnLst/>
                <a:rect l="l" t="t" r="r" b="b"/>
                <a:pathLst>
                  <a:path w="1930" h="358" extrusionOk="0">
                    <a:moveTo>
                      <a:pt x="167" y="0"/>
                    </a:moveTo>
                    <a:cubicBezTo>
                      <a:pt x="72" y="0"/>
                      <a:pt x="0" y="72"/>
                      <a:pt x="0" y="191"/>
                    </a:cubicBezTo>
                    <a:cubicBezTo>
                      <a:pt x="0" y="286"/>
                      <a:pt x="72" y="358"/>
                      <a:pt x="167" y="358"/>
                    </a:cubicBezTo>
                    <a:lnTo>
                      <a:pt x="1739" y="358"/>
                    </a:lnTo>
                    <a:cubicBezTo>
                      <a:pt x="1858" y="358"/>
                      <a:pt x="1929" y="286"/>
                      <a:pt x="1929" y="191"/>
                    </a:cubicBezTo>
                    <a:cubicBezTo>
                      <a:pt x="1929" y="72"/>
                      <a:pt x="1858" y="0"/>
                      <a:pt x="17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
              <p:cNvSpPr/>
              <p:nvPr/>
            </p:nvSpPr>
            <p:spPr>
              <a:xfrm>
                <a:off x="4831274" y="2237285"/>
                <a:ext cx="164480" cy="47475"/>
              </a:xfrm>
              <a:custGeom>
                <a:avLst/>
                <a:gdLst/>
                <a:ahLst/>
                <a:cxnLst/>
                <a:rect l="l" t="t" r="r" b="b"/>
                <a:pathLst>
                  <a:path w="4788" h="1382" extrusionOk="0">
                    <a:moveTo>
                      <a:pt x="286" y="0"/>
                    </a:moveTo>
                    <a:cubicBezTo>
                      <a:pt x="120" y="0"/>
                      <a:pt x="0" y="143"/>
                      <a:pt x="0" y="310"/>
                    </a:cubicBezTo>
                    <a:lnTo>
                      <a:pt x="0" y="1072"/>
                    </a:lnTo>
                    <a:cubicBezTo>
                      <a:pt x="0" y="1238"/>
                      <a:pt x="120" y="1381"/>
                      <a:pt x="286" y="1381"/>
                    </a:cubicBezTo>
                    <a:lnTo>
                      <a:pt x="786" y="1381"/>
                    </a:lnTo>
                    <a:cubicBezTo>
                      <a:pt x="882" y="1381"/>
                      <a:pt x="953" y="1286"/>
                      <a:pt x="953" y="1191"/>
                    </a:cubicBezTo>
                    <a:cubicBezTo>
                      <a:pt x="953" y="1096"/>
                      <a:pt x="882" y="1024"/>
                      <a:pt x="786" y="1024"/>
                    </a:cubicBezTo>
                    <a:lnTo>
                      <a:pt x="358" y="1024"/>
                    </a:lnTo>
                    <a:lnTo>
                      <a:pt x="358" y="381"/>
                    </a:lnTo>
                    <a:lnTo>
                      <a:pt x="4406" y="381"/>
                    </a:lnTo>
                    <a:lnTo>
                      <a:pt x="4406" y="1024"/>
                    </a:lnTo>
                    <a:lnTo>
                      <a:pt x="1501" y="1024"/>
                    </a:lnTo>
                    <a:cubicBezTo>
                      <a:pt x="1406" y="1024"/>
                      <a:pt x="1334" y="1096"/>
                      <a:pt x="1334" y="1191"/>
                    </a:cubicBezTo>
                    <a:cubicBezTo>
                      <a:pt x="1334" y="1286"/>
                      <a:pt x="1406" y="1381"/>
                      <a:pt x="1501" y="1381"/>
                    </a:cubicBezTo>
                    <a:lnTo>
                      <a:pt x="4478" y="1381"/>
                    </a:lnTo>
                    <a:cubicBezTo>
                      <a:pt x="4644" y="1381"/>
                      <a:pt x="4787" y="1238"/>
                      <a:pt x="4787" y="1072"/>
                    </a:cubicBezTo>
                    <a:lnTo>
                      <a:pt x="4787" y="310"/>
                    </a:lnTo>
                    <a:cubicBezTo>
                      <a:pt x="4787" y="143"/>
                      <a:pt x="4644" y="0"/>
                      <a:pt x="447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
              <p:cNvSpPr/>
              <p:nvPr/>
            </p:nvSpPr>
            <p:spPr>
              <a:xfrm>
                <a:off x="4698742" y="2109666"/>
                <a:ext cx="429544" cy="382893"/>
              </a:xfrm>
              <a:custGeom>
                <a:avLst/>
                <a:gdLst/>
                <a:ahLst/>
                <a:cxnLst/>
                <a:rect l="l" t="t" r="r" b="b"/>
                <a:pathLst>
                  <a:path w="12504" h="11146" extrusionOk="0">
                    <a:moveTo>
                      <a:pt x="3120" y="2548"/>
                    </a:moveTo>
                    <a:cubicBezTo>
                      <a:pt x="3168" y="2548"/>
                      <a:pt x="3239" y="2596"/>
                      <a:pt x="3239" y="2667"/>
                    </a:cubicBezTo>
                    <a:lnTo>
                      <a:pt x="3239" y="2905"/>
                    </a:lnTo>
                    <a:lnTo>
                      <a:pt x="2096" y="2905"/>
                    </a:lnTo>
                    <a:lnTo>
                      <a:pt x="2096" y="2667"/>
                    </a:lnTo>
                    <a:cubicBezTo>
                      <a:pt x="2096" y="2596"/>
                      <a:pt x="2168" y="2548"/>
                      <a:pt x="2215" y="2548"/>
                    </a:cubicBezTo>
                    <a:close/>
                    <a:moveTo>
                      <a:pt x="9645" y="381"/>
                    </a:moveTo>
                    <a:lnTo>
                      <a:pt x="9645" y="2167"/>
                    </a:lnTo>
                    <a:lnTo>
                      <a:pt x="9383" y="2167"/>
                    </a:lnTo>
                    <a:cubicBezTo>
                      <a:pt x="9121" y="2167"/>
                      <a:pt x="8883" y="2405"/>
                      <a:pt x="8883" y="2667"/>
                    </a:cubicBezTo>
                    <a:lnTo>
                      <a:pt x="8883" y="2905"/>
                    </a:lnTo>
                    <a:lnTo>
                      <a:pt x="3597" y="2905"/>
                    </a:lnTo>
                    <a:lnTo>
                      <a:pt x="3597" y="2667"/>
                    </a:lnTo>
                    <a:cubicBezTo>
                      <a:pt x="3597" y="2405"/>
                      <a:pt x="3382" y="2167"/>
                      <a:pt x="3120" y="2167"/>
                    </a:cubicBezTo>
                    <a:lnTo>
                      <a:pt x="2858" y="2167"/>
                    </a:lnTo>
                    <a:lnTo>
                      <a:pt x="2858" y="381"/>
                    </a:lnTo>
                    <a:close/>
                    <a:moveTo>
                      <a:pt x="10265" y="2548"/>
                    </a:moveTo>
                    <a:cubicBezTo>
                      <a:pt x="10336" y="2548"/>
                      <a:pt x="10384" y="2596"/>
                      <a:pt x="10384" y="2667"/>
                    </a:cubicBezTo>
                    <a:lnTo>
                      <a:pt x="10384" y="2905"/>
                    </a:lnTo>
                    <a:lnTo>
                      <a:pt x="9264" y="2905"/>
                    </a:lnTo>
                    <a:lnTo>
                      <a:pt x="9264" y="2667"/>
                    </a:lnTo>
                    <a:cubicBezTo>
                      <a:pt x="9264" y="2596"/>
                      <a:pt x="9312" y="2548"/>
                      <a:pt x="9383" y="2548"/>
                    </a:cubicBezTo>
                    <a:close/>
                    <a:moveTo>
                      <a:pt x="905" y="0"/>
                    </a:moveTo>
                    <a:cubicBezTo>
                      <a:pt x="810" y="0"/>
                      <a:pt x="715" y="95"/>
                      <a:pt x="715" y="191"/>
                    </a:cubicBezTo>
                    <a:cubicBezTo>
                      <a:pt x="715" y="286"/>
                      <a:pt x="810" y="381"/>
                      <a:pt x="905" y="381"/>
                    </a:cubicBezTo>
                    <a:lnTo>
                      <a:pt x="2477" y="381"/>
                    </a:lnTo>
                    <a:lnTo>
                      <a:pt x="2477" y="2167"/>
                    </a:lnTo>
                    <a:lnTo>
                      <a:pt x="2215" y="2167"/>
                    </a:lnTo>
                    <a:cubicBezTo>
                      <a:pt x="1953" y="2167"/>
                      <a:pt x="1739" y="2405"/>
                      <a:pt x="1739" y="2667"/>
                    </a:cubicBezTo>
                    <a:lnTo>
                      <a:pt x="1739" y="2905"/>
                    </a:lnTo>
                    <a:lnTo>
                      <a:pt x="191" y="2905"/>
                    </a:lnTo>
                    <a:cubicBezTo>
                      <a:pt x="72" y="2905"/>
                      <a:pt x="1" y="3001"/>
                      <a:pt x="1" y="3096"/>
                    </a:cubicBezTo>
                    <a:lnTo>
                      <a:pt x="1" y="10955"/>
                    </a:lnTo>
                    <a:cubicBezTo>
                      <a:pt x="1" y="11050"/>
                      <a:pt x="72" y="11145"/>
                      <a:pt x="191" y="11145"/>
                    </a:cubicBezTo>
                    <a:lnTo>
                      <a:pt x="2453" y="11145"/>
                    </a:lnTo>
                    <a:cubicBezTo>
                      <a:pt x="2549" y="11145"/>
                      <a:pt x="2644" y="11050"/>
                      <a:pt x="2644" y="10955"/>
                    </a:cubicBezTo>
                    <a:cubicBezTo>
                      <a:pt x="2644" y="10859"/>
                      <a:pt x="2549" y="10764"/>
                      <a:pt x="2453" y="10764"/>
                    </a:cubicBezTo>
                    <a:lnTo>
                      <a:pt x="358" y="10764"/>
                    </a:lnTo>
                    <a:lnTo>
                      <a:pt x="358" y="5906"/>
                    </a:lnTo>
                    <a:lnTo>
                      <a:pt x="12122" y="5906"/>
                    </a:lnTo>
                    <a:lnTo>
                      <a:pt x="12122" y="10764"/>
                    </a:lnTo>
                    <a:lnTo>
                      <a:pt x="3192" y="10764"/>
                    </a:lnTo>
                    <a:cubicBezTo>
                      <a:pt x="3096" y="10764"/>
                      <a:pt x="3001" y="10859"/>
                      <a:pt x="3001" y="10955"/>
                    </a:cubicBezTo>
                    <a:cubicBezTo>
                      <a:pt x="3001" y="11050"/>
                      <a:pt x="3096" y="11145"/>
                      <a:pt x="3192" y="11145"/>
                    </a:cubicBezTo>
                    <a:lnTo>
                      <a:pt x="12313" y="11145"/>
                    </a:lnTo>
                    <a:cubicBezTo>
                      <a:pt x="12408" y="11145"/>
                      <a:pt x="12503" y="11050"/>
                      <a:pt x="12503" y="10955"/>
                    </a:cubicBezTo>
                    <a:lnTo>
                      <a:pt x="12503" y="4596"/>
                    </a:lnTo>
                    <a:cubicBezTo>
                      <a:pt x="12503" y="4501"/>
                      <a:pt x="12408" y="4430"/>
                      <a:pt x="12313" y="4430"/>
                    </a:cubicBezTo>
                    <a:cubicBezTo>
                      <a:pt x="12217" y="4430"/>
                      <a:pt x="12122" y="4501"/>
                      <a:pt x="12122" y="4596"/>
                    </a:cubicBezTo>
                    <a:lnTo>
                      <a:pt x="12122" y="5549"/>
                    </a:lnTo>
                    <a:lnTo>
                      <a:pt x="358" y="5549"/>
                    </a:lnTo>
                    <a:lnTo>
                      <a:pt x="358" y="3286"/>
                    </a:lnTo>
                    <a:lnTo>
                      <a:pt x="12122" y="3286"/>
                    </a:lnTo>
                    <a:lnTo>
                      <a:pt x="12122" y="3858"/>
                    </a:lnTo>
                    <a:cubicBezTo>
                      <a:pt x="12122" y="3977"/>
                      <a:pt x="12217" y="4049"/>
                      <a:pt x="12313" y="4049"/>
                    </a:cubicBezTo>
                    <a:cubicBezTo>
                      <a:pt x="12408" y="4049"/>
                      <a:pt x="12503" y="3977"/>
                      <a:pt x="12503" y="3858"/>
                    </a:cubicBezTo>
                    <a:lnTo>
                      <a:pt x="12503" y="3096"/>
                    </a:lnTo>
                    <a:cubicBezTo>
                      <a:pt x="12503" y="3001"/>
                      <a:pt x="12408" y="2905"/>
                      <a:pt x="12313" y="2905"/>
                    </a:cubicBezTo>
                    <a:lnTo>
                      <a:pt x="10765" y="2905"/>
                    </a:lnTo>
                    <a:lnTo>
                      <a:pt x="10765" y="2667"/>
                    </a:lnTo>
                    <a:cubicBezTo>
                      <a:pt x="10765" y="2405"/>
                      <a:pt x="10527" y="2167"/>
                      <a:pt x="10265" y="2167"/>
                    </a:cubicBezTo>
                    <a:lnTo>
                      <a:pt x="10003" y="2167"/>
                    </a:lnTo>
                    <a:lnTo>
                      <a:pt x="10003" y="381"/>
                    </a:lnTo>
                    <a:lnTo>
                      <a:pt x="11598" y="381"/>
                    </a:lnTo>
                    <a:cubicBezTo>
                      <a:pt x="11693" y="381"/>
                      <a:pt x="11765" y="286"/>
                      <a:pt x="11765" y="191"/>
                    </a:cubicBezTo>
                    <a:cubicBezTo>
                      <a:pt x="11765" y="95"/>
                      <a:pt x="11693" y="0"/>
                      <a:pt x="1159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9" name="Google Shape;99;p1"/>
          <p:cNvGrpSpPr/>
          <p:nvPr/>
        </p:nvGrpSpPr>
        <p:grpSpPr>
          <a:xfrm>
            <a:off x="3273392" y="1499588"/>
            <a:ext cx="926468" cy="913058"/>
            <a:chOff x="3438882" y="2026358"/>
            <a:chExt cx="971400" cy="971400"/>
          </a:xfrm>
        </p:grpSpPr>
        <p:sp>
          <p:nvSpPr>
            <p:cNvPr id="100" name="Google Shape;100;p1"/>
            <p:cNvSpPr/>
            <p:nvPr/>
          </p:nvSpPr>
          <p:spPr>
            <a:xfrm>
              <a:off x="3438882" y="2026358"/>
              <a:ext cx="971400" cy="971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1"/>
            <p:cNvGrpSpPr/>
            <p:nvPr/>
          </p:nvGrpSpPr>
          <p:grpSpPr>
            <a:xfrm>
              <a:off x="3659394" y="2250771"/>
              <a:ext cx="530369" cy="530358"/>
              <a:chOff x="1298772" y="3364597"/>
              <a:chExt cx="428719" cy="429509"/>
            </a:xfrm>
          </p:grpSpPr>
          <p:sp>
            <p:nvSpPr>
              <p:cNvPr id="102" name="Google Shape;102;p1"/>
              <p:cNvSpPr/>
              <p:nvPr/>
            </p:nvSpPr>
            <p:spPr>
              <a:xfrm>
                <a:off x="1416567" y="3475040"/>
                <a:ext cx="20508" cy="13123"/>
              </a:xfrm>
              <a:custGeom>
                <a:avLst/>
                <a:gdLst/>
                <a:ahLst/>
                <a:cxnLst/>
                <a:rect l="l" t="t" r="r" b="b"/>
                <a:pathLst>
                  <a:path w="597" h="382" extrusionOk="0">
                    <a:moveTo>
                      <a:pt x="191" y="0"/>
                    </a:moveTo>
                    <a:cubicBezTo>
                      <a:pt x="96" y="0"/>
                      <a:pt x="1" y="96"/>
                      <a:pt x="1" y="191"/>
                    </a:cubicBezTo>
                    <a:cubicBezTo>
                      <a:pt x="1" y="286"/>
                      <a:pt x="96" y="381"/>
                      <a:pt x="191" y="381"/>
                    </a:cubicBezTo>
                    <a:lnTo>
                      <a:pt x="429" y="381"/>
                    </a:lnTo>
                    <a:cubicBezTo>
                      <a:pt x="525" y="381"/>
                      <a:pt x="596" y="286"/>
                      <a:pt x="596" y="191"/>
                    </a:cubicBezTo>
                    <a:cubicBezTo>
                      <a:pt x="596" y="96"/>
                      <a:pt x="525" y="0"/>
                      <a:pt x="42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
              <p:cNvSpPr/>
              <p:nvPr/>
            </p:nvSpPr>
            <p:spPr>
              <a:xfrm>
                <a:off x="1444393" y="3475040"/>
                <a:ext cx="45036" cy="13123"/>
              </a:xfrm>
              <a:custGeom>
                <a:avLst/>
                <a:gdLst/>
                <a:ahLst/>
                <a:cxnLst/>
                <a:rect l="l" t="t" r="r" b="b"/>
                <a:pathLst>
                  <a:path w="1311" h="382" extrusionOk="0">
                    <a:moveTo>
                      <a:pt x="167" y="0"/>
                    </a:moveTo>
                    <a:cubicBezTo>
                      <a:pt x="72" y="0"/>
                      <a:pt x="1" y="96"/>
                      <a:pt x="1" y="191"/>
                    </a:cubicBezTo>
                    <a:cubicBezTo>
                      <a:pt x="1" y="286"/>
                      <a:pt x="72" y="381"/>
                      <a:pt x="167" y="381"/>
                    </a:cubicBezTo>
                    <a:lnTo>
                      <a:pt x="1120" y="381"/>
                    </a:lnTo>
                    <a:cubicBezTo>
                      <a:pt x="1239" y="381"/>
                      <a:pt x="1310" y="286"/>
                      <a:pt x="1310" y="191"/>
                    </a:cubicBezTo>
                    <a:cubicBezTo>
                      <a:pt x="1310" y="96"/>
                      <a:pt x="1239" y="0"/>
                      <a:pt x="112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
              <p:cNvSpPr/>
              <p:nvPr/>
            </p:nvSpPr>
            <p:spPr>
              <a:xfrm>
                <a:off x="1416567" y="3499568"/>
                <a:ext cx="20508" cy="12298"/>
              </a:xfrm>
              <a:custGeom>
                <a:avLst/>
                <a:gdLst/>
                <a:ahLst/>
                <a:cxnLst/>
                <a:rect l="l" t="t" r="r" b="b"/>
                <a:pathLst>
                  <a:path w="597" h="358" extrusionOk="0">
                    <a:moveTo>
                      <a:pt x="191" y="1"/>
                    </a:moveTo>
                    <a:cubicBezTo>
                      <a:pt x="96" y="1"/>
                      <a:pt x="1" y="72"/>
                      <a:pt x="1" y="167"/>
                    </a:cubicBezTo>
                    <a:cubicBezTo>
                      <a:pt x="1" y="286"/>
                      <a:pt x="96" y="358"/>
                      <a:pt x="191" y="358"/>
                    </a:cubicBezTo>
                    <a:lnTo>
                      <a:pt x="429" y="358"/>
                    </a:lnTo>
                    <a:cubicBezTo>
                      <a:pt x="525" y="358"/>
                      <a:pt x="596" y="286"/>
                      <a:pt x="596" y="167"/>
                    </a:cubicBezTo>
                    <a:cubicBezTo>
                      <a:pt x="596" y="72"/>
                      <a:pt x="525" y="1"/>
                      <a:pt x="4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
              <p:cNvSpPr/>
              <p:nvPr/>
            </p:nvSpPr>
            <p:spPr>
              <a:xfrm>
                <a:off x="1444393" y="3499568"/>
                <a:ext cx="45036" cy="12298"/>
              </a:xfrm>
              <a:custGeom>
                <a:avLst/>
                <a:gdLst/>
                <a:ahLst/>
                <a:cxnLst/>
                <a:rect l="l" t="t" r="r" b="b"/>
                <a:pathLst>
                  <a:path w="1311" h="358" extrusionOk="0">
                    <a:moveTo>
                      <a:pt x="167" y="1"/>
                    </a:moveTo>
                    <a:cubicBezTo>
                      <a:pt x="72" y="1"/>
                      <a:pt x="1" y="72"/>
                      <a:pt x="1" y="167"/>
                    </a:cubicBezTo>
                    <a:cubicBezTo>
                      <a:pt x="1" y="286"/>
                      <a:pt x="72" y="358"/>
                      <a:pt x="167" y="358"/>
                    </a:cubicBezTo>
                    <a:lnTo>
                      <a:pt x="1120" y="358"/>
                    </a:lnTo>
                    <a:cubicBezTo>
                      <a:pt x="1239" y="358"/>
                      <a:pt x="1310" y="286"/>
                      <a:pt x="1310" y="167"/>
                    </a:cubicBezTo>
                    <a:cubicBezTo>
                      <a:pt x="1310" y="72"/>
                      <a:pt x="1239" y="1"/>
                      <a:pt x="1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
              <p:cNvSpPr/>
              <p:nvPr/>
            </p:nvSpPr>
            <p:spPr>
              <a:xfrm>
                <a:off x="1416567" y="3451302"/>
                <a:ext cx="20508" cy="12298"/>
              </a:xfrm>
              <a:custGeom>
                <a:avLst/>
                <a:gdLst/>
                <a:ahLst/>
                <a:cxnLst/>
                <a:rect l="l" t="t" r="r" b="b"/>
                <a:pathLst>
                  <a:path w="597" h="358" extrusionOk="0">
                    <a:moveTo>
                      <a:pt x="191" y="1"/>
                    </a:moveTo>
                    <a:cubicBezTo>
                      <a:pt x="96" y="1"/>
                      <a:pt x="1" y="72"/>
                      <a:pt x="1" y="191"/>
                    </a:cubicBezTo>
                    <a:cubicBezTo>
                      <a:pt x="1" y="286"/>
                      <a:pt x="96" y="358"/>
                      <a:pt x="191" y="358"/>
                    </a:cubicBezTo>
                    <a:lnTo>
                      <a:pt x="429" y="358"/>
                    </a:lnTo>
                    <a:cubicBezTo>
                      <a:pt x="525" y="358"/>
                      <a:pt x="596" y="286"/>
                      <a:pt x="596" y="191"/>
                    </a:cubicBezTo>
                    <a:cubicBezTo>
                      <a:pt x="596" y="72"/>
                      <a:pt x="525" y="1"/>
                      <a:pt x="4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
              <p:cNvSpPr/>
              <p:nvPr/>
            </p:nvSpPr>
            <p:spPr>
              <a:xfrm>
                <a:off x="1444393" y="3451302"/>
                <a:ext cx="45036" cy="12298"/>
              </a:xfrm>
              <a:custGeom>
                <a:avLst/>
                <a:gdLst/>
                <a:ahLst/>
                <a:cxnLst/>
                <a:rect l="l" t="t" r="r" b="b"/>
                <a:pathLst>
                  <a:path w="1311" h="358" extrusionOk="0">
                    <a:moveTo>
                      <a:pt x="167" y="1"/>
                    </a:moveTo>
                    <a:cubicBezTo>
                      <a:pt x="72" y="1"/>
                      <a:pt x="1" y="72"/>
                      <a:pt x="1" y="191"/>
                    </a:cubicBezTo>
                    <a:cubicBezTo>
                      <a:pt x="1" y="286"/>
                      <a:pt x="72" y="358"/>
                      <a:pt x="167" y="358"/>
                    </a:cubicBezTo>
                    <a:lnTo>
                      <a:pt x="1120" y="358"/>
                    </a:lnTo>
                    <a:cubicBezTo>
                      <a:pt x="1239" y="358"/>
                      <a:pt x="1310" y="286"/>
                      <a:pt x="1310" y="191"/>
                    </a:cubicBezTo>
                    <a:cubicBezTo>
                      <a:pt x="1310" y="72"/>
                      <a:pt x="1239" y="1"/>
                      <a:pt x="1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
              <p:cNvSpPr/>
              <p:nvPr/>
            </p:nvSpPr>
            <p:spPr>
              <a:xfrm>
                <a:off x="1536835" y="3451302"/>
                <a:ext cx="20474" cy="12298"/>
              </a:xfrm>
              <a:custGeom>
                <a:avLst/>
                <a:gdLst/>
                <a:ahLst/>
                <a:cxnLst/>
                <a:rect l="l" t="t" r="r" b="b"/>
                <a:pathLst>
                  <a:path w="596" h="358" extrusionOk="0">
                    <a:moveTo>
                      <a:pt x="191" y="1"/>
                    </a:moveTo>
                    <a:cubicBezTo>
                      <a:pt x="72" y="1"/>
                      <a:pt x="1" y="72"/>
                      <a:pt x="1" y="191"/>
                    </a:cubicBezTo>
                    <a:cubicBezTo>
                      <a:pt x="1" y="286"/>
                      <a:pt x="72" y="358"/>
                      <a:pt x="191" y="358"/>
                    </a:cubicBezTo>
                    <a:lnTo>
                      <a:pt x="405" y="358"/>
                    </a:lnTo>
                    <a:cubicBezTo>
                      <a:pt x="501" y="358"/>
                      <a:pt x="596" y="286"/>
                      <a:pt x="596" y="191"/>
                    </a:cubicBezTo>
                    <a:cubicBezTo>
                      <a:pt x="596" y="72"/>
                      <a:pt x="501" y="1"/>
                      <a:pt x="4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
              <p:cNvSpPr/>
              <p:nvPr/>
            </p:nvSpPr>
            <p:spPr>
              <a:xfrm>
                <a:off x="1563836" y="3451302"/>
                <a:ext cx="45861" cy="12298"/>
              </a:xfrm>
              <a:custGeom>
                <a:avLst/>
                <a:gdLst/>
                <a:ahLst/>
                <a:cxnLst/>
                <a:rect l="l" t="t" r="r" b="b"/>
                <a:pathLst>
                  <a:path w="1335" h="358" extrusionOk="0">
                    <a:moveTo>
                      <a:pt x="191" y="1"/>
                    </a:moveTo>
                    <a:cubicBezTo>
                      <a:pt x="72" y="1"/>
                      <a:pt x="0" y="72"/>
                      <a:pt x="0" y="191"/>
                    </a:cubicBezTo>
                    <a:cubicBezTo>
                      <a:pt x="0" y="286"/>
                      <a:pt x="72" y="358"/>
                      <a:pt x="191" y="358"/>
                    </a:cubicBezTo>
                    <a:lnTo>
                      <a:pt x="1144" y="358"/>
                    </a:lnTo>
                    <a:cubicBezTo>
                      <a:pt x="1239" y="358"/>
                      <a:pt x="1334" y="286"/>
                      <a:pt x="1334" y="191"/>
                    </a:cubicBezTo>
                    <a:cubicBezTo>
                      <a:pt x="1334" y="72"/>
                      <a:pt x="1239" y="1"/>
                      <a:pt x="114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
              <p:cNvSpPr/>
              <p:nvPr/>
            </p:nvSpPr>
            <p:spPr>
              <a:xfrm>
                <a:off x="1536835" y="3475040"/>
                <a:ext cx="20474" cy="13123"/>
              </a:xfrm>
              <a:custGeom>
                <a:avLst/>
                <a:gdLst/>
                <a:ahLst/>
                <a:cxnLst/>
                <a:rect l="l" t="t" r="r" b="b"/>
                <a:pathLst>
                  <a:path w="596" h="382" extrusionOk="0">
                    <a:moveTo>
                      <a:pt x="191" y="0"/>
                    </a:moveTo>
                    <a:cubicBezTo>
                      <a:pt x="72" y="0"/>
                      <a:pt x="1" y="96"/>
                      <a:pt x="1" y="191"/>
                    </a:cubicBezTo>
                    <a:cubicBezTo>
                      <a:pt x="1" y="286"/>
                      <a:pt x="72" y="381"/>
                      <a:pt x="191" y="381"/>
                    </a:cubicBezTo>
                    <a:lnTo>
                      <a:pt x="405" y="381"/>
                    </a:lnTo>
                    <a:cubicBezTo>
                      <a:pt x="501" y="381"/>
                      <a:pt x="596" y="286"/>
                      <a:pt x="596" y="191"/>
                    </a:cubicBezTo>
                    <a:cubicBezTo>
                      <a:pt x="596" y="96"/>
                      <a:pt x="501" y="0"/>
                      <a:pt x="4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
              <p:cNvSpPr/>
              <p:nvPr/>
            </p:nvSpPr>
            <p:spPr>
              <a:xfrm>
                <a:off x="1563836" y="3475040"/>
                <a:ext cx="45861" cy="13123"/>
              </a:xfrm>
              <a:custGeom>
                <a:avLst/>
                <a:gdLst/>
                <a:ahLst/>
                <a:cxnLst/>
                <a:rect l="l" t="t" r="r" b="b"/>
                <a:pathLst>
                  <a:path w="1335" h="382" extrusionOk="0">
                    <a:moveTo>
                      <a:pt x="191" y="0"/>
                    </a:moveTo>
                    <a:cubicBezTo>
                      <a:pt x="72" y="0"/>
                      <a:pt x="0" y="96"/>
                      <a:pt x="0" y="191"/>
                    </a:cubicBezTo>
                    <a:cubicBezTo>
                      <a:pt x="0" y="286"/>
                      <a:pt x="72" y="381"/>
                      <a:pt x="191" y="381"/>
                    </a:cubicBezTo>
                    <a:lnTo>
                      <a:pt x="1144" y="381"/>
                    </a:lnTo>
                    <a:cubicBezTo>
                      <a:pt x="1239" y="381"/>
                      <a:pt x="1334" y="286"/>
                      <a:pt x="1334" y="191"/>
                    </a:cubicBezTo>
                    <a:cubicBezTo>
                      <a:pt x="1334" y="96"/>
                      <a:pt x="1239" y="0"/>
                      <a:pt x="11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
              <p:cNvSpPr/>
              <p:nvPr/>
            </p:nvSpPr>
            <p:spPr>
              <a:xfrm>
                <a:off x="1536835" y="3499568"/>
                <a:ext cx="20474" cy="12298"/>
              </a:xfrm>
              <a:custGeom>
                <a:avLst/>
                <a:gdLst/>
                <a:ahLst/>
                <a:cxnLst/>
                <a:rect l="l" t="t" r="r" b="b"/>
                <a:pathLst>
                  <a:path w="596" h="358" extrusionOk="0">
                    <a:moveTo>
                      <a:pt x="191" y="1"/>
                    </a:moveTo>
                    <a:cubicBezTo>
                      <a:pt x="72" y="1"/>
                      <a:pt x="1" y="72"/>
                      <a:pt x="1" y="167"/>
                    </a:cubicBezTo>
                    <a:cubicBezTo>
                      <a:pt x="1" y="286"/>
                      <a:pt x="72" y="358"/>
                      <a:pt x="191" y="358"/>
                    </a:cubicBezTo>
                    <a:lnTo>
                      <a:pt x="405" y="358"/>
                    </a:lnTo>
                    <a:cubicBezTo>
                      <a:pt x="501" y="358"/>
                      <a:pt x="596" y="286"/>
                      <a:pt x="596" y="167"/>
                    </a:cubicBezTo>
                    <a:cubicBezTo>
                      <a:pt x="596" y="72"/>
                      <a:pt x="501" y="1"/>
                      <a:pt x="4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
              <p:cNvSpPr/>
              <p:nvPr/>
            </p:nvSpPr>
            <p:spPr>
              <a:xfrm>
                <a:off x="1563836" y="3499568"/>
                <a:ext cx="45861" cy="12298"/>
              </a:xfrm>
              <a:custGeom>
                <a:avLst/>
                <a:gdLst/>
                <a:ahLst/>
                <a:cxnLst/>
                <a:rect l="l" t="t" r="r" b="b"/>
                <a:pathLst>
                  <a:path w="1335" h="358" extrusionOk="0">
                    <a:moveTo>
                      <a:pt x="191" y="1"/>
                    </a:moveTo>
                    <a:cubicBezTo>
                      <a:pt x="72" y="1"/>
                      <a:pt x="0" y="72"/>
                      <a:pt x="0" y="167"/>
                    </a:cubicBezTo>
                    <a:cubicBezTo>
                      <a:pt x="0" y="286"/>
                      <a:pt x="72" y="358"/>
                      <a:pt x="191" y="358"/>
                    </a:cubicBezTo>
                    <a:lnTo>
                      <a:pt x="1144" y="358"/>
                    </a:lnTo>
                    <a:cubicBezTo>
                      <a:pt x="1239" y="358"/>
                      <a:pt x="1334" y="286"/>
                      <a:pt x="1334" y="167"/>
                    </a:cubicBezTo>
                    <a:cubicBezTo>
                      <a:pt x="1334" y="72"/>
                      <a:pt x="1239" y="1"/>
                      <a:pt x="114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
              <p:cNvSpPr/>
              <p:nvPr/>
            </p:nvSpPr>
            <p:spPr>
              <a:xfrm>
                <a:off x="1506571" y="3461952"/>
                <a:ext cx="13123" cy="39299"/>
              </a:xfrm>
              <a:custGeom>
                <a:avLst/>
                <a:gdLst/>
                <a:ahLst/>
                <a:cxnLst/>
                <a:rect l="l" t="t" r="r" b="b"/>
                <a:pathLst>
                  <a:path w="382" h="1144" extrusionOk="0">
                    <a:moveTo>
                      <a:pt x="191" y="0"/>
                    </a:moveTo>
                    <a:cubicBezTo>
                      <a:pt x="96" y="0"/>
                      <a:pt x="0" y="72"/>
                      <a:pt x="0" y="191"/>
                    </a:cubicBezTo>
                    <a:lnTo>
                      <a:pt x="0" y="953"/>
                    </a:lnTo>
                    <a:cubicBezTo>
                      <a:pt x="0" y="1072"/>
                      <a:pt x="96" y="1143"/>
                      <a:pt x="191" y="1143"/>
                    </a:cubicBezTo>
                    <a:cubicBezTo>
                      <a:pt x="286" y="1143"/>
                      <a:pt x="381" y="1072"/>
                      <a:pt x="381" y="953"/>
                    </a:cubicBezTo>
                    <a:lnTo>
                      <a:pt x="381" y="191"/>
                    </a:lnTo>
                    <a:cubicBezTo>
                      <a:pt x="381" y="72"/>
                      <a:pt x="286" y="0"/>
                      <a:pt x="1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
              <p:cNvSpPr/>
              <p:nvPr/>
            </p:nvSpPr>
            <p:spPr>
              <a:xfrm>
                <a:off x="1298772" y="3565009"/>
                <a:ext cx="428719" cy="229097"/>
              </a:xfrm>
              <a:custGeom>
                <a:avLst/>
                <a:gdLst/>
                <a:ahLst/>
                <a:cxnLst/>
                <a:rect l="l" t="t" r="r" b="b"/>
                <a:pathLst>
                  <a:path w="12480" h="6669" extrusionOk="0">
                    <a:moveTo>
                      <a:pt x="6573" y="358"/>
                    </a:moveTo>
                    <a:cubicBezTo>
                      <a:pt x="6859" y="358"/>
                      <a:pt x="7097" y="549"/>
                      <a:pt x="7169" y="811"/>
                    </a:cubicBezTo>
                    <a:cubicBezTo>
                      <a:pt x="7312" y="1358"/>
                      <a:pt x="7383" y="1930"/>
                      <a:pt x="7383" y="2501"/>
                    </a:cubicBezTo>
                    <a:lnTo>
                      <a:pt x="5097" y="2501"/>
                    </a:lnTo>
                    <a:cubicBezTo>
                      <a:pt x="5097" y="1930"/>
                      <a:pt x="5168" y="1358"/>
                      <a:pt x="5311" y="811"/>
                    </a:cubicBezTo>
                    <a:cubicBezTo>
                      <a:pt x="5383" y="549"/>
                      <a:pt x="5621" y="358"/>
                      <a:pt x="5907" y="358"/>
                    </a:cubicBezTo>
                    <a:close/>
                    <a:moveTo>
                      <a:pt x="10598" y="358"/>
                    </a:moveTo>
                    <a:cubicBezTo>
                      <a:pt x="10860" y="358"/>
                      <a:pt x="11098" y="549"/>
                      <a:pt x="11170" y="811"/>
                    </a:cubicBezTo>
                    <a:cubicBezTo>
                      <a:pt x="11312" y="1358"/>
                      <a:pt x="11408" y="1930"/>
                      <a:pt x="11408" y="2501"/>
                    </a:cubicBezTo>
                    <a:lnTo>
                      <a:pt x="9098" y="2501"/>
                    </a:lnTo>
                    <a:cubicBezTo>
                      <a:pt x="9098" y="1930"/>
                      <a:pt x="9193" y="1358"/>
                      <a:pt x="9336" y="811"/>
                    </a:cubicBezTo>
                    <a:cubicBezTo>
                      <a:pt x="9407" y="549"/>
                      <a:pt x="9645" y="358"/>
                      <a:pt x="9907" y="358"/>
                    </a:cubicBezTo>
                    <a:close/>
                    <a:moveTo>
                      <a:pt x="3716" y="2859"/>
                    </a:moveTo>
                    <a:lnTo>
                      <a:pt x="3716" y="3192"/>
                    </a:lnTo>
                    <a:lnTo>
                      <a:pt x="739" y="3192"/>
                    </a:lnTo>
                    <a:lnTo>
                      <a:pt x="739" y="2859"/>
                    </a:lnTo>
                    <a:close/>
                    <a:moveTo>
                      <a:pt x="7716" y="2859"/>
                    </a:moveTo>
                    <a:lnTo>
                      <a:pt x="7716" y="3192"/>
                    </a:lnTo>
                    <a:lnTo>
                      <a:pt x="4763" y="3192"/>
                    </a:lnTo>
                    <a:lnTo>
                      <a:pt x="4763" y="2859"/>
                    </a:lnTo>
                    <a:close/>
                    <a:moveTo>
                      <a:pt x="11741" y="2859"/>
                    </a:moveTo>
                    <a:lnTo>
                      <a:pt x="11741" y="3192"/>
                    </a:lnTo>
                    <a:lnTo>
                      <a:pt x="8764" y="3192"/>
                    </a:lnTo>
                    <a:lnTo>
                      <a:pt x="8764" y="2859"/>
                    </a:lnTo>
                    <a:close/>
                    <a:moveTo>
                      <a:pt x="1048" y="4621"/>
                    </a:moveTo>
                    <a:lnTo>
                      <a:pt x="1048" y="6312"/>
                    </a:lnTo>
                    <a:lnTo>
                      <a:pt x="739" y="6312"/>
                    </a:lnTo>
                    <a:lnTo>
                      <a:pt x="739" y="4621"/>
                    </a:lnTo>
                    <a:close/>
                    <a:moveTo>
                      <a:pt x="5716" y="4621"/>
                    </a:moveTo>
                    <a:lnTo>
                      <a:pt x="5716" y="6312"/>
                    </a:lnTo>
                    <a:lnTo>
                      <a:pt x="1429" y="6312"/>
                    </a:lnTo>
                    <a:lnTo>
                      <a:pt x="1429" y="4621"/>
                    </a:lnTo>
                    <a:close/>
                    <a:moveTo>
                      <a:pt x="6407" y="4621"/>
                    </a:moveTo>
                    <a:lnTo>
                      <a:pt x="6407" y="6312"/>
                    </a:lnTo>
                    <a:lnTo>
                      <a:pt x="6073" y="6312"/>
                    </a:lnTo>
                    <a:lnTo>
                      <a:pt x="6073" y="4621"/>
                    </a:lnTo>
                    <a:close/>
                    <a:moveTo>
                      <a:pt x="12122" y="3549"/>
                    </a:moveTo>
                    <a:lnTo>
                      <a:pt x="12122" y="4240"/>
                    </a:lnTo>
                    <a:lnTo>
                      <a:pt x="8955" y="4240"/>
                    </a:lnTo>
                    <a:cubicBezTo>
                      <a:pt x="8860" y="4240"/>
                      <a:pt x="8764" y="4335"/>
                      <a:pt x="8764" y="4430"/>
                    </a:cubicBezTo>
                    <a:cubicBezTo>
                      <a:pt x="8764" y="4526"/>
                      <a:pt x="8860" y="4621"/>
                      <a:pt x="8955" y="4621"/>
                    </a:cubicBezTo>
                    <a:lnTo>
                      <a:pt x="11050" y="4621"/>
                    </a:lnTo>
                    <a:lnTo>
                      <a:pt x="11050" y="6312"/>
                    </a:lnTo>
                    <a:lnTo>
                      <a:pt x="6764" y="6312"/>
                    </a:lnTo>
                    <a:lnTo>
                      <a:pt x="6764" y="4621"/>
                    </a:lnTo>
                    <a:lnTo>
                      <a:pt x="8217" y="4621"/>
                    </a:lnTo>
                    <a:cubicBezTo>
                      <a:pt x="8312" y="4621"/>
                      <a:pt x="8407" y="4526"/>
                      <a:pt x="8407" y="4430"/>
                    </a:cubicBezTo>
                    <a:cubicBezTo>
                      <a:pt x="8407" y="4335"/>
                      <a:pt x="8312" y="4240"/>
                      <a:pt x="8217" y="4240"/>
                    </a:cubicBezTo>
                    <a:lnTo>
                      <a:pt x="358" y="4240"/>
                    </a:lnTo>
                    <a:lnTo>
                      <a:pt x="358" y="3549"/>
                    </a:lnTo>
                    <a:close/>
                    <a:moveTo>
                      <a:pt x="11741" y="4621"/>
                    </a:moveTo>
                    <a:lnTo>
                      <a:pt x="11741" y="6312"/>
                    </a:lnTo>
                    <a:lnTo>
                      <a:pt x="11431" y="6312"/>
                    </a:lnTo>
                    <a:lnTo>
                      <a:pt x="11431" y="4621"/>
                    </a:lnTo>
                    <a:close/>
                    <a:moveTo>
                      <a:pt x="1882" y="1"/>
                    </a:moveTo>
                    <a:cubicBezTo>
                      <a:pt x="1453" y="1"/>
                      <a:pt x="1072" y="287"/>
                      <a:pt x="953" y="691"/>
                    </a:cubicBezTo>
                    <a:cubicBezTo>
                      <a:pt x="929" y="787"/>
                      <a:pt x="977" y="882"/>
                      <a:pt x="1096" y="906"/>
                    </a:cubicBezTo>
                    <a:cubicBezTo>
                      <a:pt x="1117" y="916"/>
                      <a:pt x="1138" y="921"/>
                      <a:pt x="1158" y="921"/>
                    </a:cubicBezTo>
                    <a:cubicBezTo>
                      <a:pt x="1230" y="921"/>
                      <a:pt x="1292" y="861"/>
                      <a:pt x="1310" y="787"/>
                    </a:cubicBezTo>
                    <a:cubicBezTo>
                      <a:pt x="1382" y="525"/>
                      <a:pt x="1620" y="358"/>
                      <a:pt x="1882" y="358"/>
                    </a:cubicBezTo>
                    <a:lnTo>
                      <a:pt x="2572" y="358"/>
                    </a:lnTo>
                    <a:cubicBezTo>
                      <a:pt x="2834" y="358"/>
                      <a:pt x="3073" y="549"/>
                      <a:pt x="3144" y="811"/>
                    </a:cubicBezTo>
                    <a:cubicBezTo>
                      <a:pt x="3287" y="1358"/>
                      <a:pt x="3382" y="1930"/>
                      <a:pt x="3382" y="2501"/>
                    </a:cubicBezTo>
                    <a:lnTo>
                      <a:pt x="1072" y="2501"/>
                    </a:lnTo>
                    <a:cubicBezTo>
                      <a:pt x="1072" y="2168"/>
                      <a:pt x="1120" y="1811"/>
                      <a:pt x="1167" y="1477"/>
                    </a:cubicBezTo>
                    <a:cubicBezTo>
                      <a:pt x="1167" y="1382"/>
                      <a:pt x="1120" y="1287"/>
                      <a:pt x="1001" y="1263"/>
                    </a:cubicBezTo>
                    <a:cubicBezTo>
                      <a:pt x="905" y="1263"/>
                      <a:pt x="810" y="1334"/>
                      <a:pt x="810" y="1430"/>
                    </a:cubicBezTo>
                    <a:cubicBezTo>
                      <a:pt x="739" y="1787"/>
                      <a:pt x="715" y="2144"/>
                      <a:pt x="715" y="2501"/>
                    </a:cubicBezTo>
                    <a:lnTo>
                      <a:pt x="691" y="2501"/>
                    </a:lnTo>
                    <a:cubicBezTo>
                      <a:pt x="524" y="2501"/>
                      <a:pt x="382" y="2620"/>
                      <a:pt x="382" y="2811"/>
                    </a:cubicBezTo>
                    <a:lnTo>
                      <a:pt x="382" y="3192"/>
                    </a:lnTo>
                    <a:lnTo>
                      <a:pt x="167" y="3192"/>
                    </a:lnTo>
                    <a:cubicBezTo>
                      <a:pt x="72" y="3192"/>
                      <a:pt x="1" y="3263"/>
                      <a:pt x="1" y="3359"/>
                    </a:cubicBezTo>
                    <a:lnTo>
                      <a:pt x="1" y="4430"/>
                    </a:lnTo>
                    <a:cubicBezTo>
                      <a:pt x="1" y="4526"/>
                      <a:pt x="72" y="4621"/>
                      <a:pt x="167" y="4621"/>
                    </a:cubicBezTo>
                    <a:lnTo>
                      <a:pt x="382" y="4621"/>
                    </a:lnTo>
                    <a:lnTo>
                      <a:pt x="382" y="6312"/>
                    </a:lnTo>
                    <a:lnTo>
                      <a:pt x="167" y="6312"/>
                    </a:lnTo>
                    <a:cubicBezTo>
                      <a:pt x="72" y="6312"/>
                      <a:pt x="1" y="6383"/>
                      <a:pt x="1" y="6478"/>
                    </a:cubicBezTo>
                    <a:cubicBezTo>
                      <a:pt x="1" y="6574"/>
                      <a:pt x="72" y="6669"/>
                      <a:pt x="167" y="6669"/>
                    </a:cubicBezTo>
                    <a:lnTo>
                      <a:pt x="12313" y="6669"/>
                    </a:lnTo>
                    <a:cubicBezTo>
                      <a:pt x="12408" y="6669"/>
                      <a:pt x="12479" y="6597"/>
                      <a:pt x="12479" y="6478"/>
                    </a:cubicBezTo>
                    <a:cubicBezTo>
                      <a:pt x="12479" y="6383"/>
                      <a:pt x="12408" y="6312"/>
                      <a:pt x="12313" y="6312"/>
                    </a:cubicBezTo>
                    <a:lnTo>
                      <a:pt x="12098" y="6312"/>
                    </a:lnTo>
                    <a:lnTo>
                      <a:pt x="12098" y="4621"/>
                    </a:lnTo>
                    <a:lnTo>
                      <a:pt x="12313" y="4621"/>
                    </a:lnTo>
                    <a:cubicBezTo>
                      <a:pt x="12408" y="4621"/>
                      <a:pt x="12479" y="4526"/>
                      <a:pt x="12479" y="4430"/>
                    </a:cubicBezTo>
                    <a:lnTo>
                      <a:pt x="12479" y="3359"/>
                    </a:lnTo>
                    <a:cubicBezTo>
                      <a:pt x="12479" y="3263"/>
                      <a:pt x="12408" y="3192"/>
                      <a:pt x="12313" y="3192"/>
                    </a:cubicBezTo>
                    <a:lnTo>
                      <a:pt x="12098" y="3192"/>
                    </a:lnTo>
                    <a:lnTo>
                      <a:pt x="12098" y="2811"/>
                    </a:lnTo>
                    <a:cubicBezTo>
                      <a:pt x="12098" y="2620"/>
                      <a:pt x="11955" y="2501"/>
                      <a:pt x="11789" y="2501"/>
                    </a:cubicBezTo>
                    <a:lnTo>
                      <a:pt x="11765" y="2501"/>
                    </a:lnTo>
                    <a:cubicBezTo>
                      <a:pt x="11765" y="1906"/>
                      <a:pt x="11693" y="1311"/>
                      <a:pt x="11527" y="715"/>
                    </a:cubicBezTo>
                    <a:cubicBezTo>
                      <a:pt x="11408" y="287"/>
                      <a:pt x="11027" y="1"/>
                      <a:pt x="10598" y="1"/>
                    </a:cubicBezTo>
                    <a:lnTo>
                      <a:pt x="9907" y="1"/>
                    </a:lnTo>
                    <a:cubicBezTo>
                      <a:pt x="9479" y="1"/>
                      <a:pt x="9098" y="287"/>
                      <a:pt x="8979" y="715"/>
                    </a:cubicBezTo>
                    <a:cubicBezTo>
                      <a:pt x="8812" y="1311"/>
                      <a:pt x="8740" y="1906"/>
                      <a:pt x="8740" y="2501"/>
                    </a:cubicBezTo>
                    <a:lnTo>
                      <a:pt x="8717" y="2501"/>
                    </a:lnTo>
                    <a:cubicBezTo>
                      <a:pt x="8550" y="2501"/>
                      <a:pt x="8407" y="2620"/>
                      <a:pt x="8407" y="2811"/>
                    </a:cubicBezTo>
                    <a:lnTo>
                      <a:pt x="8407" y="3192"/>
                    </a:lnTo>
                    <a:lnTo>
                      <a:pt x="8097" y="3192"/>
                    </a:lnTo>
                    <a:lnTo>
                      <a:pt x="8097" y="2811"/>
                    </a:lnTo>
                    <a:cubicBezTo>
                      <a:pt x="8097" y="2620"/>
                      <a:pt x="7955" y="2501"/>
                      <a:pt x="7788" y="2501"/>
                    </a:cubicBezTo>
                    <a:lnTo>
                      <a:pt x="7764" y="2501"/>
                    </a:lnTo>
                    <a:cubicBezTo>
                      <a:pt x="7764" y="1906"/>
                      <a:pt x="7669" y="1311"/>
                      <a:pt x="7526" y="715"/>
                    </a:cubicBezTo>
                    <a:cubicBezTo>
                      <a:pt x="7407" y="287"/>
                      <a:pt x="7026" y="1"/>
                      <a:pt x="6573" y="1"/>
                    </a:cubicBezTo>
                    <a:lnTo>
                      <a:pt x="5907" y="1"/>
                    </a:lnTo>
                    <a:cubicBezTo>
                      <a:pt x="5454" y="1"/>
                      <a:pt x="5073" y="287"/>
                      <a:pt x="4978" y="715"/>
                    </a:cubicBezTo>
                    <a:cubicBezTo>
                      <a:pt x="4811" y="1311"/>
                      <a:pt x="4740" y="1906"/>
                      <a:pt x="4716" y="2501"/>
                    </a:cubicBezTo>
                    <a:lnTo>
                      <a:pt x="4692" y="2501"/>
                    </a:lnTo>
                    <a:cubicBezTo>
                      <a:pt x="4525" y="2501"/>
                      <a:pt x="4382" y="2620"/>
                      <a:pt x="4382" y="2811"/>
                    </a:cubicBezTo>
                    <a:lnTo>
                      <a:pt x="4382" y="3192"/>
                    </a:lnTo>
                    <a:lnTo>
                      <a:pt x="4073" y="3192"/>
                    </a:lnTo>
                    <a:lnTo>
                      <a:pt x="4073" y="2811"/>
                    </a:lnTo>
                    <a:cubicBezTo>
                      <a:pt x="4073" y="2620"/>
                      <a:pt x="3930" y="2501"/>
                      <a:pt x="3763" y="2501"/>
                    </a:cubicBezTo>
                    <a:lnTo>
                      <a:pt x="3739" y="2501"/>
                    </a:lnTo>
                    <a:cubicBezTo>
                      <a:pt x="3739" y="1906"/>
                      <a:pt x="3668" y="1311"/>
                      <a:pt x="3501" y="715"/>
                    </a:cubicBezTo>
                    <a:cubicBezTo>
                      <a:pt x="3382" y="287"/>
                      <a:pt x="3001" y="1"/>
                      <a:pt x="257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p:nvPr/>
            </p:nvSpPr>
            <p:spPr>
              <a:xfrm>
                <a:off x="1391215" y="3364597"/>
                <a:ext cx="243834" cy="167743"/>
              </a:xfrm>
              <a:custGeom>
                <a:avLst/>
                <a:gdLst/>
                <a:ahLst/>
                <a:cxnLst/>
                <a:rect l="l" t="t" r="r" b="b"/>
                <a:pathLst>
                  <a:path w="7098" h="4883" extrusionOk="0">
                    <a:moveTo>
                      <a:pt x="6740" y="1286"/>
                    </a:moveTo>
                    <a:lnTo>
                      <a:pt x="6740" y="1929"/>
                    </a:lnTo>
                    <a:lnTo>
                      <a:pt x="358" y="1929"/>
                    </a:lnTo>
                    <a:lnTo>
                      <a:pt x="358" y="1286"/>
                    </a:lnTo>
                    <a:close/>
                    <a:moveTo>
                      <a:pt x="1715" y="0"/>
                    </a:moveTo>
                    <a:cubicBezTo>
                      <a:pt x="1620" y="0"/>
                      <a:pt x="1525" y="72"/>
                      <a:pt x="1525" y="191"/>
                    </a:cubicBezTo>
                    <a:lnTo>
                      <a:pt x="1525" y="929"/>
                    </a:lnTo>
                    <a:lnTo>
                      <a:pt x="167" y="929"/>
                    </a:lnTo>
                    <a:cubicBezTo>
                      <a:pt x="72" y="929"/>
                      <a:pt x="1" y="1001"/>
                      <a:pt x="1" y="1120"/>
                    </a:cubicBezTo>
                    <a:lnTo>
                      <a:pt x="1" y="4692"/>
                    </a:lnTo>
                    <a:cubicBezTo>
                      <a:pt x="1" y="4787"/>
                      <a:pt x="72" y="4882"/>
                      <a:pt x="167" y="4882"/>
                    </a:cubicBezTo>
                    <a:lnTo>
                      <a:pt x="6931" y="4882"/>
                    </a:lnTo>
                    <a:cubicBezTo>
                      <a:pt x="7026" y="4882"/>
                      <a:pt x="7097" y="4787"/>
                      <a:pt x="7097" y="4692"/>
                    </a:cubicBezTo>
                    <a:lnTo>
                      <a:pt x="7097" y="3525"/>
                    </a:lnTo>
                    <a:cubicBezTo>
                      <a:pt x="7097" y="3406"/>
                      <a:pt x="7026" y="3334"/>
                      <a:pt x="6931" y="3334"/>
                    </a:cubicBezTo>
                    <a:cubicBezTo>
                      <a:pt x="6812" y="3334"/>
                      <a:pt x="6740" y="3406"/>
                      <a:pt x="6740" y="3525"/>
                    </a:cubicBezTo>
                    <a:lnTo>
                      <a:pt x="6740" y="4501"/>
                    </a:lnTo>
                    <a:lnTo>
                      <a:pt x="358" y="4501"/>
                    </a:lnTo>
                    <a:lnTo>
                      <a:pt x="358" y="2310"/>
                    </a:lnTo>
                    <a:lnTo>
                      <a:pt x="6740" y="2310"/>
                    </a:lnTo>
                    <a:lnTo>
                      <a:pt x="6740" y="2787"/>
                    </a:lnTo>
                    <a:cubicBezTo>
                      <a:pt x="6740" y="2882"/>
                      <a:pt x="6812" y="2953"/>
                      <a:pt x="6931" y="2953"/>
                    </a:cubicBezTo>
                    <a:cubicBezTo>
                      <a:pt x="7026" y="2953"/>
                      <a:pt x="7097" y="2882"/>
                      <a:pt x="7097" y="2787"/>
                    </a:cubicBezTo>
                    <a:lnTo>
                      <a:pt x="7097" y="1120"/>
                    </a:lnTo>
                    <a:cubicBezTo>
                      <a:pt x="7097" y="1001"/>
                      <a:pt x="7026" y="929"/>
                      <a:pt x="6931" y="929"/>
                    </a:cubicBezTo>
                    <a:lnTo>
                      <a:pt x="5573" y="929"/>
                    </a:lnTo>
                    <a:lnTo>
                      <a:pt x="5573" y="191"/>
                    </a:lnTo>
                    <a:cubicBezTo>
                      <a:pt x="5573" y="72"/>
                      <a:pt x="5478" y="0"/>
                      <a:pt x="5383" y="0"/>
                    </a:cubicBezTo>
                    <a:cubicBezTo>
                      <a:pt x="5287" y="0"/>
                      <a:pt x="5192" y="72"/>
                      <a:pt x="5192" y="191"/>
                    </a:cubicBezTo>
                    <a:lnTo>
                      <a:pt x="5192" y="929"/>
                    </a:lnTo>
                    <a:lnTo>
                      <a:pt x="1906" y="929"/>
                    </a:lnTo>
                    <a:lnTo>
                      <a:pt x="1906" y="191"/>
                    </a:lnTo>
                    <a:cubicBezTo>
                      <a:pt x="1906" y="72"/>
                      <a:pt x="1810" y="0"/>
                      <a:pt x="17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17" name="Google Shape;117;p1"/>
          <p:cNvPicPr preferRelativeResize="0"/>
          <p:nvPr/>
        </p:nvPicPr>
        <p:blipFill rotWithShape="1">
          <a:blip r:embed="rId3">
            <a:alphaModFix/>
          </a:blip>
          <a:srcRect l="3173" t="16283" r="2056" b="18214"/>
          <a:stretch/>
        </p:blipFill>
        <p:spPr>
          <a:xfrm rot="647240">
            <a:off x="5826612" y="676892"/>
            <a:ext cx="2849026" cy="1098931"/>
          </a:xfrm>
          <a:prstGeom prst="rect">
            <a:avLst/>
          </a:prstGeom>
          <a:noFill/>
          <a:ln>
            <a:noFill/>
          </a:ln>
        </p:spPr>
      </p:pic>
      <p:sp>
        <p:nvSpPr>
          <p:cNvPr id="119" name="Google Shape;119;p1"/>
          <p:cNvSpPr txBox="1"/>
          <p:nvPr/>
        </p:nvSpPr>
        <p:spPr>
          <a:xfrm>
            <a:off x="735425" y="2539466"/>
            <a:ext cx="2414700" cy="5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US" i="1" dirty="0">
                <a:solidFill>
                  <a:schemeClr val="dk1"/>
                </a:solidFill>
                <a:latin typeface="Source Sans Pro" panose="020B0503030403020204" pitchFamily="34" charset="0"/>
                <a:ea typeface="Source Sans Pro" panose="020B0503030403020204" pitchFamily="34" charset="0"/>
              </a:rPr>
              <a:t>*Agency: healthcare-related organization</a:t>
            </a:r>
            <a:endParaRPr dirty="0">
              <a:latin typeface="Source Sans Pro" panose="020B0503030403020204" pitchFamily="34" charset="0"/>
              <a:ea typeface="Source Sans Pro" panose="020B0503030403020204" pitchFamily="34" charset="0"/>
            </a:endParaRPr>
          </a:p>
        </p:txBody>
      </p:sp>
      <p:cxnSp>
        <p:nvCxnSpPr>
          <p:cNvPr id="120" name="Google Shape;120;p1"/>
          <p:cNvCxnSpPr>
            <a:cxnSpLocks/>
          </p:cNvCxnSpPr>
          <p:nvPr/>
        </p:nvCxnSpPr>
        <p:spPr>
          <a:xfrm>
            <a:off x="3740178" y="2718654"/>
            <a:ext cx="83" cy="619249"/>
          </a:xfrm>
          <a:prstGeom prst="straightConnector1">
            <a:avLst/>
          </a:prstGeom>
          <a:noFill/>
          <a:ln w="38100" cap="flat" cmpd="sng">
            <a:solidFill>
              <a:schemeClr val="dk2"/>
            </a:solidFill>
            <a:prstDash val="solid"/>
            <a:round/>
            <a:headEnd type="none" w="med" len="med"/>
            <a:tailEnd type="triangle" w="med" len="med"/>
          </a:ln>
        </p:spPr>
      </p:cxnSp>
      <p:pic>
        <p:nvPicPr>
          <p:cNvPr id="7" name="图片 6" descr="图表, 饼图&#10;&#10;AI 生成的内容可能不正确。">
            <a:extLst>
              <a:ext uri="{FF2B5EF4-FFF2-40B4-BE49-F238E27FC236}">
                <a16:creationId xmlns:a16="http://schemas.microsoft.com/office/drawing/2014/main" id="{C3FA4E81-FB16-86DA-3140-5F55FA5CA3B7}"/>
              </a:ext>
            </a:extLst>
          </p:cNvPr>
          <p:cNvPicPr>
            <a:picLocks noChangeAspect="1"/>
          </p:cNvPicPr>
          <p:nvPr/>
        </p:nvPicPr>
        <p:blipFill>
          <a:blip r:embed="rId4"/>
          <a:srcRect t="14146"/>
          <a:stretch>
            <a:fillRect/>
          </a:stretch>
        </p:blipFill>
        <p:spPr>
          <a:xfrm>
            <a:off x="5787759" y="2278557"/>
            <a:ext cx="2620816" cy="2304075"/>
          </a:xfrm>
          <a:prstGeom prst="rect">
            <a:avLst/>
          </a:prstGeom>
        </p:spPr>
      </p:pic>
      <p:sp>
        <p:nvSpPr>
          <p:cNvPr id="8" name="Google Shape;58;p1">
            <a:extLst>
              <a:ext uri="{FF2B5EF4-FFF2-40B4-BE49-F238E27FC236}">
                <a16:creationId xmlns:a16="http://schemas.microsoft.com/office/drawing/2014/main" id="{625D28D7-90A1-BBFD-7209-0EA9084E0E9F}"/>
              </a:ext>
            </a:extLst>
          </p:cNvPr>
          <p:cNvSpPr txBox="1">
            <a:spLocks/>
          </p:cNvSpPr>
          <p:nvPr/>
        </p:nvSpPr>
        <p:spPr>
          <a:xfrm>
            <a:off x="4471002" y="3876111"/>
            <a:ext cx="2541900" cy="4688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196850"/>
            <a:r>
              <a:rPr lang="en-US" b="1" dirty="0">
                <a:latin typeface="Source Sans Pro" panose="020B0503030403020204" pitchFamily="34" charset="0"/>
                <a:ea typeface="Source Sans Pro" panose="020B0503030403020204" pitchFamily="34" charset="0"/>
              </a:rPr>
              <a:t>Missing Address Info</a:t>
            </a:r>
          </a:p>
          <a:p>
            <a:pPr marL="285750" indent="-196850"/>
            <a:endParaRPr lang="en-US" b="1" dirty="0">
              <a:latin typeface="Source Sans Pro" panose="020B0503030403020204" pitchFamily="34" charset="0"/>
              <a:ea typeface="Source Sans Pro" panose="020B0503030403020204" pitchFamily="34" charset="0"/>
            </a:endParaRPr>
          </a:p>
          <a:p>
            <a:pPr marL="285750" indent="-196850"/>
            <a:endParaRPr lang="en-US" b="1" dirty="0"/>
          </a:p>
        </p:txBody>
      </p:sp>
      <p:sp>
        <p:nvSpPr>
          <p:cNvPr id="9" name="Google Shape;58;p1">
            <a:extLst>
              <a:ext uri="{FF2B5EF4-FFF2-40B4-BE49-F238E27FC236}">
                <a16:creationId xmlns:a16="http://schemas.microsoft.com/office/drawing/2014/main" id="{3100EC86-B306-75FB-A29D-5547537ADCEB}"/>
              </a:ext>
            </a:extLst>
          </p:cNvPr>
          <p:cNvSpPr txBox="1">
            <a:spLocks/>
          </p:cNvSpPr>
          <p:nvPr/>
        </p:nvSpPr>
        <p:spPr>
          <a:xfrm>
            <a:off x="7555835" y="3393953"/>
            <a:ext cx="2541900" cy="4688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196850"/>
            <a:r>
              <a:rPr lang="en-US" b="1" dirty="0">
                <a:latin typeface="Source Sans Pro" panose="020B0503030403020204" pitchFamily="34" charset="0"/>
                <a:ea typeface="Source Sans Pro" panose="020B0503030403020204" pitchFamily="34" charset="0"/>
              </a:rPr>
              <a:t>Have Address Info</a:t>
            </a:r>
          </a:p>
          <a:p>
            <a:pPr marL="285750" indent="-196850"/>
            <a:endParaRPr lang="en-US" b="1" dirty="0">
              <a:latin typeface="Source Sans Pro" panose="020B0503030403020204" pitchFamily="34" charset="0"/>
              <a:ea typeface="Source Sans Pro" panose="020B0503030403020204" pitchFamily="34" charset="0"/>
            </a:endParaRPr>
          </a:p>
          <a:p>
            <a:pPr marL="285750" indent="-196850"/>
            <a:endParaRPr lang="en-US" b="1" dirty="0"/>
          </a:p>
        </p:txBody>
      </p:sp>
      <p:sp>
        <p:nvSpPr>
          <p:cNvPr id="2" name="灯片编号占位符 1">
            <a:extLst>
              <a:ext uri="{FF2B5EF4-FFF2-40B4-BE49-F238E27FC236}">
                <a16:creationId xmlns:a16="http://schemas.microsoft.com/office/drawing/2014/main" id="{CB75E034-E1BD-052B-18EA-3D1F262FA3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4" name="Google Shape;58;p1">
            <a:extLst>
              <a:ext uri="{FF2B5EF4-FFF2-40B4-BE49-F238E27FC236}">
                <a16:creationId xmlns:a16="http://schemas.microsoft.com/office/drawing/2014/main" id="{006DCC9A-B901-32A6-BEAC-D4E557401983}"/>
              </a:ext>
            </a:extLst>
          </p:cNvPr>
          <p:cNvSpPr txBox="1">
            <a:spLocks/>
          </p:cNvSpPr>
          <p:nvPr/>
        </p:nvSpPr>
        <p:spPr>
          <a:xfrm>
            <a:off x="5285650" y="1778920"/>
            <a:ext cx="3454504" cy="4688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196850" algn="ctr"/>
            <a:r>
              <a:rPr lang="en-US" b="1" dirty="0">
                <a:latin typeface="Source Sans Pro" panose="020B0503030403020204" pitchFamily="34" charset="0"/>
                <a:ea typeface="Source Sans Pro" panose="020B0503030403020204" pitchFamily="34" charset="0"/>
              </a:rPr>
              <a:t>Address Completeness of 7,000+ Healthcare Agencies (Last 6 Years)</a:t>
            </a:r>
          </a:p>
          <a:p>
            <a:pPr marL="285750" indent="-196850"/>
            <a:endParaRPr lang="en-US" b="1" dirty="0">
              <a:latin typeface="Source Sans Pro" panose="020B0503030403020204" pitchFamily="34" charset="0"/>
              <a:ea typeface="Source Sans Pro" panose="020B0503030403020204" pitchFamily="34" charset="0"/>
            </a:endParaRPr>
          </a:p>
          <a:p>
            <a:pPr marL="285750" indent="-196850"/>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353d129ca6d_0_25"/>
          <p:cNvSpPr txBox="1">
            <a:spLocks noGrp="1"/>
          </p:cNvSpPr>
          <p:nvPr>
            <p:ph type="title"/>
          </p:nvPr>
        </p:nvSpPr>
        <p:spPr>
          <a:xfrm>
            <a:off x="495000" y="400250"/>
            <a:ext cx="8505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US" sz="2000" b="1" dirty="0">
                <a:latin typeface="Manrope"/>
                <a:ea typeface="Manrope"/>
                <a:cs typeface="Manrope"/>
                <a:sym typeface="Manrope"/>
              </a:rPr>
              <a:t>Without complete address data, service expansion stalls and workload surges</a:t>
            </a:r>
            <a:endParaRPr sz="2000" dirty="0">
              <a:latin typeface="Manrope"/>
              <a:ea typeface="Manrope"/>
              <a:cs typeface="Manrope"/>
              <a:sym typeface="Manrope"/>
            </a:endParaRPr>
          </a:p>
        </p:txBody>
      </p:sp>
      <p:pic>
        <p:nvPicPr>
          <p:cNvPr id="127" name="Google Shape;127;g353d129ca6d_0_25"/>
          <p:cNvPicPr preferRelativeResize="0"/>
          <p:nvPr/>
        </p:nvPicPr>
        <p:blipFill rotWithShape="1">
          <a:blip r:embed="rId3">
            <a:alphaModFix/>
          </a:blip>
          <a:srcRect/>
          <a:stretch/>
        </p:blipFill>
        <p:spPr>
          <a:xfrm rot="601466" flipH="1">
            <a:off x="6422846" y="3731353"/>
            <a:ext cx="3120985" cy="842294"/>
          </a:xfrm>
          <a:prstGeom prst="rect">
            <a:avLst/>
          </a:prstGeom>
          <a:noFill/>
          <a:ln>
            <a:noFill/>
          </a:ln>
        </p:spPr>
      </p:pic>
      <p:sp>
        <p:nvSpPr>
          <p:cNvPr id="129" name="Google Shape;129;g353d129ca6d_0_25"/>
          <p:cNvSpPr/>
          <p:nvPr/>
        </p:nvSpPr>
        <p:spPr>
          <a:xfrm>
            <a:off x="1223232" y="1619610"/>
            <a:ext cx="4520371" cy="3360929"/>
          </a:xfrm>
          <a:custGeom>
            <a:avLst/>
            <a:gdLst/>
            <a:ahLst/>
            <a:cxnLst/>
            <a:rect l="l" t="t" r="r" b="b"/>
            <a:pathLst>
              <a:path w="4548249" h="3732555" extrusionOk="0">
                <a:moveTo>
                  <a:pt x="0" y="15579"/>
                </a:moveTo>
                <a:lnTo>
                  <a:pt x="0" y="3732555"/>
                </a:lnTo>
                <a:lnTo>
                  <a:pt x="4548249" y="3708805"/>
                </a:lnTo>
                <a:lnTo>
                  <a:pt x="2693001" y="0"/>
                </a:lnTo>
                <a:lnTo>
                  <a:pt x="0" y="15579"/>
                </a:lnTo>
                <a:close/>
              </a:path>
            </a:pathLst>
          </a:custGeom>
          <a:noFill/>
          <a:ln w="25400" cap="flat" cmpd="sng">
            <a:solidFill>
              <a:schemeClr val="tx1">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 name="Google Shape;130;g353d129ca6d_0_25"/>
          <p:cNvSpPr/>
          <p:nvPr/>
        </p:nvSpPr>
        <p:spPr>
          <a:xfrm>
            <a:off x="4642962" y="1669053"/>
            <a:ext cx="1015824" cy="456530"/>
          </a:xfrm>
          <a:prstGeom prst="rect">
            <a:avLst/>
          </a:prstGeom>
          <a:noFill/>
          <a:ln w="25400" cap="flat" cmpd="sng">
            <a:solidFill>
              <a:srgbClr val="6B6B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g353d129ca6d_0_25"/>
          <p:cNvSpPr txBox="1"/>
          <p:nvPr/>
        </p:nvSpPr>
        <p:spPr>
          <a:xfrm>
            <a:off x="6488856" y="1311810"/>
            <a:ext cx="19692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i="0" u="none" strike="noStrike" cap="none" dirty="0">
                <a:solidFill>
                  <a:srgbClr val="000000"/>
                </a:solidFill>
                <a:latin typeface="Source Sans Pro" panose="020B0503030403020204" pitchFamily="34" charset="0"/>
                <a:ea typeface="Source Sans Pro" panose="020B0503030403020204" pitchFamily="34" charset="0"/>
              </a:rPr>
              <a:t>Developed By Last Year Practicum</a:t>
            </a:r>
            <a:endParaRPr b="1" i="0" u="none" strike="noStrike" cap="none" dirty="0">
              <a:solidFill>
                <a:srgbClr val="000000"/>
              </a:solidFill>
              <a:latin typeface="Source Sans Pro" panose="020B0503030403020204" pitchFamily="34" charset="0"/>
              <a:ea typeface="Source Sans Pro" panose="020B0503030403020204" pitchFamily="34" charset="0"/>
            </a:endParaRPr>
          </a:p>
        </p:txBody>
      </p:sp>
      <p:sp>
        <p:nvSpPr>
          <p:cNvPr id="132" name="Google Shape;132;g353d129ca6d_0_25"/>
          <p:cNvSpPr txBox="1"/>
          <p:nvPr/>
        </p:nvSpPr>
        <p:spPr>
          <a:xfrm>
            <a:off x="596802" y="1311810"/>
            <a:ext cx="1749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i="0" u="none" strike="noStrike" cap="none" dirty="0">
                <a:solidFill>
                  <a:srgbClr val="000000"/>
                </a:solidFill>
                <a:latin typeface="Source Sans Pro" panose="020B0503030403020204" pitchFamily="34" charset="0"/>
                <a:ea typeface="Source Sans Pro" panose="020B0503030403020204" pitchFamily="34" charset="0"/>
              </a:rPr>
              <a:t>Our Current Work:</a:t>
            </a:r>
            <a:endParaRPr b="1" i="0" u="none" strike="noStrike" cap="none" dirty="0">
              <a:solidFill>
                <a:srgbClr val="000000"/>
              </a:solidFill>
              <a:latin typeface="Source Sans Pro" panose="020B0503030403020204" pitchFamily="34" charset="0"/>
              <a:ea typeface="Source Sans Pro" panose="020B0503030403020204" pitchFamily="34" charset="0"/>
            </a:endParaRPr>
          </a:p>
        </p:txBody>
      </p:sp>
      <p:pic>
        <p:nvPicPr>
          <p:cNvPr id="3" name="图片 2" descr="手机屏幕的截图&#10;&#10;AI 生成的内容可能不正确。">
            <a:extLst>
              <a:ext uri="{FF2B5EF4-FFF2-40B4-BE49-F238E27FC236}">
                <a16:creationId xmlns:a16="http://schemas.microsoft.com/office/drawing/2014/main" id="{617711FE-F7B8-FE31-178F-6C8FD441737D}"/>
              </a:ext>
            </a:extLst>
          </p:cNvPr>
          <p:cNvPicPr>
            <a:picLocks noChangeAspect="1"/>
          </p:cNvPicPr>
          <p:nvPr/>
        </p:nvPicPr>
        <p:blipFill>
          <a:blip r:embed="rId4"/>
          <a:stretch>
            <a:fillRect/>
          </a:stretch>
        </p:blipFill>
        <p:spPr>
          <a:xfrm>
            <a:off x="1223232" y="938295"/>
            <a:ext cx="6388494" cy="4205205"/>
          </a:xfrm>
          <a:prstGeom prst="rect">
            <a:avLst/>
          </a:prstGeom>
        </p:spPr>
      </p:pic>
      <p:sp>
        <p:nvSpPr>
          <p:cNvPr id="4" name="灯片编号占位符 3">
            <a:extLst>
              <a:ext uri="{FF2B5EF4-FFF2-40B4-BE49-F238E27FC236}">
                <a16:creationId xmlns:a16="http://schemas.microsoft.com/office/drawing/2014/main" id="{E77B1939-3BE4-BDC5-F761-E7645F6274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0" presetClass="entr" presetSubtype="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par>
                                <p:cTn id="16" presetID="10" presetClass="entr" presetSubtype="0" fill="hold" nodeType="with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fade">
                                      <p:cBhvr>
                                        <p:cTn id="18"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g353d129ca6d_5_125"/>
          <p:cNvSpPr txBox="1"/>
          <p:nvPr/>
        </p:nvSpPr>
        <p:spPr>
          <a:xfrm>
            <a:off x="473875" y="267225"/>
            <a:ext cx="8407200" cy="572700"/>
          </a:xfrm>
          <a:prstGeom prst="rect">
            <a:avLst/>
          </a:prstGeom>
          <a:noFill/>
          <a:ln>
            <a:noFill/>
          </a:ln>
        </p:spPr>
        <p:txBody>
          <a:bodyPr spcFirstLastPara="1" wrap="square" lIns="91425" tIns="91425" rIns="91425" bIns="91425" anchor="t" anchorCtr="0">
            <a:noAutofit/>
          </a:bodyPr>
          <a:lstStyle/>
          <a:p>
            <a:r>
              <a:rPr lang="en" altLang="zh-CN" sz="2000" b="1" dirty="0">
                <a:solidFill>
                  <a:schemeClr val="bg1"/>
                </a:solidFill>
                <a:highlight>
                  <a:schemeClr val="dk2"/>
                </a:highlight>
                <a:latin typeface="Manrope" pitchFamily="2" charset="0"/>
              </a:rPr>
              <a:t>30% of Agencies Lack Address Info — We Turned to Website Search to Close the Gap</a:t>
            </a:r>
            <a:endParaRPr lang="en" altLang="zh-CN" sz="2000" dirty="0">
              <a:solidFill>
                <a:schemeClr val="bg1"/>
              </a:solidFill>
              <a:highlight>
                <a:schemeClr val="dk2"/>
              </a:highlight>
              <a:latin typeface="Manrope" pitchFamily="2" charset="0"/>
            </a:endParaRPr>
          </a:p>
        </p:txBody>
      </p:sp>
      <p:sp>
        <p:nvSpPr>
          <p:cNvPr id="141" name="Google Shape;141;g353d129ca6d_5_125"/>
          <p:cNvSpPr/>
          <p:nvPr/>
        </p:nvSpPr>
        <p:spPr>
          <a:xfrm>
            <a:off x="1973585" y="2705100"/>
            <a:ext cx="431800" cy="475975"/>
          </a:xfrm>
          <a:prstGeom prst="downArrow">
            <a:avLst>
              <a:gd name="adj1" fmla="val 10800"/>
              <a:gd name="adj2" fmla="val 50000"/>
            </a:avLst>
          </a:prstGeom>
          <a:solidFill>
            <a:schemeClr val="lt1"/>
          </a:solidFill>
          <a:ln w="25400" cap="flat" cmpd="sng">
            <a:solidFill>
              <a:srgbClr val="0F5D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2" name="Google Shape;142;g353d129ca6d_5_125"/>
          <p:cNvPicPr preferRelativeResize="0"/>
          <p:nvPr/>
        </p:nvPicPr>
        <p:blipFill rotWithShape="1">
          <a:blip r:embed="rId3">
            <a:alphaModFix/>
          </a:blip>
          <a:srcRect/>
          <a:stretch/>
        </p:blipFill>
        <p:spPr>
          <a:xfrm>
            <a:off x="568986" y="3264798"/>
            <a:ext cx="3060486" cy="1629267"/>
          </a:xfrm>
          <a:prstGeom prst="rect">
            <a:avLst/>
          </a:prstGeom>
          <a:noFill/>
          <a:ln>
            <a:noFill/>
          </a:ln>
        </p:spPr>
      </p:pic>
      <p:sp>
        <p:nvSpPr>
          <p:cNvPr id="143" name="Google Shape;143;g353d129ca6d_5_125"/>
          <p:cNvSpPr/>
          <p:nvPr/>
        </p:nvSpPr>
        <p:spPr>
          <a:xfrm>
            <a:off x="3790950" y="3863519"/>
            <a:ext cx="781050" cy="431800"/>
          </a:xfrm>
          <a:prstGeom prst="rightArrow">
            <a:avLst>
              <a:gd name="adj1" fmla="val 15629"/>
              <a:gd name="adj2" fmla="val 50000"/>
            </a:avLst>
          </a:prstGeom>
          <a:noFill/>
          <a:ln w="25400" cap="flat" cmpd="sng">
            <a:solidFill>
              <a:srgbClr val="0F5D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4" name="Google Shape;144;g353d129ca6d_5_125"/>
          <p:cNvPicPr preferRelativeResize="0"/>
          <p:nvPr/>
        </p:nvPicPr>
        <p:blipFill rotWithShape="1">
          <a:blip r:embed="rId4">
            <a:alphaModFix/>
          </a:blip>
          <a:srcRect/>
          <a:stretch/>
        </p:blipFill>
        <p:spPr>
          <a:xfrm>
            <a:off x="473876" y="1123966"/>
            <a:ext cx="3862403" cy="1381102"/>
          </a:xfrm>
          <a:prstGeom prst="rect">
            <a:avLst/>
          </a:prstGeom>
          <a:noFill/>
          <a:ln>
            <a:noFill/>
          </a:ln>
        </p:spPr>
      </p:pic>
      <p:sp>
        <p:nvSpPr>
          <p:cNvPr id="145" name="Google Shape;145;g353d129ca6d_5_125"/>
          <p:cNvSpPr/>
          <p:nvPr/>
        </p:nvSpPr>
        <p:spPr>
          <a:xfrm>
            <a:off x="5332805" y="3633107"/>
            <a:ext cx="3548270" cy="32180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Source Sans Pro" panose="020B0503030403020204" pitchFamily="34" charset="0"/>
                <a:ea typeface="Source Sans Pro" panose="020B0503030403020204" pitchFamily="34" charset="0"/>
                <a:sym typeface="Arial"/>
              </a:rPr>
              <a:t>https://</a:t>
            </a:r>
            <a:r>
              <a:rPr lang="en-US" sz="1400" b="0" i="0" u="none" strike="noStrike" cap="none" dirty="0" err="1">
                <a:solidFill>
                  <a:schemeClr val="dk1"/>
                </a:solidFill>
                <a:latin typeface="Source Sans Pro" panose="020B0503030403020204" pitchFamily="34" charset="0"/>
                <a:ea typeface="Source Sans Pro" panose="020B0503030403020204" pitchFamily="34" charset="0"/>
                <a:sym typeface="Arial"/>
              </a:rPr>
              <a:t>health.ucdavis.edu</a:t>
            </a:r>
            <a:r>
              <a:rPr lang="en-US" sz="1400" b="0" i="0" u="none" strike="noStrike" cap="none" dirty="0">
                <a:solidFill>
                  <a:schemeClr val="dk1"/>
                </a:solidFill>
                <a:latin typeface="Source Sans Pro" panose="020B0503030403020204" pitchFamily="34" charset="0"/>
                <a:ea typeface="Source Sans Pro" panose="020B0503030403020204" pitchFamily="34" charset="0"/>
                <a:sym typeface="Arial"/>
              </a:rPr>
              <a:t>/medical-center/</a:t>
            </a:r>
            <a:endParaRPr sz="1400" b="0" i="0" u="none" strike="noStrike" cap="none" dirty="0">
              <a:solidFill>
                <a:schemeClr val="dk1"/>
              </a:solidFill>
              <a:latin typeface="Source Sans Pro" panose="020B0503030403020204" pitchFamily="34" charset="0"/>
              <a:ea typeface="Source Sans Pro" panose="020B0503030403020204" pitchFamily="34" charset="0"/>
              <a:sym typeface="Arial"/>
            </a:endParaRPr>
          </a:p>
        </p:txBody>
      </p:sp>
      <p:sp>
        <p:nvSpPr>
          <p:cNvPr id="146" name="Google Shape;146;g353d129ca6d_5_125"/>
          <p:cNvSpPr txBox="1"/>
          <p:nvPr/>
        </p:nvSpPr>
        <p:spPr>
          <a:xfrm>
            <a:off x="6657975" y="4737100"/>
            <a:ext cx="2025650" cy="2365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700"/>
              <a:buFont typeface="Arial"/>
              <a:buNone/>
            </a:pPr>
            <a:fld id="{00000000-1234-1234-1234-123412341234}" type="slidenum">
              <a:rPr lang="en-US" sz="700" b="0" i="0" u="none" strike="noStrike" cap="none">
                <a:solidFill>
                  <a:srgbClr val="898989"/>
                </a:solidFill>
                <a:latin typeface="Arial"/>
                <a:ea typeface="Arial"/>
                <a:cs typeface="Arial"/>
                <a:sym typeface="Arial"/>
              </a:rPr>
              <a:t>4</a:t>
            </a:fld>
            <a:endParaRPr sz="700" b="0" i="0" u="none" strike="noStrike" cap="none">
              <a:solidFill>
                <a:srgbClr val="898989"/>
              </a:solidFill>
              <a:latin typeface="Arial"/>
              <a:ea typeface="Arial"/>
              <a:cs typeface="Arial"/>
              <a:sym typeface="Arial"/>
            </a:endParaRPr>
          </a:p>
        </p:txBody>
      </p:sp>
      <p:pic>
        <p:nvPicPr>
          <p:cNvPr id="147" name="Google Shape;147;g353d129ca6d_5_125"/>
          <p:cNvPicPr preferRelativeResize="0"/>
          <p:nvPr/>
        </p:nvPicPr>
        <p:blipFill rotWithShape="1">
          <a:blip r:embed="rId5">
            <a:alphaModFix/>
          </a:blip>
          <a:srcRect r="14184"/>
          <a:stretch/>
        </p:blipFill>
        <p:spPr>
          <a:xfrm>
            <a:off x="4880350" y="4022050"/>
            <a:ext cx="4215350" cy="951575"/>
          </a:xfrm>
          <a:prstGeom prst="rect">
            <a:avLst/>
          </a:prstGeom>
          <a:noFill/>
          <a:ln>
            <a:noFill/>
          </a:ln>
        </p:spPr>
      </p:pic>
      <p:pic>
        <p:nvPicPr>
          <p:cNvPr id="2" name="图片 1" descr="手机屏幕的截图&#10;&#10;AI 生成的内容可能不正确。">
            <a:extLst>
              <a:ext uri="{FF2B5EF4-FFF2-40B4-BE49-F238E27FC236}">
                <a16:creationId xmlns:a16="http://schemas.microsoft.com/office/drawing/2014/main" id="{EBBEB896-D41D-282B-B8D7-EC88FAD51ED3}"/>
              </a:ext>
            </a:extLst>
          </p:cNvPr>
          <p:cNvPicPr>
            <a:picLocks noChangeAspect="1"/>
          </p:cNvPicPr>
          <p:nvPr/>
        </p:nvPicPr>
        <p:blipFill>
          <a:blip r:embed="rId6"/>
          <a:srcRect t="13807" r="47352" b="22480"/>
          <a:stretch>
            <a:fillRect/>
          </a:stretch>
        </p:blipFill>
        <p:spPr>
          <a:xfrm>
            <a:off x="5008306" y="955221"/>
            <a:ext cx="3553355" cy="2494858"/>
          </a:xfrm>
          <a:prstGeom prst="rect">
            <a:avLst/>
          </a:prstGeom>
        </p:spPr>
      </p:pic>
      <p:sp>
        <p:nvSpPr>
          <p:cNvPr id="3" name="灯片编号占位符 2">
            <a:extLst>
              <a:ext uri="{FF2B5EF4-FFF2-40B4-BE49-F238E27FC236}">
                <a16:creationId xmlns:a16="http://schemas.microsoft.com/office/drawing/2014/main" id="{26646F69-FB2B-A142-B3F0-DE8BE795F5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fade">
                                      <p:cBhvr>
                                        <p:cTn id="12" dur="500"/>
                                        <p:tgtEl>
                                          <p:spTgt spid="141"/>
                                        </p:tgtEl>
                                      </p:cBhvr>
                                    </p:animEffect>
                                  </p:childTnLst>
                                </p:cTn>
                              </p:par>
                              <p:par>
                                <p:cTn id="13" presetID="10" presetClass="entr" presetSubtype="0" fill="hold" nodeType="withEffect">
                                  <p:stCondLst>
                                    <p:cond delay="0"/>
                                  </p:stCondLst>
                                  <p:childTnLst>
                                    <p:set>
                                      <p:cBhvr>
                                        <p:cTn id="14" dur="1" fill="hold">
                                          <p:stCondLst>
                                            <p:cond delay="0"/>
                                          </p:stCondLst>
                                        </p:cTn>
                                        <p:tgtEl>
                                          <p:spTgt spid="142"/>
                                        </p:tgtEl>
                                        <p:attrNameLst>
                                          <p:attrName>style.visibility</p:attrName>
                                        </p:attrNameLst>
                                      </p:cBhvr>
                                      <p:to>
                                        <p:strVal val="visible"/>
                                      </p:to>
                                    </p:set>
                                    <p:animEffect transition="in" filter="fade">
                                      <p:cBhvr>
                                        <p:cTn id="15" dur="500"/>
                                        <p:tgtEl>
                                          <p:spTgt spid="1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500"/>
                                        <p:tgtEl>
                                          <p:spTgt spid="143"/>
                                        </p:tgtEl>
                                      </p:cBhvr>
                                    </p:animEffect>
                                  </p:childTnLst>
                                </p:cTn>
                              </p:par>
                              <p:par>
                                <p:cTn id="21" presetID="10"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animEffect transition="in" filter="fade">
                                      <p:cBhvr>
                                        <p:cTn id="23" dur="500"/>
                                        <p:tgtEl>
                                          <p:spTgt spid="14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7"/>
                                        </p:tgtEl>
                                        <p:attrNameLst>
                                          <p:attrName>style.visibility</p:attrName>
                                        </p:attrNameLst>
                                      </p:cBhvr>
                                      <p:to>
                                        <p:strVal val="visible"/>
                                      </p:to>
                                    </p:set>
                                    <p:animEffect transition="in" filter="fade">
                                      <p:cBhvr>
                                        <p:cTn id="28"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g353d129ca6d_5_138"/>
          <p:cNvSpPr txBox="1"/>
          <p:nvPr/>
        </p:nvSpPr>
        <p:spPr>
          <a:xfrm>
            <a:off x="562199" y="358400"/>
            <a:ext cx="8394021"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200"/>
              <a:buFont typeface="Manrope"/>
              <a:buNone/>
            </a:pPr>
            <a:r>
              <a:rPr lang="en-US" sz="2000" b="1" dirty="0">
                <a:solidFill>
                  <a:schemeClr val="lt1"/>
                </a:solidFill>
                <a:highlight>
                  <a:schemeClr val="dk2"/>
                </a:highlight>
                <a:latin typeface="Manrope"/>
                <a:ea typeface="Manrope"/>
                <a:cs typeface="Manrope"/>
                <a:sym typeface="Manrope"/>
              </a:rPr>
              <a:t>We began with search—finding agency websites through improved queries</a:t>
            </a:r>
            <a:endParaRPr sz="2000" b="1" i="0" u="none" strike="noStrike" cap="none" dirty="0">
              <a:solidFill>
                <a:srgbClr val="000000"/>
              </a:solidFill>
              <a:highlight>
                <a:schemeClr val="dk2"/>
              </a:highlight>
              <a:latin typeface="Manrope"/>
              <a:ea typeface="Manrope"/>
              <a:cs typeface="Manrope"/>
              <a:sym typeface="Manrope"/>
            </a:endParaRPr>
          </a:p>
          <a:p>
            <a:pPr marL="0" marR="0" lvl="0" indent="0" algn="l" rtl="0">
              <a:lnSpc>
                <a:spcPct val="100000"/>
              </a:lnSpc>
              <a:spcBef>
                <a:spcPts val="0"/>
              </a:spcBef>
              <a:spcAft>
                <a:spcPts val="0"/>
              </a:spcAft>
              <a:buClr>
                <a:schemeClr val="dk1"/>
              </a:buClr>
              <a:buSzPts val="5200"/>
              <a:buFont typeface="Manrope"/>
              <a:buNone/>
            </a:pPr>
            <a:endParaRPr sz="2800" b="0" i="0" u="none" strike="noStrike" cap="none" dirty="0">
              <a:solidFill>
                <a:schemeClr val="lt1"/>
              </a:solidFill>
              <a:highlight>
                <a:schemeClr val="dk2"/>
              </a:highlight>
              <a:latin typeface="Arial"/>
              <a:ea typeface="Arial"/>
              <a:cs typeface="Arial"/>
              <a:sym typeface="Arial"/>
            </a:endParaRPr>
          </a:p>
        </p:txBody>
      </p:sp>
      <p:sp>
        <p:nvSpPr>
          <p:cNvPr id="156" name="Google Shape;156;g353d129ca6d_5_138"/>
          <p:cNvSpPr txBox="1"/>
          <p:nvPr/>
        </p:nvSpPr>
        <p:spPr>
          <a:xfrm>
            <a:off x="5111276" y="3520535"/>
            <a:ext cx="3583500" cy="1216565"/>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buClr>
                <a:srgbClr val="000000"/>
              </a:buClr>
              <a:buSzPts val="1400"/>
              <a:buFont typeface="Arial"/>
              <a:buChar char="•"/>
            </a:pPr>
            <a:r>
              <a:rPr lang="en-US" sz="1400" b="0" i="0" u="none" strike="noStrike" cap="none" dirty="0">
                <a:solidFill>
                  <a:schemeClr val="dk1"/>
                </a:solidFill>
                <a:latin typeface="Source Sans Pro" panose="020B0503030403020204" pitchFamily="34" charset="0"/>
                <a:ea typeface="Source Sans Pro" panose="020B0503030403020204" pitchFamily="34" charset="0"/>
                <a:sym typeface="Arial"/>
              </a:rPr>
              <a:t>Improved Query Structure: </a:t>
            </a:r>
            <a:br>
              <a:rPr lang="en-US" sz="1400" b="0" i="0" u="none" strike="noStrike" cap="none" dirty="0">
                <a:solidFill>
                  <a:schemeClr val="dk1"/>
                </a:solidFill>
                <a:latin typeface="Source Sans Pro" panose="020B0503030403020204" pitchFamily="34" charset="0"/>
                <a:ea typeface="Source Sans Pro" panose="020B0503030403020204" pitchFamily="34" charset="0"/>
                <a:sym typeface="Arial"/>
              </a:rPr>
            </a:br>
            <a:r>
              <a:rPr lang="en-US" sz="1400" b="0" i="0" u="none" strike="noStrike" cap="none" dirty="0">
                <a:solidFill>
                  <a:schemeClr val="dk1"/>
                </a:solidFill>
                <a:latin typeface="Source Sans Pro" panose="020B0503030403020204" pitchFamily="34" charset="0"/>
                <a:ea typeface="Source Sans Pro" panose="020B0503030403020204" pitchFamily="34" charset="0"/>
                <a:sym typeface="Arial"/>
              </a:rPr>
              <a:t>adding </a:t>
            </a:r>
            <a:r>
              <a:rPr lang="en-US" sz="1400" b="1" i="0" u="none" strike="noStrike" cap="none" dirty="0">
                <a:solidFill>
                  <a:schemeClr val="dk1"/>
                </a:solidFill>
                <a:latin typeface="Source Sans Pro" panose="020B0503030403020204" pitchFamily="34" charset="0"/>
                <a:ea typeface="Source Sans Pro" panose="020B0503030403020204" pitchFamily="34" charset="0"/>
                <a:sym typeface="Arial"/>
              </a:rPr>
              <a:t>“official site”, “contact”, </a:t>
            </a:r>
            <a:r>
              <a:rPr lang="en-US" sz="1400" i="0" u="none" strike="noStrike" cap="none" dirty="0">
                <a:solidFill>
                  <a:schemeClr val="dk1"/>
                </a:solidFill>
                <a:latin typeface="Source Sans Pro" panose="020B0503030403020204" pitchFamily="34" charset="0"/>
                <a:ea typeface="Source Sans Pro" panose="020B0503030403020204" pitchFamily="34" charset="0"/>
              </a:rPr>
              <a:t>and</a:t>
            </a:r>
            <a:r>
              <a:rPr lang="en-US" sz="1400" b="1" i="0" u="none" strike="noStrike" cap="none" dirty="0">
                <a:solidFill>
                  <a:schemeClr val="dk1"/>
                </a:solidFill>
                <a:latin typeface="Source Sans Pro" panose="020B0503030403020204" pitchFamily="34" charset="0"/>
                <a:ea typeface="Source Sans Pro" panose="020B0503030403020204" pitchFamily="34" charset="0"/>
                <a:sym typeface="Arial"/>
              </a:rPr>
              <a:t> “address” </a:t>
            </a:r>
            <a:r>
              <a:rPr lang="en-US" sz="1400" b="0" i="0" u="none" strike="noStrike" cap="none" dirty="0">
                <a:solidFill>
                  <a:schemeClr val="dk1"/>
                </a:solidFill>
                <a:latin typeface="Source Sans Pro" panose="020B0503030403020204" pitchFamily="34" charset="0"/>
                <a:ea typeface="Source Sans Pro" panose="020B0503030403020204" pitchFamily="34" charset="0"/>
                <a:sym typeface="Arial"/>
              </a:rPr>
              <a:t>keywords</a:t>
            </a:r>
            <a:endParaRPr sz="1400" b="0" i="0" u="none" strike="noStrike" cap="none" dirty="0">
              <a:solidFill>
                <a:schemeClr val="dk1"/>
              </a:solidFill>
              <a:latin typeface="Source Sans Pro" panose="020B0503030403020204" pitchFamily="34" charset="0"/>
              <a:ea typeface="Source Sans Pro" panose="020B0503030403020204" pitchFamily="34" charset="0"/>
              <a:sym typeface="Arial"/>
            </a:endParaRPr>
          </a:p>
          <a:p>
            <a:pPr marL="285750" marR="0" lvl="0" indent="-285750" algn="l" rtl="0">
              <a:lnSpc>
                <a:spcPct val="100000"/>
              </a:lnSpc>
              <a:spcBef>
                <a:spcPts val="0"/>
              </a:spcBef>
              <a:buClr>
                <a:srgbClr val="000000"/>
              </a:buClr>
              <a:buSzPts val="1400"/>
              <a:buFont typeface="Arial"/>
              <a:buChar char="•"/>
            </a:pPr>
            <a:r>
              <a:rPr lang="en-US" sz="1400" b="0" i="0" u="none" strike="noStrike" cap="none" dirty="0">
                <a:solidFill>
                  <a:schemeClr val="dk1"/>
                </a:solidFill>
                <a:latin typeface="Source Sans Pro" panose="020B0503030403020204" pitchFamily="34" charset="0"/>
                <a:ea typeface="Source Sans Pro" panose="020B0503030403020204" pitchFamily="34" charset="0"/>
                <a:sym typeface="Arial"/>
              </a:rPr>
              <a:t>Prioritize official domains: </a:t>
            </a:r>
            <a:br>
              <a:rPr lang="en-US" sz="1400" b="0" i="0" u="none" strike="noStrike" cap="none" dirty="0">
                <a:solidFill>
                  <a:schemeClr val="dk1"/>
                </a:solidFill>
                <a:latin typeface="Source Sans Pro" panose="020B0503030403020204" pitchFamily="34" charset="0"/>
                <a:ea typeface="Source Sans Pro" panose="020B0503030403020204" pitchFamily="34" charset="0"/>
                <a:sym typeface="Arial"/>
              </a:rPr>
            </a:br>
            <a:r>
              <a:rPr lang="en-US" sz="1400" b="1" i="0" u="none" strike="noStrike" cap="none" dirty="0">
                <a:solidFill>
                  <a:srgbClr val="000000"/>
                </a:solidFill>
                <a:latin typeface="Source Sans Pro" panose="020B0503030403020204" pitchFamily="34" charset="0"/>
                <a:ea typeface="Source Sans Pro" panose="020B0503030403020204" pitchFamily="34" charset="0"/>
                <a:sym typeface="Arial"/>
              </a:rPr>
              <a:t>.gov, .org, .</a:t>
            </a:r>
            <a:r>
              <a:rPr lang="en-US" sz="1400" b="1" i="0" u="none" strike="noStrike" cap="none" dirty="0" err="1">
                <a:solidFill>
                  <a:srgbClr val="000000"/>
                </a:solidFill>
                <a:latin typeface="Source Sans Pro" panose="020B0503030403020204" pitchFamily="34" charset="0"/>
                <a:ea typeface="Source Sans Pro" panose="020B0503030403020204" pitchFamily="34" charset="0"/>
                <a:sym typeface="Arial"/>
              </a:rPr>
              <a:t>edu</a:t>
            </a:r>
            <a:endParaRPr lang="en-US" sz="1400" b="1" i="0" u="none" strike="noStrike" cap="none" dirty="0">
              <a:solidFill>
                <a:srgbClr val="000000"/>
              </a:solidFill>
              <a:latin typeface="Source Sans Pro" panose="020B0503030403020204" pitchFamily="34" charset="0"/>
              <a:ea typeface="Source Sans Pro" panose="020B0503030403020204" pitchFamily="34" charset="0"/>
              <a:sym typeface="Arial"/>
            </a:endParaRPr>
          </a:p>
          <a:p>
            <a:pPr marL="285750" marR="0" lvl="0" indent="-285750" algn="l" rtl="0">
              <a:lnSpc>
                <a:spcPct val="100000"/>
              </a:lnSpc>
              <a:spcBef>
                <a:spcPts val="0"/>
              </a:spcBef>
              <a:spcAft>
                <a:spcPts val="1800"/>
              </a:spcAft>
              <a:buClr>
                <a:srgbClr val="000000"/>
              </a:buClr>
              <a:buSzPts val="1400"/>
              <a:buFont typeface="Arial"/>
              <a:buChar char="•"/>
            </a:pPr>
            <a:r>
              <a:rPr lang="en-US" dirty="0">
                <a:latin typeface="Source Sans Pro" panose="020B0503030403020204" pitchFamily="34" charset="0"/>
                <a:ea typeface="Source Sans Pro" panose="020B0503030403020204" pitchFamily="34" charset="0"/>
              </a:rPr>
              <a:t>Integrate </a:t>
            </a:r>
            <a:r>
              <a:rPr lang="en-US" dirty="0" err="1">
                <a:latin typeface="Source Sans Pro" panose="020B0503030403020204" pitchFamily="34" charset="0"/>
                <a:ea typeface="Source Sans Pro" panose="020B0503030403020204" pitchFamily="34" charset="0"/>
              </a:rPr>
              <a:t>Serper</a:t>
            </a:r>
            <a:r>
              <a:rPr lang="en-US" dirty="0">
                <a:latin typeface="Source Sans Pro" panose="020B0503030403020204" pitchFamily="34" charset="0"/>
                <a:ea typeface="Source Sans Pro" panose="020B0503030403020204" pitchFamily="34" charset="0"/>
              </a:rPr>
              <a:t> API</a:t>
            </a:r>
            <a:endParaRPr sz="1400" i="0" u="none" strike="noStrike" cap="none" dirty="0">
              <a:solidFill>
                <a:srgbClr val="000000"/>
              </a:solidFill>
              <a:latin typeface="Source Sans Pro" panose="020B0503030403020204" pitchFamily="34" charset="0"/>
              <a:ea typeface="Source Sans Pro" panose="020B0503030403020204" pitchFamily="34" charset="0"/>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158" name="Google Shape;158;g353d129ca6d_5_138"/>
          <p:cNvSpPr txBox="1"/>
          <p:nvPr/>
        </p:nvSpPr>
        <p:spPr>
          <a:xfrm>
            <a:off x="562200" y="1075394"/>
            <a:ext cx="3769800" cy="623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dirty="0">
                <a:solidFill>
                  <a:schemeClr val="dk2"/>
                </a:solidFill>
                <a:latin typeface="Manrope"/>
                <a:ea typeface="Manrope"/>
                <a:cs typeface="Manrope"/>
                <a:sym typeface="Manrope"/>
              </a:rPr>
              <a:t>Website Extraction Success Rate</a:t>
            </a:r>
            <a:endParaRPr sz="1600" b="1" i="0" u="none" strike="noStrike" cap="none" dirty="0">
              <a:solidFill>
                <a:schemeClr val="dk2"/>
              </a:solidFill>
              <a:latin typeface="Manrope"/>
              <a:ea typeface="Manrope"/>
              <a:cs typeface="Manrope"/>
              <a:sym typeface="Manrope"/>
            </a:endParaRPr>
          </a:p>
        </p:txBody>
      </p:sp>
      <p:pic>
        <p:nvPicPr>
          <p:cNvPr id="2" name="图片 1" descr="手机屏幕的截图&#10;&#10;AI 生成的内容可能不正确。">
            <a:extLst>
              <a:ext uri="{FF2B5EF4-FFF2-40B4-BE49-F238E27FC236}">
                <a16:creationId xmlns:a16="http://schemas.microsoft.com/office/drawing/2014/main" id="{79654B4D-4D55-EFAB-F1A7-21CAA14AF41C}"/>
              </a:ext>
            </a:extLst>
          </p:cNvPr>
          <p:cNvPicPr>
            <a:picLocks noChangeAspect="1"/>
          </p:cNvPicPr>
          <p:nvPr/>
        </p:nvPicPr>
        <p:blipFill>
          <a:blip r:embed="rId3"/>
          <a:srcRect t="13807" r="47352" b="22480"/>
          <a:stretch>
            <a:fillRect/>
          </a:stretch>
        </p:blipFill>
        <p:spPr>
          <a:xfrm>
            <a:off x="5244209" y="884149"/>
            <a:ext cx="3317634" cy="2642795"/>
          </a:xfrm>
          <a:prstGeom prst="rect">
            <a:avLst/>
          </a:prstGeom>
        </p:spPr>
      </p:pic>
      <p:sp>
        <p:nvSpPr>
          <p:cNvPr id="3" name="灯片编号占位符 2">
            <a:extLst>
              <a:ext uri="{FF2B5EF4-FFF2-40B4-BE49-F238E27FC236}">
                <a16:creationId xmlns:a16="http://schemas.microsoft.com/office/drawing/2014/main" id="{308E9ABD-CB4D-876C-0EFC-8E6B205A12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pic>
        <p:nvPicPr>
          <p:cNvPr id="8" name="图片 7" descr="图表&#10;&#10;AI 生成的内容可能不正确。">
            <a:extLst>
              <a:ext uri="{FF2B5EF4-FFF2-40B4-BE49-F238E27FC236}">
                <a16:creationId xmlns:a16="http://schemas.microsoft.com/office/drawing/2014/main" id="{B132AD5A-6A50-8235-9737-27FC5625EC3A}"/>
              </a:ext>
            </a:extLst>
          </p:cNvPr>
          <p:cNvPicPr>
            <a:picLocks noChangeAspect="1"/>
          </p:cNvPicPr>
          <p:nvPr/>
        </p:nvPicPr>
        <p:blipFill>
          <a:blip r:embed="rId4"/>
          <a:stretch>
            <a:fillRect/>
          </a:stretch>
        </p:blipFill>
        <p:spPr>
          <a:xfrm>
            <a:off x="562199" y="1843089"/>
            <a:ext cx="4247956" cy="31710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1">
          <a:extLst>
            <a:ext uri="{FF2B5EF4-FFF2-40B4-BE49-F238E27FC236}">
              <a16:creationId xmlns:a16="http://schemas.microsoft.com/office/drawing/2014/main" id="{8B8AA3F7-1A3C-CB8E-A11B-2B7AEFE9C376}"/>
            </a:ext>
          </a:extLst>
        </p:cNvPr>
        <p:cNvGrpSpPr/>
        <p:nvPr/>
      </p:nvGrpSpPr>
      <p:grpSpPr>
        <a:xfrm>
          <a:off x="0" y="0"/>
          <a:ext cx="0" cy="0"/>
          <a:chOff x="0" y="0"/>
          <a:chExt cx="0" cy="0"/>
        </a:xfrm>
      </p:grpSpPr>
      <p:sp>
        <p:nvSpPr>
          <p:cNvPr id="952" name="Google Shape;952;p66">
            <a:extLst>
              <a:ext uri="{FF2B5EF4-FFF2-40B4-BE49-F238E27FC236}">
                <a16:creationId xmlns:a16="http://schemas.microsoft.com/office/drawing/2014/main" id="{CD519643-547A-F021-EE77-9FE62E37D07C}"/>
              </a:ext>
            </a:extLst>
          </p:cNvPr>
          <p:cNvSpPr txBox="1">
            <a:spLocks noGrp="1"/>
          </p:cNvSpPr>
          <p:nvPr>
            <p:ph type="title"/>
          </p:nvPr>
        </p:nvSpPr>
        <p:spPr>
          <a:xfrm>
            <a:off x="713100" y="2268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Manrope" pitchFamily="2" charset="0"/>
              </a:rPr>
              <a:t>Further Improvements in URL Extraction: </a:t>
            </a:r>
            <a:r>
              <a:rPr lang="en" sz="2000" b="1" dirty="0" err="1">
                <a:latin typeface="Manrope" pitchFamily="2" charset="0"/>
              </a:rPr>
              <a:t>Serper</a:t>
            </a:r>
            <a:r>
              <a:rPr lang="en" sz="2000" b="1" dirty="0">
                <a:latin typeface="Manrope" pitchFamily="2" charset="0"/>
              </a:rPr>
              <a:t> API</a:t>
            </a:r>
            <a:endParaRPr sz="2000" b="1" dirty="0">
              <a:latin typeface="Manrope" pitchFamily="2" charset="0"/>
            </a:endParaRPr>
          </a:p>
        </p:txBody>
      </p:sp>
      <p:sp>
        <p:nvSpPr>
          <p:cNvPr id="953" name="Google Shape;953;p66">
            <a:extLst>
              <a:ext uri="{FF2B5EF4-FFF2-40B4-BE49-F238E27FC236}">
                <a16:creationId xmlns:a16="http://schemas.microsoft.com/office/drawing/2014/main" id="{00B3ADE8-F518-8538-962D-B08096A25A09}"/>
              </a:ext>
            </a:extLst>
          </p:cNvPr>
          <p:cNvSpPr txBox="1">
            <a:spLocks noGrp="1"/>
          </p:cNvSpPr>
          <p:nvPr>
            <p:ph type="title" idx="2"/>
          </p:nvPr>
        </p:nvSpPr>
        <p:spPr>
          <a:xfrm>
            <a:off x="867698" y="1259520"/>
            <a:ext cx="3493974" cy="364200"/>
          </a:xfrm>
          <a:prstGeom prst="rect">
            <a:avLst/>
          </a:prstGeom>
        </p:spPr>
        <p:txBody>
          <a:bodyPr spcFirstLastPara="1" wrap="square" lIns="91425" tIns="91425" rIns="91425" bIns="91425" anchor="ctr" anchorCtr="0">
            <a:noAutofit/>
          </a:bodyPr>
          <a:lstStyle/>
          <a:p>
            <a:r>
              <a:rPr lang="en" altLang="zh-CN" sz="1600" dirty="0">
                <a:latin typeface="Manrope" pitchFamily="2" charset="0"/>
                <a:ea typeface="Source Sans Pro" panose="020B0503030403020204" pitchFamily="34" charset="0"/>
              </a:rPr>
              <a:t>Why Google Custom Search API  alone wasn’t enough</a:t>
            </a:r>
          </a:p>
        </p:txBody>
      </p:sp>
      <p:sp>
        <p:nvSpPr>
          <p:cNvPr id="954" name="Google Shape;954;p66">
            <a:extLst>
              <a:ext uri="{FF2B5EF4-FFF2-40B4-BE49-F238E27FC236}">
                <a16:creationId xmlns:a16="http://schemas.microsoft.com/office/drawing/2014/main" id="{CCF95480-5129-7A10-B69E-14E91840DD16}"/>
              </a:ext>
            </a:extLst>
          </p:cNvPr>
          <p:cNvSpPr txBox="1">
            <a:spLocks noGrp="1"/>
          </p:cNvSpPr>
          <p:nvPr>
            <p:ph type="subTitle" idx="1"/>
          </p:nvPr>
        </p:nvSpPr>
        <p:spPr>
          <a:xfrm>
            <a:off x="883800" y="1671442"/>
            <a:ext cx="3574591" cy="556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latin typeface="Source Sans Pro" panose="020B0503030403020204" pitchFamily="34" charset="0"/>
                <a:ea typeface="Source Sans Pro" panose="020B0503030403020204" pitchFamily="34" charset="0"/>
              </a:rPr>
              <a:t>Frequent timeouts </a:t>
            </a:r>
          </a:p>
          <a:p>
            <a:pPr marL="285750" lvl="0" indent="-285750" algn="l" rtl="0">
              <a:spcBef>
                <a:spcPts val="0"/>
              </a:spcBef>
              <a:spcAft>
                <a:spcPts val="0"/>
              </a:spcAft>
              <a:buFont typeface="Arial" panose="020B0604020202020204" pitchFamily="34" charset="0"/>
              <a:buChar char="•"/>
            </a:pPr>
            <a:r>
              <a:rPr lang="en" dirty="0">
                <a:latin typeface="Source Sans Pro" panose="020B0503030403020204" pitchFamily="34" charset="0"/>
                <a:ea typeface="Source Sans Pro" panose="020B0503030403020204" pitchFamily="34" charset="0"/>
              </a:rPr>
              <a:t>Fails to extract URLs for 20% healthcare facilities</a:t>
            </a:r>
            <a:endParaRPr dirty="0">
              <a:latin typeface="Source Sans Pro" panose="020B0503030403020204" pitchFamily="34" charset="0"/>
              <a:ea typeface="Source Sans Pro" panose="020B0503030403020204" pitchFamily="34" charset="0"/>
            </a:endParaRPr>
          </a:p>
        </p:txBody>
      </p:sp>
      <p:sp>
        <p:nvSpPr>
          <p:cNvPr id="959" name="Google Shape;959;p66">
            <a:extLst>
              <a:ext uri="{FF2B5EF4-FFF2-40B4-BE49-F238E27FC236}">
                <a16:creationId xmlns:a16="http://schemas.microsoft.com/office/drawing/2014/main" id="{96809A35-2727-11E8-6009-5A981F18F1E7}"/>
              </a:ext>
            </a:extLst>
          </p:cNvPr>
          <p:cNvSpPr txBox="1">
            <a:spLocks noGrp="1"/>
          </p:cNvSpPr>
          <p:nvPr>
            <p:ph type="title" idx="7"/>
          </p:nvPr>
        </p:nvSpPr>
        <p:spPr>
          <a:xfrm>
            <a:off x="867698" y="3341220"/>
            <a:ext cx="3493974" cy="364200"/>
          </a:xfrm>
          <a:prstGeom prst="rect">
            <a:avLst/>
          </a:prstGeom>
        </p:spPr>
        <p:txBody>
          <a:bodyPr spcFirstLastPara="1" wrap="square" lIns="91425" tIns="91425" rIns="91425" bIns="91425" anchor="ctr" anchorCtr="0">
            <a:noAutofit/>
          </a:bodyPr>
          <a:lstStyle/>
          <a:p>
            <a:r>
              <a:rPr lang="en" altLang="zh-CN" sz="1600" dirty="0">
                <a:latin typeface="Manrope" pitchFamily="2" charset="0"/>
              </a:rPr>
              <a:t>How </a:t>
            </a:r>
            <a:r>
              <a:rPr lang="en" altLang="zh-CN" sz="1600" dirty="0" err="1">
                <a:latin typeface="Manrope" pitchFamily="2" charset="0"/>
              </a:rPr>
              <a:t>Serper</a:t>
            </a:r>
            <a:r>
              <a:rPr lang="en" altLang="zh-CN" sz="1600" dirty="0">
                <a:latin typeface="Manrope" pitchFamily="2" charset="0"/>
              </a:rPr>
              <a:t> API improves scraping</a:t>
            </a:r>
          </a:p>
        </p:txBody>
      </p:sp>
      <p:sp>
        <p:nvSpPr>
          <p:cNvPr id="960" name="Google Shape;960;p66">
            <a:extLst>
              <a:ext uri="{FF2B5EF4-FFF2-40B4-BE49-F238E27FC236}">
                <a16:creationId xmlns:a16="http://schemas.microsoft.com/office/drawing/2014/main" id="{D61FDB50-4526-3A82-7DD3-69E1D30EB450}"/>
              </a:ext>
            </a:extLst>
          </p:cNvPr>
          <p:cNvSpPr txBox="1">
            <a:spLocks noGrp="1"/>
          </p:cNvSpPr>
          <p:nvPr>
            <p:ph type="subTitle" idx="8"/>
          </p:nvPr>
        </p:nvSpPr>
        <p:spPr>
          <a:xfrm>
            <a:off x="867698" y="3656514"/>
            <a:ext cx="3623254" cy="94143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latin typeface="Source Sans Pro" panose="020B0503030403020204" pitchFamily="34" charset="0"/>
                <a:ea typeface="Source Sans Pro" panose="020B0503030403020204" pitchFamily="34" charset="0"/>
              </a:rPr>
              <a:t>No API timeouts</a:t>
            </a:r>
          </a:p>
          <a:p>
            <a:pPr marL="285750" lvl="0" indent="-285750" algn="l" rtl="0">
              <a:spcBef>
                <a:spcPts val="0"/>
              </a:spcBef>
              <a:spcAft>
                <a:spcPts val="0"/>
              </a:spcAft>
              <a:buFont typeface="Arial" panose="020B0604020202020204" pitchFamily="34" charset="0"/>
              <a:buChar char="•"/>
            </a:pPr>
            <a:r>
              <a:rPr lang="en" dirty="0">
                <a:latin typeface="Source Sans Pro" panose="020B0503030403020204" pitchFamily="34" charset="0"/>
                <a:ea typeface="Source Sans Pro" panose="020B0503030403020204" pitchFamily="34" charset="0"/>
              </a:rPr>
              <a:t>Extracts URLs for 100% healthcare facilities</a:t>
            </a:r>
          </a:p>
        </p:txBody>
      </p:sp>
      <p:sp>
        <p:nvSpPr>
          <p:cNvPr id="965" name="Google Shape;965;p66">
            <a:extLst>
              <a:ext uri="{FF2B5EF4-FFF2-40B4-BE49-F238E27FC236}">
                <a16:creationId xmlns:a16="http://schemas.microsoft.com/office/drawing/2014/main" id="{997CBAC6-F274-3E9B-10E1-1EAD9819AF66}"/>
              </a:ext>
            </a:extLst>
          </p:cNvPr>
          <p:cNvSpPr/>
          <p:nvPr/>
        </p:nvSpPr>
        <p:spPr>
          <a:xfrm>
            <a:off x="152463" y="1337175"/>
            <a:ext cx="727500" cy="727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6" name="Google Shape;966;p66">
            <a:extLst>
              <a:ext uri="{FF2B5EF4-FFF2-40B4-BE49-F238E27FC236}">
                <a16:creationId xmlns:a16="http://schemas.microsoft.com/office/drawing/2014/main" id="{BC64A1CA-16C2-0A1F-5711-FD87F40ABEFF}"/>
              </a:ext>
            </a:extLst>
          </p:cNvPr>
          <p:cNvSpPr/>
          <p:nvPr/>
        </p:nvSpPr>
        <p:spPr>
          <a:xfrm>
            <a:off x="152463" y="3355726"/>
            <a:ext cx="727500" cy="727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nvGrpSpPr>
          <p:cNvPr id="975" name="Google Shape;975;p66">
            <a:extLst>
              <a:ext uri="{FF2B5EF4-FFF2-40B4-BE49-F238E27FC236}">
                <a16:creationId xmlns:a16="http://schemas.microsoft.com/office/drawing/2014/main" id="{5321E594-E584-D1C5-63BC-08A4E4BEDC08}"/>
              </a:ext>
            </a:extLst>
          </p:cNvPr>
          <p:cNvGrpSpPr/>
          <p:nvPr/>
        </p:nvGrpSpPr>
        <p:grpSpPr>
          <a:xfrm>
            <a:off x="299810" y="3525418"/>
            <a:ext cx="432807" cy="388115"/>
            <a:chOff x="2671533" y="2106883"/>
            <a:chExt cx="432807" cy="388115"/>
          </a:xfrm>
        </p:grpSpPr>
        <p:sp>
          <p:nvSpPr>
            <p:cNvPr id="976" name="Google Shape;976;p66">
              <a:extLst>
                <a:ext uri="{FF2B5EF4-FFF2-40B4-BE49-F238E27FC236}">
                  <a16:creationId xmlns:a16="http://schemas.microsoft.com/office/drawing/2014/main" id="{BF0F5B0E-FB5C-8CDF-EF00-480F2D376EF1}"/>
                </a:ext>
              </a:extLst>
            </p:cNvPr>
            <p:cNvSpPr/>
            <p:nvPr/>
          </p:nvSpPr>
          <p:spPr>
            <a:xfrm>
              <a:off x="2789327" y="2400700"/>
              <a:ext cx="21299" cy="19856"/>
            </a:xfrm>
            <a:custGeom>
              <a:avLst/>
              <a:gdLst/>
              <a:ahLst/>
              <a:cxnLst/>
              <a:rect l="l" t="t" r="r" b="b"/>
              <a:pathLst>
                <a:path w="620" h="578" extrusionOk="0">
                  <a:moveTo>
                    <a:pt x="203" y="0"/>
                  </a:moveTo>
                  <a:cubicBezTo>
                    <a:pt x="155" y="0"/>
                    <a:pt x="108" y="18"/>
                    <a:pt x="72" y="54"/>
                  </a:cubicBezTo>
                  <a:cubicBezTo>
                    <a:pt x="1" y="125"/>
                    <a:pt x="1" y="244"/>
                    <a:pt x="72" y="316"/>
                  </a:cubicBezTo>
                  <a:lnTo>
                    <a:pt x="286" y="530"/>
                  </a:lnTo>
                  <a:cubicBezTo>
                    <a:pt x="310" y="554"/>
                    <a:pt x="358" y="578"/>
                    <a:pt x="405" y="578"/>
                  </a:cubicBezTo>
                  <a:cubicBezTo>
                    <a:pt x="453" y="578"/>
                    <a:pt x="501" y="554"/>
                    <a:pt x="548" y="530"/>
                  </a:cubicBezTo>
                  <a:cubicBezTo>
                    <a:pt x="620" y="458"/>
                    <a:pt x="620" y="339"/>
                    <a:pt x="548" y="268"/>
                  </a:cubicBezTo>
                  <a:lnTo>
                    <a:pt x="334" y="54"/>
                  </a:lnTo>
                  <a:cubicBezTo>
                    <a:pt x="298" y="18"/>
                    <a:pt x="251"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a:extLst>
                <a:ext uri="{FF2B5EF4-FFF2-40B4-BE49-F238E27FC236}">
                  <a16:creationId xmlns:a16="http://schemas.microsoft.com/office/drawing/2014/main" id="{04914C8B-E696-C210-E114-46EF0F1A7501}"/>
                </a:ext>
              </a:extLst>
            </p:cNvPr>
            <p:cNvSpPr/>
            <p:nvPr/>
          </p:nvSpPr>
          <p:spPr>
            <a:xfrm>
              <a:off x="2771327" y="2418666"/>
              <a:ext cx="20474" cy="19890"/>
            </a:xfrm>
            <a:custGeom>
              <a:avLst/>
              <a:gdLst/>
              <a:ahLst/>
              <a:cxnLst/>
              <a:rect l="l" t="t" r="r" b="b"/>
              <a:pathLst>
                <a:path w="596" h="579" extrusionOk="0">
                  <a:moveTo>
                    <a:pt x="203" y="1"/>
                  </a:moveTo>
                  <a:cubicBezTo>
                    <a:pt x="155" y="1"/>
                    <a:pt x="108" y="19"/>
                    <a:pt x="72" y="55"/>
                  </a:cubicBezTo>
                  <a:cubicBezTo>
                    <a:pt x="1" y="126"/>
                    <a:pt x="1" y="245"/>
                    <a:pt x="72" y="317"/>
                  </a:cubicBezTo>
                  <a:lnTo>
                    <a:pt x="286" y="531"/>
                  </a:lnTo>
                  <a:cubicBezTo>
                    <a:pt x="310" y="555"/>
                    <a:pt x="358" y="578"/>
                    <a:pt x="405" y="578"/>
                  </a:cubicBezTo>
                  <a:cubicBezTo>
                    <a:pt x="453" y="578"/>
                    <a:pt x="501" y="555"/>
                    <a:pt x="525" y="531"/>
                  </a:cubicBezTo>
                  <a:cubicBezTo>
                    <a:pt x="596" y="459"/>
                    <a:pt x="596" y="340"/>
                    <a:pt x="525" y="269"/>
                  </a:cubicBezTo>
                  <a:lnTo>
                    <a:pt x="334" y="55"/>
                  </a:lnTo>
                  <a:cubicBezTo>
                    <a:pt x="298" y="19"/>
                    <a:pt x="251"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a:extLst>
                <a:ext uri="{FF2B5EF4-FFF2-40B4-BE49-F238E27FC236}">
                  <a16:creationId xmlns:a16="http://schemas.microsoft.com/office/drawing/2014/main" id="{12C4C7F7-B001-6FA9-CC93-E8E9FEC0D330}"/>
                </a:ext>
              </a:extLst>
            </p:cNvPr>
            <p:cNvSpPr/>
            <p:nvPr/>
          </p:nvSpPr>
          <p:spPr>
            <a:xfrm>
              <a:off x="2753326" y="2436667"/>
              <a:ext cx="20508" cy="19890"/>
            </a:xfrm>
            <a:custGeom>
              <a:avLst/>
              <a:gdLst/>
              <a:ahLst/>
              <a:cxnLst/>
              <a:rect l="l" t="t" r="r" b="b"/>
              <a:pathLst>
                <a:path w="597" h="579" extrusionOk="0">
                  <a:moveTo>
                    <a:pt x="203" y="1"/>
                  </a:moveTo>
                  <a:cubicBezTo>
                    <a:pt x="155" y="1"/>
                    <a:pt x="108" y="19"/>
                    <a:pt x="72" y="54"/>
                  </a:cubicBezTo>
                  <a:cubicBezTo>
                    <a:pt x="1" y="126"/>
                    <a:pt x="1" y="245"/>
                    <a:pt x="72" y="316"/>
                  </a:cubicBezTo>
                  <a:lnTo>
                    <a:pt x="286" y="531"/>
                  </a:lnTo>
                  <a:cubicBezTo>
                    <a:pt x="310" y="555"/>
                    <a:pt x="358" y="578"/>
                    <a:pt x="406" y="578"/>
                  </a:cubicBezTo>
                  <a:cubicBezTo>
                    <a:pt x="453" y="578"/>
                    <a:pt x="501" y="555"/>
                    <a:pt x="525" y="531"/>
                  </a:cubicBezTo>
                  <a:cubicBezTo>
                    <a:pt x="596" y="459"/>
                    <a:pt x="596" y="340"/>
                    <a:pt x="525" y="269"/>
                  </a:cubicBezTo>
                  <a:lnTo>
                    <a:pt x="334" y="54"/>
                  </a:lnTo>
                  <a:cubicBezTo>
                    <a:pt x="298" y="19"/>
                    <a:pt x="251"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a:extLst>
                <a:ext uri="{FF2B5EF4-FFF2-40B4-BE49-F238E27FC236}">
                  <a16:creationId xmlns:a16="http://schemas.microsoft.com/office/drawing/2014/main" id="{450C12F3-3C7C-890F-87A4-86523DAA1CAF}"/>
                </a:ext>
              </a:extLst>
            </p:cNvPr>
            <p:cNvSpPr/>
            <p:nvPr/>
          </p:nvSpPr>
          <p:spPr>
            <a:xfrm>
              <a:off x="2883419" y="2149205"/>
              <a:ext cx="178358" cy="177259"/>
            </a:xfrm>
            <a:custGeom>
              <a:avLst/>
              <a:gdLst/>
              <a:ahLst/>
              <a:cxnLst/>
              <a:rect l="l" t="t" r="r" b="b"/>
              <a:pathLst>
                <a:path w="5192" h="5160" extrusionOk="0">
                  <a:moveTo>
                    <a:pt x="4076" y="0"/>
                  </a:moveTo>
                  <a:cubicBezTo>
                    <a:pt x="4041" y="0"/>
                    <a:pt x="4005" y="12"/>
                    <a:pt x="3977" y="40"/>
                  </a:cubicBezTo>
                  <a:lnTo>
                    <a:pt x="72" y="3564"/>
                  </a:lnTo>
                  <a:cubicBezTo>
                    <a:pt x="24" y="3612"/>
                    <a:pt x="0" y="3683"/>
                    <a:pt x="24" y="3755"/>
                  </a:cubicBezTo>
                  <a:cubicBezTo>
                    <a:pt x="24" y="3826"/>
                    <a:pt x="95" y="3874"/>
                    <a:pt x="167" y="3898"/>
                  </a:cubicBezTo>
                  <a:lnTo>
                    <a:pt x="1143" y="4041"/>
                  </a:lnTo>
                  <a:lnTo>
                    <a:pt x="1286" y="5017"/>
                  </a:lnTo>
                  <a:cubicBezTo>
                    <a:pt x="1286" y="5088"/>
                    <a:pt x="1358" y="5136"/>
                    <a:pt x="1405" y="5160"/>
                  </a:cubicBezTo>
                  <a:lnTo>
                    <a:pt x="1477" y="5160"/>
                  </a:lnTo>
                  <a:cubicBezTo>
                    <a:pt x="1524" y="5160"/>
                    <a:pt x="1572" y="5136"/>
                    <a:pt x="1596" y="5112"/>
                  </a:cubicBezTo>
                  <a:lnTo>
                    <a:pt x="4096" y="2350"/>
                  </a:lnTo>
                  <a:cubicBezTo>
                    <a:pt x="4168" y="2278"/>
                    <a:pt x="4168" y="2159"/>
                    <a:pt x="4072" y="2088"/>
                  </a:cubicBezTo>
                  <a:cubicBezTo>
                    <a:pt x="4037" y="2052"/>
                    <a:pt x="3989" y="2034"/>
                    <a:pt x="3944" y="2034"/>
                  </a:cubicBezTo>
                  <a:cubicBezTo>
                    <a:pt x="3900" y="2034"/>
                    <a:pt x="3858" y="2052"/>
                    <a:pt x="3834" y="2088"/>
                  </a:cubicBezTo>
                  <a:lnTo>
                    <a:pt x="1596" y="4565"/>
                  </a:lnTo>
                  <a:lnTo>
                    <a:pt x="1477" y="3850"/>
                  </a:lnTo>
                  <a:cubicBezTo>
                    <a:pt x="1453" y="3779"/>
                    <a:pt x="1405" y="3707"/>
                    <a:pt x="1334" y="3707"/>
                  </a:cubicBezTo>
                  <a:lnTo>
                    <a:pt x="596" y="3588"/>
                  </a:lnTo>
                  <a:lnTo>
                    <a:pt x="4144" y="397"/>
                  </a:lnTo>
                  <a:lnTo>
                    <a:pt x="4620" y="564"/>
                  </a:lnTo>
                  <a:lnTo>
                    <a:pt x="4787" y="1040"/>
                  </a:lnTo>
                  <a:lnTo>
                    <a:pt x="4334" y="1540"/>
                  </a:lnTo>
                  <a:cubicBezTo>
                    <a:pt x="4263" y="1612"/>
                    <a:pt x="4263" y="1731"/>
                    <a:pt x="4334" y="1802"/>
                  </a:cubicBezTo>
                  <a:cubicBezTo>
                    <a:pt x="4364" y="1832"/>
                    <a:pt x="4403" y="1845"/>
                    <a:pt x="4442" y="1845"/>
                  </a:cubicBezTo>
                  <a:cubicBezTo>
                    <a:pt x="4497" y="1845"/>
                    <a:pt x="4555" y="1820"/>
                    <a:pt x="4596" y="1778"/>
                  </a:cubicBezTo>
                  <a:lnTo>
                    <a:pt x="5120" y="1207"/>
                  </a:lnTo>
                  <a:cubicBezTo>
                    <a:pt x="5168" y="1159"/>
                    <a:pt x="5192" y="1088"/>
                    <a:pt x="5168" y="1016"/>
                  </a:cubicBezTo>
                  <a:lnTo>
                    <a:pt x="4930" y="349"/>
                  </a:lnTo>
                  <a:cubicBezTo>
                    <a:pt x="4930" y="302"/>
                    <a:pt x="4882" y="254"/>
                    <a:pt x="4835" y="230"/>
                  </a:cubicBezTo>
                  <a:lnTo>
                    <a:pt x="4144" y="16"/>
                  </a:lnTo>
                  <a:cubicBezTo>
                    <a:pt x="4124" y="6"/>
                    <a:pt x="4100" y="0"/>
                    <a:pt x="4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6">
              <a:extLst>
                <a:ext uri="{FF2B5EF4-FFF2-40B4-BE49-F238E27FC236}">
                  <a16:creationId xmlns:a16="http://schemas.microsoft.com/office/drawing/2014/main" id="{2FBD532E-C535-5BB8-AF0E-525D5929F33D}"/>
                </a:ext>
              </a:extLst>
            </p:cNvPr>
            <p:cNvSpPr/>
            <p:nvPr/>
          </p:nvSpPr>
          <p:spPr>
            <a:xfrm>
              <a:off x="2671533" y="2106883"/>
              <a:ext cx="432807" cy="388115"/>
            </a:xfrm>
            <a:custGeom>
              <a:avLst/>
              <a:gdLst/>
              <a:ahLst/>
              <a:cxnLst/>
              <a:rect l="l" t="t" r="r" b="b"/>
              <a:pathLst>
                <a:path w="12599" h="11298" extrusionOk="0">
                  <a:moveTo>
                    <a:pt x="5287" y="6201"/>
                  </a:moveTo>
                  <a:lnTo>
                    <a:pt x="6121" y="6440"/>
                  </a:lnTo>
                  <a:lnTo>
                    <a:pt x="6383" y="7297"/>
                  </a:lnTo>
                  <a:lnTo>
                    <a:pt x="5120" y="8654"/>
                  </a:lnTo>
                  <a:lnTo>
                    <a:pt x="3930" y="7464"/>
                  </a:lnTo>
                  <a:lnTo>
                    <a:pt x="5287" y="6201"/>
                  </a:lnTo>
                  <a:close/>
                  <a:moveTo>
                    <a:pt x="1120" y="5099"/>
                  </a:moveTo>
                  <a:cubicBezTo>
                    <a:pt x="1151" y="5099"/>
                    <a:pt x="1183" y="5101"/>
                    <a:pt x="1215" y="5106"/>
                  </a:cubicBezTo>
                  <a:cubicBezTo>
                    <a:pt x="1405" y="5130"/>
                    <a:pt x="1596" y="5249"/>
                    <a:pt x="1691" y="5416"/>
                  </a:cubicBezTo>
                  <a:cubicBezTo>
                    <a:pt x="1834" y="5630"/>
                    <a:pt x="1810" y="5844"/>
                    <a:pt x="1715" y="6059"/>
                  </a:cubicBezTo>
                  <a:cubicBezTo>
                    <a:pt x="1429" y="6702"/>
                    <a:pt x="1453" y="7440"/>
                    <a:pt x="1810" y="8035"/>
                  </a:cubicBezTo>
                  <a:cubicBezTo>
                    <a:pt x="1929" y="8249"/>
                    <a:pt x="1953" y="8511"/>
                    <a:pt x="1905" y="8773"/>
                  </a:cubicBezTo>
                  <a:lnTo>
                    <a:pt x="1786" y="9273"/>
                  </a:lnTo>
                  <a:lnTo>
                    <a:pt x="1596" y="9178"/>
                  </a:lnTo>
                  <a:cubicBezTo>
                    <a:pt x="1262" y="9035"/>
                    <a:pt x="1048" y="8750"/>
                    <a:pt x="977" y="8416"/>
                  </a:cubicBezTo>
                  <a:cubicBezTo>
                    <a:pt x="953" y="8345"/>
                    <a:pt x="953" y="8273"/>
                    <a:pt x="953" y="8202"/>
                  </a:cubicBezTo>
                  <a:cubicBezTo>
                    <a:pt x="953" y="7726"/>
                    <a:pt x="834" y="7225"/>
                    <a:pt x="619" y="6773"/>
                  </a:cubicBezTo>
                  <a:cubicBezTo>
                    <a:pt x="405" y="6344"/>
                    <a:pt x="381" y="5939"/>
                    <a:pt x="524" y="5535"/>
                  </a:cubicBezTo>
                  <a:cubicBezTo>
                    <a:pt x="610" y="5278"/>
                    <a:pt x="848" y="5099"/>
                    <a:pt x="1120" y="5099"/>
                  </a:cubicBezTo>
                  <a:close/>
                  <a:moveTo>
                    <a:pt x="10090" y="1"/>
                  </a:moveTo>
                  <a:cubicBezTo>
                    <a:pt x="9946" y="1"/>
                    <a:pt x="9808" y="54"/>
                    <a:pt x="9693" y="153"/>
                  </a:cubicBezTo>
                  <a:lnTo>
                    <a:pt x="4192" y="5130"/>
                  </a:lnTo>
                  <a:cubicBezTo>
                    <a:pt x="4120" y="5201"/>
                    <a:pt x="4120" y="5296"/>
                    <a:pt x="4192" y="5392"/>
                  </a:cubicBezTo>
                  <a:cubicBezTo>
                    <a:pt x="4215" y="5427"/>
                    <a:pt x="4257" y="5445"/>
                    <a:pt x="4302" y="5445"/>
                  </a:cubicBezTo>
                  <a:cubicBezTo>
                    <a:pt x="4346" y="5445"/>
                    <a:pt x="4394" y="5427"/>
                    <a:pt x="4430" y="5392"/>
                  </a:cubicBezTo>
                  <a:lnTo>
                    <a:pt x="9931" y="438"/>
                  </a:lnTo>
                  <a:cubicBezTo>
                    <a:pt x="9976" y="393"/>
                    <a:pt x="10031" y="376"/>
                    <a:pt x="10083" y="376"/>
                  </a:cubicBezTo>
                  <a:cubicBezTo>
                    <a:pt x="10114" y="376"/>
                    <a:pt x="10143" y="382"/>
                    <a:pt x="10169" y="391"/>
                  </a:cubicBezTo>
                  <a:lnTo>
                    <a:pt x="11574" y="867"/>
                  </a:lnTo>
                  <a:cubicBezTo>
                    <a:pt x="11646" y="891"/>
                    <a:pt x="11693" y="938"/>
                    <a:pt x="11717" y="1010"/>
                  </a:cubicBezTo>
                  <a:lnTo>
                    <a:pt x="12193" y="2391"/>
                  </a:lnTo>
                  <a:cubicBezTo>
                    <a:pt x="12217" y="2486"/>
                    <a:pt x="12193" y="2582"/>
                    <a:pt x="12146" y="2629"/>
                  </a:cubicBezTo>
                  <a:lnTo>
                    <a:pt x="6240" y="9154"/>
                  </a:lnTo>
                  <a:cubicBezTo>
                    <a:pt x="6168" y="9250"/>
                    <a:pt x="6049" y="9297"/>
                    <a:pt x="5954" y="9297"/>
                  </a:cubicBezTo>
                  <a:cubicBezTo>
                    <a:pt x="5835" y="9297"/>
                    <a:pt x="5716" y="9273"/>
                    <a:pt x="5644" y="9178"/>
                  </a:cubicBezTo>
                  <a:lnTo>
                    <a:pt x="5382" y="8916"/>
                  </a:lnTo>
                  <a:lnTo>
                    <a:pt x="6716" y="7464"/>
                  </a:lnTo>
                  <a:cubicBezTo>
                    <a:pt x="6764" y="7416"/>
                    <a:pt x="6787" y="7344"/>
                    <a:pt x="6764" y="7273"/>
                  </a:cubicBezTo>
                  <a:lnTo>
                    <a:pt x="6454" y="6249"/>
                  </a:lnTo>
                  <a:cubicBezTo>
                    <a:pt x="6430" y="6201"/>
                    <a:pt x="6383" y="6154"/>
                    <a:pt x="6311" y="6130"/>
                  </a:cubicBezTo>
                  <a:lnTo>
                    <a:pt x="5287" y="5820"/>
                  </a:lnTo>
                  <a:cubicBezTo>
                    <a:pt x="5267" y="5811"/>
                    <a:pt x="5244" y="5805"/>
                    <a:pt x="5219" y="5805"/>
                  </a:cubicBezTo>
                  <a:cubicBezTo>
                    <a:pt x="5184" y="5805"/>
                    <a:pt x="5148" y="5816"/>
                    <a:pt x="5120" y="5844"/>
                  </a:cubicBezTo>
                  <a:lnTo>
                    <a:pt x="3668" y="7202"/>
                  </a:lnTo>
                  <a:lnTo>
                    <a:pt x="3382" y="6940"/>
                  </a:lnTo>
                  <a:cubicBezTo>
                    <a:pt x="3310" y="6844"/>
                    <a:pt x="3263" y="6749"/>
                    <a:pt x="3263" y="6630"/>
                  </a:cubicBezTo>
                  <a:cubicBezTo>
                    <a:pt x="3263" y="6511"/>
                    <a:pt x="3310" y="6416"/>
                    <a:pt x="3406" y="6320"/>
                  </a:cubicBezTo>
                  <a:lnTo>
                    <a:pt x="3882" y="5892"/>
                  </a:lnTo>
                  <a:cubicBezTo>
                    <a:pt x="3953" y="5844"/>
                    <a:pt x="3953" y="5725"/>
                    <a:pt x="3882" y="5654"/>
                  </a:cubicBezTo>
                  <a:cubicBezTo>
                    <a:pt x="3856" y="5603"/>
                    <a:pt x="3810" y="5579"/>
                    <a:pt x="3762" y="5579"/>
                  </a:cubicBezTo>
                  <a:cubicBezTo>
                    <a:pt x="3720" y="5579"/>
                    <a:pt x="3677" y="5597"/>
                    <a:pt x="3644" y="5630"/>
                  </a:cubicBezTo>
                  <a:lnTo>
                    <a:pt x="3168" y="6059"/>
                  </a:lnTo>
                  <a:cubicBezTo>
                    <a:pt x="3001" y="6201"/>
                    <a:pt x="2906" y="6392"/>
                    <a:pt x="2906" y="6630"/>
                  </a:cubicBezTo>
                  <a:cubicBezTo>
                    <a:pt x="2906" y="6844"/>
                    <a:pt x="2977" y="7035"/>
                    <a:pt x="3144" y="7202"/>
                  </a:cubicBezTo>
                  <a:lnTo>
                    <a:pt x="3549" y="7606"/>
                  </a:lnTo>
                  <a:lnTo>
                    <a:pt x="2239" y="8940"/>
                  </a:lnTo>
                  <a:lnTo>
                    <a:pt x="2263" y="8869"/>
                  </a:lnTo>
                  <a:cubicBezTo>
                    <a:pt x="2334" y="8511"/>
                    <a:pt x="2286" y="8154"/>
                    <a:pt x="2120" y="7845"/>
                  </a:cubicBezTo>
                  <a:cubicBezTo>
                    <a:pt x="1834" y="7368"/>
                    <a:pt x="1810" y="6749"/>
                    <a:pt x="2048" y="6225"/>
                  </a:cubicBezTo>
                  <a:cubicBezTo>
                    <a:pt x="2215" y="5868"/>
                    <a:pt x="2191" y="5535"/>
                    <a:pt x="2024" y="5225"/>
                  </a:cubicBezTo>
                  <a:cubicBezTo>
                    <a:pt x="1858" y="4963"/>
                    <a:pt x="1572" y="4773"/>
                    <a:pt x="1239" y="4749"/>
                  </a:cubicBezTo>
                  <a:cubicBezTo>
                    <a:pt x="1190" y="4741"/>
                    <a:pt x="1141" y="4738"/>
                    <a:pt x="1093" y="4738"/>
                  </a:cubicBezTo>
                  <a:cubicBezTo>
                    <a:pt x="677" y="4738"/>
                    <a:pt x="316" y="5010"/>
                    <a:pt x="167" y="5416"/>
                  </a:cubicBezTo>
                  <a:cubicBezTo>
                    <a:pt x="0" y="5916"/>
                    <a:pt x="48" y="6416"/>
                    <a:pt x="286" y="6940"/>
                  </a:cubicBezTo>
                  <a:cubicBezTo>
                    <a:pt x="500" y="7344"/>
                    <a:pt x="596" y="7773"/>
                    <a:pt x="596" y="8202"/>
                  </a:cubicBezTo>
                  <a:cubicBezTo>
                    <a:pt x="596" y="8297"/>
                    <a:pt x="596" y="8392"/>
                    <a:pt x="619" y="8488"/>
                  </a:cubicBezTo>
                  <a:cubicBezTo>
                    <a:pt x="715" y="8916"/>
                    <a:pt x="1000" y="9321"/>
                    <a:pt x="1429" y="9512"/>
                  </a:cubicBezTo>
                  <a:lnTo>
                    <a:pt x="1596" y="9583"/>
                  </a:lnTo>
                  <a:lnTo>
                    <a:pt x="1334" y="9845"/>
                  </a:lnTo>
                  <a:cubicBezTo>
                    <a:pt x="1286" y="9893"/>
                    <a:pt x="1262" y="9940"/>
                    <a:pt x="1262" y="9988"/>
                  </a:cubicBezTo>
                  <a:cubicBezTo>
                    <a:pt x="1262" y="10036"/>
                    <a:pt x="1286" y="10083"/>
                    <a:pt x="1334" y="10107"/>
                  </a:cubicBezTo>
                  <a:lnTo>
                    <a:pt x="2453" y="11250"/>
                  </a:lnTo>
                  <a:cubicBezTo>
                    <a:pt x="2501" y="11274"/>
                    <a:pt x="2548" y="11298"/>
                    <a:pt x="2596" y="11298"/>
                  </a:cubicBezTo>
                  <a:cubicBezTo>
                    <a:pt x="2644" y="11298"/>
                    <a:pt x="2691" y="11274"/>
                    <a:pt x="2715" y="11250"/>
                  </a:cubicBezTo>
                  <a:lnTo>
                    <a:pt x="3858" y="10107"/>
                  </a:lnTo>
                  <a:cubicBezTo>
                    <a:pt x="3930" y="10036"/>
                    <a:pt x="3930" y="9916"/>
                    <a:pt x="3858" y="9845"/>
                  </a:cubicBezTo>
                  <a:cubicBezTo>
                    <a:pt x="3822" y="9809"/>
                    <a:pt x="3775" y="9791"/>
                    <a:pt x="3727" y="9791"/>
                  </a:cubicBezTo>
                  <a:cubicBezTo>
                    <a:pt x="3680" y="9791"/>
                    <a:pt x="3632" y="9809"/>
                    <a:pt x="3596" y="9845"/>
                  </a:cubicBezTo>
                  <a:lnTo>
                    <a:pt x="2596" y="10869"/>
                  </a:lnTo>
                  <a:lnTo>
                    <a:pt x="1715" y="9988"/>
                  </a:lnTo>
                  <a:lnTo>
                    <a:pt x="3811" y="7868"/>
                  </a:lnTo>
                  <a:lnTo>
                    <a:pt x="4692" y="8750"/>
                  </a:lnTo>
                  <a:lnTo>
                    <a:pt x="4168" y="9297"/>
                  </a:lnTo>
                  <a:cubicBezTo>
                    <a:pt x="4096" y="9369"/>
                    <a:pt x="4096" y="9488"/>
                    <a:pt x="4168" y="9559"/>
                  </a:cubicBezTo>
                  <a:cubicBezTo>
                    <a:pt x="4203" y="9595"/>
                    <a:pt x="4251" y="9613"/>
                    <a:pt x="4299" y="9613"/>
                  </a:cubicBezTo>
                  <a:cubicBezTo>
                    <a:pt x="4346" y="9613"/>
                    <a:pt x="4394" y="9595"/>
                    <a:pt x="4430" y="9559"/>
                  </a:cubicBezTo>
                  <a:lnTo>
                    <a:pt x="4954" y="9011"/>
                  </a:lnTo>
                  <a:lnTo>
                    <a:pt x="5382" y="9440"/>
                  </a:lnTo>
                  <a:cubicBezTo>
                    <a:pt x="5534" y="9592"/>
                    <a:pt x="5738" y="9669"/>
                    <a:pt x="5942" y="9669"/>
                  </a:cubicBezTo>
                  <a:cubicBezTo>
                    <a:pt x="6154" y="9669"/>
                    <a:pt x="6368" y="9586"/>
                    <a:pt x="6525" y="9416"/>
                  </a:cubicBezTo>
                  <a:lnTo>
                    <a:pt x="12408" y="2891"/>
                  </a:lnTo>
                  <a:cubicBezTo>
                    <a:pt x="12550" y="2725"/>
                    <a:pt x="12598" y="2486"/>
                    <a:pt x="12527" y="2272"/>
                  </a:cubicBezTo>
                  <a:lnTo>
                    <a:pt x="12074" y="891"/>
                  </a:lnTo>
                  <a:cubicBezTo>
                    <a:pt x="12003" y="700"/>
                    <a:pt x="11860" y="557"/>
                    <a:pt x="11693" y="510"/>
                  </a:cubicBezTo>
                  <a:lnTo>
                    <a:pt x="10288" y="33"/>
                  </a:lnTo>
                  <a:cubicBezTo>
                    <a:pt x="10222" y="11"/>
                    <a:pt x="10155" y="1"/>
                    <a:pt x="10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66">
            <a:extLst>
              <a:ext uri="{FF2B5EF4-FFF2-40B4-BE49-F238E27FC236}">
                <a16:creationId xmlns:a16="http://schemas.microsoft.com/office/drawing/2014/main" id="{AF8375DD-FF1D-55BC-8B0C-CFAEB54581E2}"/>
              </a:ext>
            </a:extLst>
          </p:cNvPr>
          <p:cNvGrpSpPr/>
          <p:nvPr/>
        </p:nvGrpSpPr>
        <p:grpSpPr>
          <a:xfrm>
            <a:off x="313722" y="1486427"/>
            <a:ext cx="404982" cy="428994"/>
            <a:chOff x="6761953" y="2720487"/>
            <a:chExt cx="404982" cy="428994"/>
          </a:xfrm>
        </p:grpSpPr>
        <p:sp>
          <p:nvSpPr>
            <p:cNvPr id="996" name="Google Shape;996;p66">
              <a:extLst>
                <a:ext uri="{FF2B5EF4-FFF2-40B4-BE49-F238E27FC236}">
                  <a16:creationId xmlns:a16="http://schemas.microsoft.com/office/drawing/2014/main" id="{9A4B6F9F-2BF5-326D-CFF0-D41938BBB3DB}"/>
                </a:ext>
              </a:extLst>
            </p:cNvPr>
            <p:cNvSpPr/>
            <p:nvPr/>
          </p:nvSpPr>
          <p:spPr>
            <a:xfrm>
              <a:off x="7002490" y="2756901"/>
              <a:ext cx="98179" cy="76778"/>
            </a:xfrm>
            <a:custGeom>
              <a:avLst/>
              <a:gdLst/>
              <a:ahLst/>
              <a:cxnLst/>
              <a:rect l="l" t="t" r="r" b="b"/>
              <a:pathLst>
                <a:path w="2858" h="2235" extrusionOk="0">
                  <a:moveTo>
                    <a:pt x="1845" y="1"/>
                  </a:moveTo>
                  <a:cubicBezTo>
                    <a:pt x="1807" y="1"/>
                    <a:pt x="1768" y="14"/>
                    <a:pt x="1739" y="44"/>
                  </a:cubicBezTo>
                  <a:lnTo>
                    <a:pt x="834" y="758"/>
                  </a:lnTo>
                  <a:lnTo>
                    <a:pt x="238" y="639"/>
                  </a:lnTo>
                  <a:cubicBezTo>
                    <a:pt x="143" y="639"/>
                    <a:pt x="48" y="687"/>
                    <a:pt x="24" y="806"/>
                  </a:cubicBezTo>
                  <a:cubicBezTo>
                    <a:pt x="0" y="901"/>
                    <a:pt x="72" y="996"/>
                    <a:pt x="167" y="1020"/>
                  </a:cubicBezTo>
                  <a:lnTo>
                    <a:pt x="762" y="1116"/>
                  </a:lnTo>
                  <a:lnTo>
                    <a:pt x="1334" y="2140"/>
                  </a:lnTo>
                  <a:cubicBezTo>
                    <a:pt x="1358" y="2187"/>
                    <a:pt x="1429" y="2235"/>
                    <a:pt x="1477" y="2235"/>
                  </a:cubicBezTo>
                  <a:cubicBezTo>
                    <a:pt x="1524" y="2235"/>
                    <a:pt x="1548" y="2211"/>
                    <a:pt x="1572" y="2211"/>
                  </a:cubicBezTo>
                  <a:cubicBezTo>
                    <a:pt x="1667" y="2163"/>
                    <a:pt x="1691" y="2044"/>
                    <a:pt x="1643" y="1949"/>
                  </a:cubicBezTo>
                  <a:lnTo>
                    <a:pt x="1238" y="1211"/>
                  </a:lnTo>
                  <a:lnTo>
                    <a:pt x="2001" y="1378"/>
                  </a:lnTo>
                  <a:lnTo>
                    <a:pt x="2334" y="1806"/>
                  </a:lnTo>
                  <a:cubicBezTo>
                    <a:pt x="2358" y="1878"/>
                    <a:pt x="2405" y="1901"/>
                    <a:pt x="2477" y="1901"/>
                  </a:cubicBezTo>
                  <a:cubicBezTo>
                    <a:pt x="2501" y="1901"/>
                    <a:pt x="2548" y="1878"/>
                    <a:pt x="2572" y="1854"/>
                  </a:cubicBezTo>
                  <a:cubicBezTo>
                    <a:pt x="2667" y="1806"/>
                    <a:pt x="2691" y="1687"/>
                    <a:pt x="2620" y="1616"/>
                  </a:cubicBezTo>
                  <a:lnTo>
                    <a:pt x="2382" y="1258"/>
                  </a:lnTo>
                  <a:lnTo>
                    <a:pt x="2739" y="1020"/>
                  </a:lnTo>
                  <a:cubicBezTo>
                    <a:pt x="2834" y="973"/>
                    <a:pt x="2858" y="854"/>
                    <a:pt x="2786" y="758"/>
                  </a:cubicBezTo>
                  <a:cubicBezTo>
                    <a:pt x="2756" y="712"/>
                    <a:pt x="2695" y="686"/>
                    <a:pt x="2637" y="686"/>
                  </a:cubicBezTo>
                  <a:cubicBezTo>
                    <a:pt x="2605" y="686"/>
                    <a:pt x="2574" y="694"/>
                    <a:pt x="2548" y="711"/>
                  </a:cubicBezTo>
                  <a:lnTo>
                    <a:pt x="2072" y="1020"/>
                  </a:lnTo>
                  <a:lnTo>
                    <a:pt x="1310" y="854"/>
                  </a:lnTo>
                  <a:lnTo>
                    <a:pt x="1953" y="330"/>
                  </a:lnTo>
                  <a:cubicBezTo>
                    <a:pt x="2048" y="258"/>
                    <a:pt x="2048" y="139"/>
                    <a:pt x="1977" y="68"/>
                  </a:cubicBezTo>
                  <a:cubicBezTo>
                    <a:pt x="1949" y="26"/>
                    <a:pt x="1897" y="1"/>
                    <a:pt x="1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a:extLst>
                <a:ext uri="{FF2B5EF4-FFF2-40B4-BE49-F238E27FC236}">
                  <a16:creationId xmlns:a16="http://schemas.microsoft.com/office/drawing/2014/main" id="{457DBEA5-2F5A-F1E7-C283-BB162041CE7E}"/>
                </a:ext>
              </a:extLst>
            </p:cNvPr>
            <p:cNvSpPr/>
            <p:nvPr/>
          </p:nvSpPr>
          <p:spPr>
            <a:xfrm>
              <a:off x="7049930" y="2850821"/>
              <a:ext cx="20474" cy="46685"/>
            </a:xfrm>
            <a:custGeom>
              <a:avLst/>
              <a:gdLst/>
              <a:ahLst/>
              <a:cxnLst/>
              <a:rect l="l" t="t" r="r" b="b"/>
              <a:pathLst>
                <a:path w="596" h="1359" extrusionOk="0">
                  <a:moveTo>
                    <a:pt x="429" y="1"/>
                  </a:moveTo>
                  <a:cubicBezTo>
                    <a:pt x="334" y="1"/>
                    <a:pt x="239" y="49"/>
                    <a:pt x="215" y="144"/>
                  </a:cubicBezTo>
                  <a:lnTo>
                    <a:pt x="24" y="1144"/>
                  </a:lnTo>
                  <a:cubicBezTo>
                    <a:pt x="0" y="1239"/>
                    <a:pt x="72" y="1335"/>
                    <a:pt x="167" y="1358"/>
                  </a:cubicBezTo>
                  <a:lnTo>
                    <a:pt x="215" y="1358"/>
                  </a:lnTo>
                  <a:cubicBezTo>
                    <a:pt x="286" y="1358"/>
                    <a:pt x="381" y="1287"/>
                    <a:pt x="381" y="1215"/>
                  </a:cubicBezTo>
                  <a:lnTo>
                    <a:pt x="572" y="215"/>
                  </a:lnTo>
                  <a:cubicBezTo>
                    <a:pt x="596" y="120"/>
                    <a:pt x="548" y="25"/>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a:extLst>
                <a:ext uri="{FF2B5EF4-FFF2-40B4-BE49-F238E27FC236}">
                  <a16:creationId xmlns:a16="http://schemas.microsoft.com/office/drawing/2014/main" id="{B6F6EC89-0CD5-1754-A1E7-39D2EE369975}"/>
                </a:ext>
              </a:extLst>
            </p:cNvPr>
            <p:cNvSpPr/>
            <p:nvPr/>
          </p:nvSpPr>
          <p:spPr>
            <a:xfrm>
              <a:off x="7072844" y="2855596"/>
              <a:ext cx="20474" cy="45998"/>
            </a:xfrm>
            <a:custGeom>
              <a:avLst/>
              <a:gdLst/>
              <a:ahLst/>
              <a:cxnLst/>
              <a:rect l="l" t="t" r="r" b="b"/>
              <a:pathLst>
                <a:path w="596" h="1339" extrusionOk="0">
                  <a:moveTo>
                    <a:pt x="391" y="0"/>
                  </a:moveTo>
                  <a:cubicBezTo>
                    <a:pt x="310" y="0"/>
                    <a:pt x="235" y="65"/>
                    <a:pt x="214" y="148"/>
                  </a:cubicBezTo>
                  <a:lnTo>
                    <a:pt x="24" y="1124"/>
                  </a:lnTo>
                  <a:cubicBezTo>
                    <a:pt x="0" y="1219"/>
                    <a:pt x="72" y="1315"/>
                    <a:pt x="167" y="1338"/>
                  </a:cubicBezTo>
                  <a:lnTo>
                    <a:pt x="191" y="1338"/>
                  </a:lnTo>
                  <a:cubicBezTo>
                    <a:pt x="286" y="1338"/>
                    <a:pt x="357" y="1291"/>
                    <a:pt x="381" y="1196"/>
                  </a:cubicBezTo>
                  <a:lnTo>
                    <a:pt x="572" y="219"/>
                  </a:lnTo>
                  <a:cubicBezTo>
                    <a:pt x="596" y="124"/>
                    <a:pt x="524" y="29"/>
                    <a:pt x="429" y="5"/>
                  </a:cubicBezTo>
                  <a:cubicBezTo>
                    <a:pt x="416" y="2"/>
                    <a:pt x="404"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a:extLst>
                <a:ext uri="{FF2B5EF4-FFF2-40B4-BE49-F238E27FC236}">
                  <a16:creationId xmlns:a16="http://schemas.microsoft.com/office/drawing/2014/main" id="{BD795C51-71B2-2113-A958-499075FF1F71}"/>
                </a:ext>
              </a:extLst>
            </p:cNvPr>
            <p:cNvSpPr/>
            <p:nvPr/>
          </p:nvSpPr>
          <p:spPr>
            <a:xfrm>
              <a:off x="7094932" y="2859684"/>
              <a:ext cx="20474" cy="46822"/>
            </a:xfrm>
            <a:custGeom>
              <a:avLst/>
              <a:gdLst/>
              <a:ahLst/>
              <a:cxnLst/>
              <a:rect l="l" t="t" r="r" b="b"/>
              <a:pathLst>
                <a:path w="596" h="1363" extrusionOk="0">
                  <a:moveTo>
                    <a:pt x="391" y="0"/>
                  </a:moveTo>
                  <a:cubicBezTo>
                    <a:pt x="310" y="0"/>
                    <a:pt x="235" y="65"/>
                    <a:pt x="214" y="148"/>
                  </a:cubicBezTo>
                  <a:lnTo>
                    <a:pt x="24" y="1148"/>
                  </a:lnTo>
                  <a:cubicBezTo>
                    <a:pt x="0" y="1243"/>
                    <a:pt x="72" y="1338"/>
                    <a:pt x="167" y="1362"/>
                  </a:cubicBezTo>
                  <a:lnTo>
                    <a:pt x="214" y="1362"/>
                  </a:lnTo>
                  <a:cubicBezTo>
                    <a:pt x="286" y="1362"/>
                    <a:pt x="381" y="1291"/>
                    <a:pt x="381" y="1219"/>
                  </a:cubicBezTo>
                  <a:lnTo>
                    <a:pt x="572" y="219"/>
                  </a:lnTo>
                  <a:cubicBezTo>
                    <a:pt x="596" y="124"/>
                    <a:pt x="524" y="29"/>
                    <a:pt x="429" y="5"/>
                  </a:cubicBezTo>
                  <a:cubicBezTo>
                    <a:pt x="416" y="2"/>
                    <a:pt x="404"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6">
              <a:extLst>
                <a:ext uri="{FF2B5EF4-FFF2-40B4-BE49-F238E27FC236}">
                  <a16:creationId xmlns:a16="http://schemas.microsoft.com/office/drawing/2014/main" id="{8E698835-2BF6-BFC9-5D74-59301E09D280}"/>
                </a:ext>
              </a:extLst>
            </p:cNvPr>
            <p:cNvSpPr/>
            <p:nvPr/>
          </p:nvSpPr>
          <p:spPr>
            <a:xfrm>
              <a:off x="7049106" y="2958653"/>
              <a:ext cx="34387" cy="117176"/>
            </a:xfrm>
            <a:custGeom>
              <a:avLst/>
              <a:gdLst/>
              <a:ahLst/>
              <a:cxnLst/>
              <a:rect l="l" t="t" r="r" b="b"/>
              <a:pathLst>
                <a:path w="1001" h="3411" extrusionOk="0">
                  <a:moveTo>
                    <a:pt x="797" y="1"/>
                  </a:moveTo>
                  <a:cubicBezTo>
                    <a:pt x="715" y="1"/>
                    <a:pt x="640" y="66"/>
                    <a:pt x="620" y="148"/>
                  </a:cubicBezTo>
                  <a:lnTo>
                    <a:pt x="24" y="3197"/>
                  </a:lnTo>
                  <a:cubicBezTo>
                    <a:pt x="1" y="3292"/>
                    <a:pt x="72" y="3387"/>
                    <a:pt x="167" y="3411"/>
                  </a:cubicBezTo>
                  <a:lnTo>
                    <a:pt x="215" y="3411"/>
                  </a:lnTo>
                  <a:cubicBezTo>
                    <a:pt x="286" y="3411"/>
                    <a:pt x="358" y="3363"/>
                    <a:pt x="382" y="3268"/>
                  </a:cubicBezTo>
                  <a:lnTo>
                    <a:pt x="977" y="220"/>
                  </a:lnTo>
                  <a:cubicBezTo>
                    <a:pt x="1001" y="124"/>
                    <a:pt x="929" y="29"/>
                    <a:pt x="834" y="5"/>
                  </a:cubicBezTo>
                  <a:cubicBezTo>
                    <a:pt x="822" y="2"/>
                    <a:pt x="809" y="1"/>
                    <a:pt x="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6">
              <a:extLst>
                <a:ext uri="{FF2B5EF4-FFF2-40B4-BE49-F238E27FC236}">
                  <a16:creationId xmlns:a16="http://schemas.microsoft.com/office/drawing/2014/main" id="{3E1FA582-F94E-05F4-0D1A-DA0048C10401}"/>
                </a:ext>
              </a:extLst>
            </p:cNvPr>
            <p:cNvSpPr/>
            <p:nvPr/>
          </p:nvSpPr>
          <p:spPr>
            <a:xfrm>
              <a:off x="6818395" y="2871295"/>
              <a:ext cx="137479" cy="137479"/>
            </a:xfrm>
            <a:custGeom>
              <a:avLst/>
              <a:gdLst/>
              <a:ahLst/>
              <a:cxnLst/>
              <a:rect l="l" t="t" r="r" b="b"/>
              <a:pathLst>
                <a:path w="4002" h="4002" extrusionOk="0">
                  <a:moveTo>
                    <a:pt x="2001" y="357"/>
                  </a:moveTo>
                  <a:cubicBezTo>
                    <a:pt x="2049" y="357"/>
                    <a:pt x="2168" y="477"/>
                    <a:pt x="2287" y="762"/>
                  </a:cubicBezTo>
                  <a:cubicBezTo>
                    <a:pt x="2335" y="929"/>
                    <a:pt x="2382" y="1096"/>
                    <a:pt x="2406" y="1310"/>
                  </a:cubicBezTo>
                  <a:cubicBezTo>
                    <a:pt x="2263" y="1286"/>
                    <a:pt x="2144" y="1286"/>
                    <a:pt x="2001" y="1286"/>
                  </a:cubicBezTo>
                  <a:cubicBezTo>
                    <a:pt x="1858" y="1286"/>
                    <a:pt x="1715" y="1286"/>
                    <a:pt x="1573" y="1310"/>
                  </a:cubicBezTo>
                  <a:cubicBezTo>
                    <a:pt x="1620" y="1096"/>
                    <a:pt x="1668" y="929"/>
                    <a:pt x="1715" y="762"/>
                  </a:cubicBezTo>
                  <a:cubicBezTo>
                    <a:pt x="1811" y="477"/>
                    <a:pt x="1930" y="357"/>
                    <a:pt x="2001" y="357"/>
                  </a:cubicBezTo>
                  <a:close/>
                  <a:moveTo>
                    <a:pt x="1454" y="453"/>
                  </a:moveTo>
                  <a:lnTo>
                    <a:pt x="1454" y="453"/>
                  </a:lnTo>
                  <a:cubicBezTo>
                    <a:pt x="1334" y="691"/>
                    <a:pt x="1263" y="1000"/>
                    <a:pt x="1215" y="1334"/>
                  </a:cubicBezTo>
                  <a:cubicBezTo>
                    <a:pt x="1001" y="1358"/>
                    <a:pt x="811" y="1405"/>
                    <a:pt x="668" y="1453"/>
                  </a:cubicBezTo>
                  <a:cubicBezTo>
                    <a:pt x="572" y="1477"/>
                    <a:pt x="501" y="1501"/>
                    <a:pt x="430" y="1524"/>
                  </a:cubicBezTo>
                  <a:cubicBezTo>
                    <a:pt x="572" y="1024"/>
                    <a:pt x="953" y="619"/>
                    <a:pt x="1454" y="453"/>
                  </a:cubicBezTo>
                  <a:close/>
                  <a:moveTo>
                    <a:pt x="2549" y="453"/>
                  </a:moveTo>
                  <a:cubicBezTo>
                    <a:pt x="3025" y="619"/>
                    <a:pt x="3406" y="1024"/>
                    <a:pt x="3573" y="1524"/>
                  </a:cubicBezTo>
                  <a:cubicBezTo>
                    <a:pt x="3502" y="1501"/>
                    <a:pt x="3406" y="1477"/>
                    <a:pt x="3335" y="1453"/>
                  </a:cubicBezTo>
                  <a:cubicBezTo>
                    <a:pt x="3168" y="1405"/>
                    <a:pt x="2978" y="1358"/>
                    <a:pt x="2787" y="1334"/>
                  </a:cubicBezTo>
                  <a:cubicBezTo>
                    <a:pt x="2740" y="1000"/>
                    <a:pt x="2668" y="691"/>
                    <a:pt x="2549" y="453"/>
                  </a:cubicBezTo>
                  <a:close/>
                  <a:moveTo>
                    <a:pt x="1168" y="1715"/>
                  </a:moveTo>
                  <a:cubicBezTo>
                    <a:pt x="1168" y="1810"/>
                    <a:pt x="1168" y="1905"/>
                    <a:pt x="1168" y="2001"/>
                  </a:cubicBezTo>
                  <a:cubicBezTo>
                    <a:pt x="1168" y="2096"/>
                    <a:pt x="1168" y="2191"/>
                    <a:pt x="1168" y="2263"/>
                  </a:cubicBezTo>
                  <a:cubicBezTo>
                    <a:pt x="1049" y="2263"/>
                    <a:pt x="930" y="2239"/>
                    <a:pt x="834" y="2191"/>
                  </a:cubicBezTo>
                  <a:cubicBezTo>
                    <a:pt x="501" y="2120"/>
                    <a:pt x="382" y="2025"/>
                    <a:pt x="358" y="2001"/>
                  </a:cubicBezTo>
                  <a:cubicBezTo>
                    <a:pt x="382" y="1953"/>
                    <a:pt x="501" y="1858"/>
                    <a:pt x="834" y="1786"/>
                  </a:cubicBezTo>
                  <a:cubicBezTo>
                    <a:pt x="930" y="1763"/>
                    <a:pt x="1049" y="1739"/>
                    <a:pt x="1168" y="1715"/>
                  </a:cubicBezTo>
                  <a:close/>
                  <a:moveTo>
                    <a:pt x="2811" y="1715"/>
                  </a:moveTo>
                  <a:lnTo>
                    <a:pt x="2811" y="1715"/>
                  </a:lnTo>
                  <a:cubicBezTo>
                    <a:pt x="2930" y="1739"/>
                    <a:pt x="3049" y="1763"/>
                    <a:pt x="3168" y="1786"/>
                  </a:cubicBezTo>
                  <a:cubicBezTo>
                    <a:pt x="3478" y="1858"/>
                    <a:pt x="3597" y="1953"/>
                    <a:pt x="3621" y="2001"/>
                  </a:cubicBezTo>
                  <a:cubicBezTo>
                    <a:pt x="3597" y="2025"/>
                    <a:pt x="3478" y="2120"/>
                    <a:pt x="3168" y="2191"/>
                  </a:cubicBezTo>
                  <a:cubicBezTo>
                    <a:pt x="3049" y="2239"/>
                    <a:pt x="2930" y="2263"/>
                    <a:pt x="2811" y="2263"/>
                  </a:cubicBezTo>
                  <a:cubicBezTo>
                    <a:pt x="2811" y="2191"/>
                    <a:pt x="2835" y="2096"/>
                    <a:pt x="2835" y="2001"/>
                  </a:cubicBezTo>
                  <a:cubicBezTo>
                    <a:pt x="2835" y="1905"/>
                    <a:pt x="2811" y="1810"/>
                    <a:pt x="2811" y="1715"/>
                  </a:cubicBezTo>
                  <a:close/>
                  <a:moveTo>
                    <a:pt x="2001" y="1643"/>
                  </a:moveTo>
                  <a:cubicBezTo>
                    <a:pt x="2144" y="1643"/>
                    <a:pt x="2311" y="1667"/>
                    <a:pt x="2454" y="1667"/>
                  </a:cubicBezTo>
                  <a:cubicBezTo>
                    <a:pt x="2454" y="1786"/>
                    <a:pt x="2454" y="1882"/>
                    <a:pt x="2454" y="2001"/>
                  </a:cubicBezTo>
                  <a:cubicBezTo>
                    <a:pt x="2454" y="2096"/>
                    <a:pt x="2454" y="2215"/>
                    <a:pt x="2454" y="2310"/>
                  </a:cubicBezTo>
                  <a:cubicBezTo>
                    <a:pt x="2311" y="2334"/>
                    <a:pt x="2144" y="2334"/>
                    <a:pt x="2001" y="2334"/>
                  </a:cubicBezTo>
                  <a:cubicBezTo>
                    <a:pt x="1835" y="2334"/>
                    <a:pt x="1692" y="2334"/>
                    <a:pt x="1549" y="2310"/>
                  </a:cubicBezTo>
                  <a:cubicBezTo>
                    <a:pt x="1549" y="2215"/>
                    <a:pt x="1525" y="2096"/>
                    <a:pt x="1525" y="2001"/>
                  </a:cubicBezTo>
                  <a:cubicBezTo>
                    <a:pt x="1525" y="1882"/>
                    <a:pt x="1549" y="1786"/>
                    <a:pt x="1549" y="1667"/>
                  </a:cubicBezTo>
                  <a:cubicBezTo>
                    <a:pt x="1692" y="1667"/>
                    <a:pt x="1835" y="1643"/>
                    <a:pt x="2001" y="1643"/>
                  </a:cubicBezTo>
                  <a:close/>
                  <a:moveTo>
                    <a:pt x="430" y="2453"/>
                  </a:moveTo>
                  <a:lnTo>
                    <a:pt x="430" y="2453"/>
                  </a:lnTo>
                  <a:cubicBezTo>
                    <a:pt x="501" y="2477"/>
                    <a:pt x="572" y="2525"/>
                    <a:pt x="668" y="2548"/>
                  </a:cubicBezTo>
                  <a:cubicBezTo>
                    <a:pt x="834" y="2572"/>
                    <a:pt x="1001" y="2620"/>
                    <a:pt x="1215" y="2644"/>
                  </a:cubicBezTo>
                  <a:cubicBezTo>
                    <a:pt x="1263" y="2977"/>
                    <a:pt x="1334" y="3287"/>
                    <a:pt x="1454" y="3525"/>
                  </a:cubicBezTo>
                  <a:cubicBezTo>
                    <a:pt x="953" y="3358"/>
                    <a:pt x="572" y="2953"/>
                    <a:pt x="430" y="2453"/>
                  </a:cubicBezTo>
                  <a:close/>
                  <a:moveTo>
                    <a:pt x="3573" y="2453"/>
                  </a:moveTo>
                  <a:cubicBezTo>
                    <a:pt x="3406" y="2953"/>
                    <a:pt x="3025" y="3358"/>
                    <a:pt x="2549" y="3525"/>
                  </a:cubicBezTo>
                  <a:cubicBezTo>
                    <a:pt x="2668" y="3287"/>
                    <a:pt x="2740" y="2977"/>
                    <a:pt x="2787" y="2644"/>
                  </a:cubicBezTo>
                  <a:cubicBezTo>
                    <a:pt x="2978" y="2620"/>
                    <a:pt x="3168" y="2572"/>
                    <a:pt x="3335" y="2548"/>
                  </a:cubicBezTo>
                  <a:cubicBezTo>
                    <a:pt x="3406" y="2501"/>
                    <a:pt x="3502" y="2477"/>
                    <a:pt x="3573" y="2453"/>
                  </a:cubicBezTo>
                  <a:close/>
                  <a:moveTo>
                    <a:pt x="2406" y="2691"/>
                  </a:moveTo>
                  <a:cubicBezTo>
                    <a:pt x="2382" y="2882"/>
                    <a:pt x="2335" y="3072"/>
                    <a:pt x="2287" y="3215"/>
                  </a:cubicBezTo>
                  <a:cubicBezTo>
                    <a:pt x="2168" y="3525"/>
                    <a:pt x="2049" y="3620"/>
                    <a:pt x="2001" y="3620"/>
                  </a:cubicBezTo>
                  <a:cubicBezTo>
                    <a:pt x="1930" y="3620"/>
                    <a:pt x="1811" y="3525"/>
                    <a:pt x="1715" y="3215"/>
                  </a:cubicBezTo>
                  <a:cubicBezTo>
                    <a:pt x="1668" y="3072"/>
                    <a:pt x="1620" y="2882"/>
                    <a:pt x="1573" y="2691"/>
                  </a:cubicBezTo>
                  <a:close/>
                  <a:moveTo>
                    <a:pt x="2001" y="0"/>
                  </a:moveTo>
                  <a:cubicBezTo>
                    <a:pt x="882" y="0"/>
                    <a:pt x="1" y="881"/>
                    <a:pt x="1" y="2001"/>
                  </a:cubicBezTo>
                  <a:cubicBezTo>
                    <a:pt x="1" y="3096"/>
                    <a:pt x="882" y="4001"/>
                    <a:pt x="2001" y="4001"/>
                  </a:cubicBezTo>
                  <a:cubicBezTo>
                    <a:pt x="3097" y="4001"/>
                    <a:pt x="4002" y="3096"/>
                    <a:pt x="4002" y="2001"/>
                  </a:cubicBezTo>
                  <a:cubicBezTo>
                    <a:pt x="4002" y="881"/>
                    <a:pt x="3097" y="0"/>
                    <a:pt x="2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66">
              <a:extLst>
                <a:ext uri="{FF2B5EF4-FFF2-40B4-BE49-F238E27FC236}">
                  <a16:creationId xmlns:a16="http://schemas.microsoft.com/office/drawing/2014/main" id="{802F0F9C-1AF2-BF6F-8DC9-7A2D9B0054BE}"/>
                </a:ext>
              </a:extLst>
            </p:cNvPr>
            <p:cNvSpPr/>
            <p:nvPr/>
          </p:nvSpPr>
          <p:spPr>
            <a:xfrm>
              <a:off x="6820044" y="3018530"/>
              <a:ext cx="133391" cy="48403"/>
            </a:xfrm>
            <a:custGeom>
              <a:avLst/>
              <a:gdLst/>
              <a:ahLst/>
              <a:cxnLst/>
              <a:rect l="l" t="t" r="r" b="b"/>
              <a:pathLst>
                <a:path w="3883" h="1409" extrusionOk="0">
                  <a:moveTo>
                    <a:pt x="3525" y="382"/>
                  </a:moveTo>
                  <a:lnTo>
                    <a:pt x="3525" y="1049"/>
                  </a:lnTo>
                  <a:lnTo>
                    <a:pt x="382" y="1049"/>
                  </a:lnTo>
                  <a:lnTo>
                    <a:pt x="382" y="382"/>
                  </a:lnTo>
                  <a:close/>
                  <a:moveTo>
                    <a:pt x="382" y="1"/>
                  </a:moveTo>
                  <a:cubicBezTo>
                    <a:pt x="167" y="1"/>
                    <a:pt x="0" y="168"/>
                    <a:pt x="0" y="382"/>
                  </a:cubicBezTo>
                  <a:lnTo>
                    <a:pt x="0" y="1049"/>
                  </a:lnTo>
                  <a:cubicBezTo>
                    <a:pt x="0" y="1263"/>
                    <a:pt x="167" y="1406"/>
                    <a:pt x="382" y="1406"/>
                  </a:cubicBezTo>
                  <a:lnTo>
                    <a:pt x="3525" y="1406"/>
                  </a:lnTo>
                  <a:cubicBezTo>
                    <a:pt x="3537" y="1407"/>
                    <a:pt x="3549" y="1408"/>
                    <a:pt x="3561" y="1408"/>
                  </a:cubicBezTo>
                  <a:cubicBezTo>
                    <a:pt x="3736" y="1408"/>
                    <a:pt x="3882" y="1249"/>
                    <a:pt x="3882" y="1049"/>
                  </a:cubicBezTo>
                  <a:lnTo>
                    <a:pt x="3882" y="382"/>
                  </a:lnTo>
                  <a:cubicBezTo>
                    <a:pt x="3882" y="168"/>
                    <a:pt x="3716" y="1"/>
                    <a:pt x="3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a:extLst>
                <a:ext uri="{FF2B5EF4-FFF2-40B4-BE49-F238E27FC236}">
                  <a16:creationId xmlns:a16="http://schemas.microsoft.com/office/drawing/2014/main" id="{C266FCAD-5E70-895C-D022-28FF4ABDB211}"/>
                </a:ext>
              </a:extLst>
            </p:cNvPr>
            <p:cNvSpPr/>
            <p:nvPr/>
          </p:nvSpPr>
          <p:spPr>
            <a:xfrm>
              <a:off x="6836395" y="3081532"/>
              <a:ext cx="101477" cy="12298"/>
            </a:xfrm>
            <a:custGeom>
              <a:avLst/>
              <a:gdLst/>
              <a:ahLst/>
              <a:cxnLst/>
              <a:rect l="l" t="t" r="r" b="b"/>
              <a:pathLst>
                <a:path w="2954" h="358" extrusionOk="0">
                  <a:moveTo>
                    <a:pt x="191" y="1"/>
                  </a:moveTo>
                  <a:cubicBezTo>
                    <a:pt x="96" y="1"/>
                    <a:pt x="1" y="72"/>
                    <a:pt x="1" y="191"/>
                  </a:cubicBezTo>
                  <a:cubicBezTo>
                    <a:pt x="1" y="286"/>
                    <a:pt x="96" y="358"/>
                    <a:pt x="191" y="358"/>
                  </a:cubicBezTo>
                  <a:lnTo>
                    <a:pt x="2763" y="358"/>
                  </a:lnTo>
                  <a:cubicBezTo>
                    <a:pt x="2859" y="358"/>
                    <a:pt x="2954" y="286"/>
                    <a:pt x="2954" y="191"/>
                  </a:cubicBezTo>
                  <a:cubicBezTo>
                    <a:pt x="2954" y="72"/>
                    <a:pt x="2859" y="1"/>
                    <a:pt x="2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a:extLst>
                <a:ext uri="{FF2B5EF4-FFF2-40B4-BE49-F238E27FC236}">
                  <a16:creationId xmlns:a16="http://schemas.microsoft.com/office/drawing/2014/main" id="{40A026C7-0B35-E6EB-D96B-DBEF47016145}"/>
                </a:ext>
              </a:extLst>
            </p:cNvPr>
            <p:cNvSpPr/>
            <p:nvPr/>
          </p:nvSpPr>
          <p:spPr>
            <a:xfrm>
              <a:off x="6861782" y="3108533"/>
              <a:ext cx="50739" cy="12298"/>
            </a:xfrm>
            <a:custGeom>
              <a:avLst/>
              <a:gdLst/>
              <a:ahLst/>
              <a:cxnLst/>
              <a:rect l="l" t="t" r="r" b="b"/>
              <a:pathLst>
                <a:path w="1477" h="358" extrusionOk="0">
                  <a:moveTo>
                    <a:pt x="191" y="0"/>
                  </a:moveTo>
                  <a:cubicBezTo>
                    <a:pt x="71" y="0"/>
                    <a:pt x="0" y="72"/>
                    <a:pt x="0" y="167"/>
                  </a:cubicBezTo>
                  <a:cubicBezTo>
                    <a:pt x="0" y="262"/>
                    <a:pt x="71" y="358"/>
                    <a:pt x="191" y="358"/>
                  </a:cubicBezTo>
                  <a:lnTo>
                    <a:pt x="1286" y="358"/>
                  </a:lnTo>
                  <a:cubicBezTo>
                    <a:pt x="1381" y="358"/>
                    <a:pt x="1477" y="262"/>
                    <a:pt x="1477" y="167"/>
                  </a:cubicBezTo>
                  <a:cubicBezTo>
                    <a:pt x="1477" y="72"/>
                    <a:pt x="1381" y="0"/>
                    <a:pt x="1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a:extLst>
                <a:ext uri="{FF2B5EF4-FFF2-40B4-BE49-F238E27FC236}">
                  <a16:creationId xmlns:a16="http://schemas.microsoft.com/office/drawing/2014/main" id="{32958AAF-B9FC-EF8E-B7C9-4078FB0F6C47}"/>
                </a:ext>
              </a:extLst>
            </p:cNvPr>
            <p:cNvSpPr/>
            <p:nvPr/>
          </p:nvSpPr>
          <p:spPr>
            <a:xfrm>
              <a:off x="6761953" y="2720487"/>
              <a:ext cx="404982" cy="428994"/>
            </a:xfrm>
            <a:custGeom>
              <a:avLst/>
              <a:gdLst/>
              <a:ahLst/>
              <a:cxnLst/>
              <a:rect l="l" t="t" r="r" b="b"/>
              <a:pathLst>
                <a:path w="11789" h="12488" extrusionOk="0">
                  <a:moveTo>
                    <a:pt x="6818" y="0"/>
                  </a:moveTo>
                  <a:cubicBezTo>
                    <a:pt x="6588" y="0"/>
                    <a:pt x="6375" y="160"/>
                    <a:pt x="6311" y="413"/>
                  </a:cubicBezTo>
                  <a:lnTo>
                    <a:pt x="5716" y="3438"/>
                  </a:lnTo>
                  <a:lnTo>
                    <a:pt x="834" y="3438"/>
                  </a:lnTo>
                  <a:cubicBezTo>
                    <a:pt x="382" y="3438"/>
                    <a:pt x="1" y="3819"/>
                    <a:pt x="1" y="4271"/>
                  </a:cubicBezTo>
                  <a:lnTo>
                    <a:pt x="1" y="10320"/>
                  </a:lnTo>
                  <a:cubicBezTo>
                    <a:pt x="1" y="10415"/>
                    <a:pt x="72" y="10511"/>
                    <a:pt x="191" y="10511"/>
                  </a:cubicBezTo>
                  <a:cubicBezTo>
                    <a:pt x="286" y="10511"/>
                    <a:pt x="358" y="10415"/>
                    <a:pt x="358" y="10320"/>
                  </a:cubicBezTo>
                  <a:lnTo>
                    <a:pt x="358" y="4271"/>
                  </a:lnTo>
                  <a:cubicBezTo>
                    <a:pt x="358" y="4009"/>
                    <a:pt x="572" y="3819"/>
                    <a:pt x="834" y="3819"/>
                  </a:cubicBezTo>
                  <a:lnTo>
                    <a:pt x="6907" y="3819"/>
                  </a:lnTo>
                  <a:lnTo>
                    <a:pt x="6907" y="12130"/>
                  </a:lnTo>
                  <a:lnTo>
                    <a:pt x="834" y="12130"/>
                  </a:lnTo>
                  <a:cubicBezTo>
                    <a:pt x="572" y="12130"/>
                    <a:pt x="358" y="11916"/>
                    <a:pt x="358" y="11677"/>
                  </a:cubicBezTo>
                  <a:lnTo>
                    <a:pt x="358" y="11058"/>
                  </a:lnTo>
                  <a:cubicBezTo>
                    <a:pt x="358" y="10963"/>
                    <a:pt x="286" y="10868"/>
                    <a:pt x="191" y="10868"/>
                  </a:cubicBezTo>
                  <a:cubicBezTo>
                    <a:pt x="72" y="10868"/>
                    <a:pt x="1" y="10963"/>
                    <a:pt x="1" y="11058"/>
                  </a:cubicBezTo>
                  <a:lnTo>
                    <a:pt x="1" y="11677"/>
                  </a:lnTo>
                  <a:cubicBezTo>
                    <a:pt x="1" y="12130"/>
                    <a:pt x="382" y="12487"/>
                    <a:pt x="834" y="12487"/>
                  </a:cubicBezTo>
                  <a:lnTo>
                    <a:pt x="7097" y="12487"/>
                  </a:lnTo>
                  <a:cubicBezTo>
                    <a:pt x="7193" y="12487"/>
                    <a:pt x="7288" y="12416"/>
                    <a:pt x="7288" y="12320"/>
                  </a:cubicBezTo>
                  <a:lnTo>
                    <a:pt x="7288" y="12130"/>
                  </a:lnTo>
                  <a:lnTo>
                    <a:pt x="9074" y="12487"/>
                  </a:lnTo>
                  <a:lnTo>
                    <a:pt x="9169" y="12487"/>
                  </a:lnTo>
                  <a:cubicBezTo>
                    <a:pt x="9407" y="12487"/>
                    <a:pt x="9622" y="12320"/>
                    <a:pt x="9669" y="12082"/>
                  </a:cubicBezTo>
                  <a:lnTo>
                    <a:pt x="11741" y="1461"/>
                  </a:lnTo>
                  <a:cubicBezTo>
                    <a:pt x="11789" y="1199"/>
                    <a:pt x="11598" y="913"/>
                    <a:pt x="11336" y="866"/>
                  </a:cubicBezTo>
                  <a:lnTo>
                    <a:pt x="10836" y="770"/>
                  </a:lnTo>
                  <a:cubicBezTo>
                    <a:pt x="10824" y="767"/>
                    <a:pt x="10811" y="766"/>
                    <a:pt x="10799" y="766"/>
                  </a:cubicBezTo>
                  <a:cubicBezTo>
                    <a:pt x="10717" y="766"/>
                    <a:pt x="10643" y="831"/>
                    <a:pt x="10622" y="913"/>
                  </a:cubicBezTo>
                  <a:cubicBezTo>
                    <a:pt x="10598" y="1009"/>
                    <a:pt x="10670" y="1104"/>
                    <a:pt x="10765" y="1128"/>
                  </a:cubicBezTo>
                  <a:lnTo>
                    <a:pt x="11265" y="1223"/>
                  </a:lnTo>
                  <a:cubicBezTo>
                    <a:pt x="11336" y="1247"/>
                    <a:pt x="11384" y="1318"/>
                    <a:pt x="11384" y="1390"/>
                  </a:cubicBezTo>
                  <a:lnTo>
                    <a:pt x="9312" y="12011"/>
                  </a:lnTo>
                  <a:cubicBezTo>
                    <a:pt x="9293" y="12070"/>
                    <a:pt x="9241" y="12112"/>
                    <a:pt x="9183" y="12112"/>
                  </a:cubicBezTo>
                  <a:cubicBezTo>
                    <a:pt x="9171" y="12112"/>
                    <a:pt x="9158" y="12110"/>
                    <a:pt x="9145" y="12106"/>
                  </a:cubicBezTo>
                  <a:lnTo>
                    <a:pt x="7288" y="11749"/>
                  </a:lnTo>
                  <a:lnTo>
                    <a:pt x="7288" y="11130"/>
                  </a:lnTo>
                  <a:lnTo>
                    <a:pt x="7717" y="11225"/>
                  </a:lnTo>
                  <a:cubicBezTo>
                    <a:pt x="7764" y="11225"/>
                    <a:pt x="7812" y="11225"/>
                    <a:pt x="7859" y="11177"/>
                  </a:cubicBezTo>
                  <a:cubicBezTo>
                    <a:pt x="7883" y="11154"/>
                    <a:pt x="7907" y="11106"/>
                    <a:pt x="7931" y="11058"/>
                  </a:cubicBezTo>
                  <a:lnTo>
                    <a:pt x="8645" y="7319"/>
                  </a:lnTo>
                  <a:cubicBezTo>
                    <a:pt x="8669" y="7224"/>
                    <a:pt x="8622" y="7129"/>
                    <a:pt x="8502" y="7105"/>
                  </a:cubicBezTo>
                  <a:cubicBezTo>
                    <a:pt x="8490" y="7102"/>
                    <a:pt x="8477" y="7101"/>
                    <a:pt x="8465" y="7101"/>
                  </a:cubicBezTo>
                  <a:cubicBezTo>
                    <a:pt x="8383" y="7101"/>
                    <a:pt x="8309" y="7165"/>
                    <a:pt x="8288" y="7248"/>
                  </a:cubicBezTo>
                  <a:lnTo>
                    <a:pt x="7597" y="10820"/>
                  </a:lnTo>
                  <a:lnTo>
                    <a:pt x="7288" y="10749"/>
                  </a:lnTo>
                  <a:lnTo>
                    <a:pt x="7288" y="5914"/>
                  </a:lnTo>
                  <a:lnTo>
                    <a:pt x="8502" y="6153"/>
                  </a:lnTo>
                  <a:lnTo>
                    <a:pt x="8431" y="6534"/>
                  </a:lnTo>
                  <a:cubicBezTo>
                    <a:pt x="8407" y="6629"/>
                    <a:pt x="8479" y="6724"/>
                    <a:pt x="8574" y="6748"/>
                  </a:cubicBezTo>
                  <a:lnTo>
                    <a:pt x="8622" y="6748"/>
                  </a:lnTo>
                  <a:cubicBezTo>
                    <a:pt x="8693" y="6748"/>
                    <a:pt x="8788" y="6700"/>
                    <a:pt x="8788" y="6605"/>
                  </a:cubicBezTo>
                  <a:lnTo>
                    <a:pt x="8907" y="6057"/>
                  </a:lnTo>
                  <a:cubicBezTo>
                    <a:pt x="8931" y="5938"/>
                    <a:pt x="8860" y="5843"/>
                    <a:pt x="8764" y="5843"/>
                  </a:cubicBezTo>
                  <a:lnTo>
                    <a:pt x="7288" y="5557"/>
                  </a:lnTo>
                  <a:lnTo>
                    <a:pt x="7288" y="3628"/>
                  </a:lnTo>
                  <a:cubicBezTo>
                    <a:pt x="7288" y="3533"/>
                    <a:pt x="7193" y="3438"/>
                    <a:pt x="7097" y="3438"/>
                  </a:cubicBezTo>
                  <a:lnTo>
                    <a:pt x="6097" y="3438"/>
                  </a:lnTo>
                  <a:lnTo>
                    <a:pt x="6669" y="485"/>
                  </a:lnTo>
                  <a:cubicBezTo>
                    <a:pt x="6688" y="406"/>
                    <a:pt x="6741" y="360"/>
                    <a:pt x="6799" y="360"/>
                  </a:cubicBezTo>
                  <a:cubicBezTo>
                    <a:pt x="6811" y="360"/>
                    <a:pt x="6823" y="362"/>
                    <a:pt x="6835" y="366"/>
                  </a:cubicBezTo>
                  <a:lnTo>
                    <a:pt x="10050" y="985"/>
                  </a:lnTo>
                  <a:cubicBezTo>
                    <a:pt x="10063" y="988"/>
                    <a:pt x="10075" y="989"/>
                    <a:pt x="10088" y="989"/>
                  </a:cubicBezTo>
                  <a:cubicBezTo>
                    <a:pt x="10169" y="989"/>
                    <a:pt x="10244" y="925"/>
                    <a:pt x="10265" y="842"/>
                  </a:cubicBezTo>
                  <a:cubicBezTo>
                    <a:pt x="10289" y="747"/>
                    <a:pt x="10217" y="651"/>
                    <a:pt x="10122" y="628"/>
                  </a:cubicBezTo>
                  <a:lnTo>
                    <a:pt x="6907" y="8"/>
                  </a:lnTo>
                  <a:cubicBezTo>
                    <a:pt x="6877" y="3"/>
                    <a:pt x="6847" y="0"/>
                    <a:pt x="6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灯片编号占位符 3">
            <a:extLst>
              <a:ext uri="{FF2B5EF4-FFF2-40B4-BE49-F238E27FC236}">
                <a16:creationId xmlns:a16="http://schemas.microsoft.com/office/drawing/2014/main" id="{9E81ADD1-A24D-5B7C-DF7C-9A4E0B941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graphicFrame>
        <p:nvGraphicFramePr>
          <p:cNvPr id="2" name="表格 1">
            <a:extLst>
              <a:ext uri="{FF2B5EF4-FFF2-40B4-BE49-F238E27FC236}">
                <a16:creationId xmlns:a16="http://schemas.microsoft.com/office/drawing/2014/main" id="{FBAF27B5-1486-1291-01E2-EDD909345C0D}"/>
              </a:ext>
            </a:extLst>
          </p:cNvPr>
          <p:cNvGraphicFramePr>
            <a:graphicFrameLocks noGrp="1"/>
          </p:cNvGraphicFramePr>
          <p:nvPr>
            <p:extLst>
              <p:ext uri="{D42A27DB-BD31-4B8C-83A1-F6EECF244321}">
                <p14:modId xmlns:p14="http://schemas.microsoft.com/office/powerpoint/2010/main" val="4108508294"/>
              </p:ext>
            </p:extLst>
          </p:nvPr>
        </p:nvGraphicFramePr>
        <p:xfrm>
          <a:off x="4490952" y="1346049"/>
          <a:ext cx="4434378" cy="2519680"/>
        </p:xfrm>
        <a:graphic>
          <a:graphicData uri="http://schemas.openxmlformats.org/drawingml/2006/table">
            <a:tbl>
              <a:tblPr firstRow="1" bandRow="1">
                <a:tableStyleId>{E2EAECFF-A96D-458E-B99D-8BAEB2AD3BA4}</a:tableStyleId>
              </a:tblPr>
              <a:tblGrid>
                <a:gridCol w="2217189">
                  <a:extLst>
                    <a:ext uri="{9D8B030D-6E8A-4147-A177-3AD203B41FA5}">
                      <a16:colId xmlns:a16="http://schemas.microsoft.com/office/drawing/2014/main" val="3537222516"/>
                    </a:ext>
                  </a:extLst>
                </a:gridCol>
                <a:gridCol w="2217189">
                  <a:extLst>
                    <a:ext uri="{9D8B030D-6E8A-4147-A177-3AD203B41FA5}">
                      <a16:colId xmlns:a16="http://schemas.microsoft.com/office/drawing/2014/main" val="3526231633"/>
                    </a:ext>
                  </a:extLst>
                </a:gridCol>
              </a:tblGrid>
              <a:tr h="370840">
                <a:tc>
                  <a:txBody>
                    <a:bodyPr/>
                    <a:lstStyle/>
                    <a:p>
                      <a:pPr algn="ctr"/>
                      <a:r>
                        <a:rPr lang="en-US" altLang="zh-CN" sz="1600" b="1" dirty="0">
                          <a:latin typeface="Source Sans Pro" panose="020B0503030403020204" pitchFamily="34" charset="0"/>
                          <a:ea typeface="Source Sans Pro" panose="020B0503030403020204" pitchFamily="34" charset="0"/>
                        </a:rPr>
                        <a:t>Custom Search API</a:t>
                      </a:r>
                      <a:endParaRPr lang="zh-CN" altLang="en-US" sz="1600" b="1" dirty="0">
                        <a:latin typeface="Source Sans Pro" panose="020B05030304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1" dirty="0" err="1">
                          <a:latin typeface="Source Sans Pro" panose="020B0503030403020204" pitchFamily="34" charset="0"/>
                          <a:ea typeface="Source Sans Pro" panose="020B0503030403020204" pitchFamily="34" charset="0"/>
                        </a:rPr>
                        <a:t>Serper</a:t>
                      </a:r>
                      <a:r>
                        <a:rPr lang="en-US" altLang="zh-CN" sz="1600" b="1" dirty="0">
                          <a:latin typeface="Source Sans Pro" panose="020B0503030403020204" pitchFamily="34" charset="0"/>
                          <a:ea typeface="Source Sans Pro" panose="020B0503030403020204" pitchFamily="34" charset="0"/>
                        </a:rPr>
                        <a:t> API</a:t>
                      </a:r>
                      <a:endParaRPr lang="zh-CN" altLang="en-US" sz="1600" b="1" dirty="0">
                        <a:latin typeface="Source Sans Pro" panose="020B05030304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224859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CN" altLang="en-US" dirty="0">
                          <a:latin typeface="Source Sans Pro" panose="020B0503030403020204" pitchFamily="34" charset="0"/>
                        </a:rPr>
                        <a:t>✘ </a:t>
                      </a:r>
                      <a:r>
                        <a:rPr lang="en-US" altLang="zh-CN" dirty="0">
                          <a:latin typeface="Source Sans Pro" panose="020B0503030403020204" pitchFamily="34" charset="0"/>
                          <a:ea typeface="Source Sans Pro" panose="020B0503030403020204" pitchFamily="34" charset="0"/>
                        </a:rPr>
                        <a:t>Frequent API timeouts</a:t>
                      </a:r>
                      <a:endParaRPr lang="zh-CN" altLang="en-US" dirty="0">
                        <a:latin typeface="Source Sans Pro" panose="020B05030304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a:latin typeface="Source Sans Pro" panose="020B0503030403020204" pitchFamily="34" charset="0"/>
                        </a:rPr>
                        <a:t>✔ </a:t>
                      </a:r>
                      <a:r>
                        <a:rPr lang="en-US" altLang="zh-CN" dirty="0">
                          <a:latin typeface="Source Sans Pro" panose="020B0503030403020204" pitchFamily="34" charset="0"/>
                          <a:ea typeface="Source Sans Pro" panose="020B0503030403020204" pitchFamily="34" charset="0"/>
                        </a:rPr>
                        <a:t>No API timeouts</a:t>
                      </a:r>
                      <a:endParaRPr lang="zh-CN" altLang="en-US" dirty="0">
                        <a:latin typeface="Source Sans Pro" panose="020B05030304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5493571"/>
                  </a:ext>
                </a:extLst>
              </a:tr>
              <a:tr h="370840">
                <a:tc rowSpan="3">
                  <a:txBody>
                    <a:bodyPr/>
                    <a:lstStyle/>
                    <a:p>
                      <a:pPr algn="ctr"/>
                      <a:r>
                        <a:rPr lang="en-US" altLang="zh-CN" dirty="0">
                          <a:latin typeface="Source Sans Pro" panose="020B0503030403020204" pitchFamily="34" charset="0"/>
                          <a:ea typeface="Source Sans Pro" panose="020B0503030403020204" pitchFamily="34" charset="0"/>
                        </a:rPr>
                        <a:t>     </a:t>
                      </a:r>
                    </a:p>
                    <a:p>
                      <a:pPr algn="ctr"/>
                      <a:endParaRPr lang="en-US" altLang="zh-CN" dirty="0">
                        <a:latin typeface="Source Sans Pro" panose="020B0503030403020204" pitchFamily="34" charset="0"/>
                        <a:ea typeface="Source Sans Pro" panose="020B0503030403020204" pitchFamily="34" charset="0"/>
                      </a:endParaRPr>
                    </a:p>
                    <a:p>
                      <a:pPr algn="ctr"/>
                      <a:endParaRPr lang="en-US" altLang="zh-CN" dirty="0">
                        <a:latin typeface="Source Sans Pro" panose="020B0503030403020204" pitchFamily="34" charset="0"/>
                        <a:ea typeface="Source Sans Pro" panose="020B0503030403020204" pitchFamily="34" charset="0"/>
                      </a:endParaRPr>
                    </a:p>
                    <a:p>
                      <a:pPr algn="ctr"/>
                      <a:r>
                        <a:rPr lang="en-US" altLang="zh-CN" dirty="0">
                          <a:latin typeface="Source Sans Pro" panose="020B0503030403020204" pitchFamily="34" charset="0"/>
                          <a:ea typeface="Source Sans Pro" panose="020B0503030403020204" pitchFamily="34" charset="0"/>
                        </a:rPr>
                        <a:t>80% extraction rate</a:t>
                      </a:r>
                      <a:endParaRPr lang="zh-CN" altLang="en-US" dirty="0">
                        <a:latin typeface="Source Sans Pro" panose="020B05030304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a:latin typeface="Source Sans Pro" panose="020B0503030403020204" pitchFamily="34" charset="0"/>
                        </a:rPr>
                        <a:t>✔ </a:t>
                      </a:r>
                      <a:r>
                        <a:rPr lang="en-US" altLang="zh-CN" dirty="0">
                          <a:latin typeface="Source Sans Pro" panose="020B0503030403020204" pitchFamily="34" charset="0"/>
                          <a:ea typeface="Source Sans Pro" panose="020B0503030403020204" pitchFamily="34" charset="0"/>
                        </a:rPr>
                        <a:t>100% extraction rate</a:t>
                      </a:r>
                      <a:endParaRPr lang="zh-CN" altLang="en-US" dirty="0">
                        <a:latin typeface="Source Sans Pro" panose="020B05030304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7762956"/>
                  </a:ext>
                </a:extLst>
              </a:tr>
              <a:tr h="370840">
                <a:tc vMerge="1">
                  <a:txBody>
                    <a:bodyPr/>
                    <a:lstStyle/>
                    <a:p>
                      <a:endParaRPr lang="zh-CN" altLang="en-US" dirty="0">
                        <a:latin typeface="Source Sans Pro" panose="020B0503030403020204" pitchFamily="34" charset="0"/>
                      </a:endParaRPr>
                    </a:p>
                  </a:txBody>
                  <a:tcP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a:latin typeface="Source Sans Pro" panose="020B0503030403020204" pitchFamily="34" charset="0"/>
                        </a:rPr>
                        <a:t>✔ </a:t>
                      </a:r>
                      <a:r>
                        <a:rPr lang="en-US" altLang="zh-CN" dirty="0">
                          <a:latin typeface="Source Sans Pro" panose="020B0503030403020204" pitchFamily="34" charset="0"/>
                          <a:ea typeface="Source Sans Pro" panose="020B0503030403020204" pitchFamily="34" charset="0"/>
                        </a:rPr>
                        <a:t>Additional extraction from </a:t>
                      </a:r>
                      <a:r>
                        <a:rPr lang="en-US" altLang="zh-CN" dirty="0" err="1">
                          <a:latin typeface="Source Sans Pro" panose="020B0503030403020204" pitchFamily="34" charset="0"/>
                          <a:ea typeface="Source Sans Pro" panose="020B0503030403020204" pitchFamily="34" charset="0"/>
                        </a:rPr>
                        <a:t>AnswerBox</a:t>
                      </a:r>
                      <a:r>
                        <a:rPr lang="en-US" altLang="zh-CN" dirty="0">
                          <a:latin typeface="Source Sans Pro" panose="020B0503030403020204" pitchFamily="34" charset="0"/>
                          <a:ea typeface="Source Sans Pro" panose="020B0503030403020204" pitchFamily="34" charset="0"/>
                        </a:rPr>
                        <a:t>, Maps</a:t>
                      </a:r>
                      <a:endParaRPr lang="zh-CN" altLang="en-US" dirty="0">
                        <a:latin typeface="Source Sans Pro" panose="020B05030304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4180894"/>
                  </a:ext>
                </a:extLst>
              </a:tr>
              <a:tr h="370840">
                <a:tc vMerge="1">
                  <a:txBody>
                    <a:bodyPr/>
                    <a:lstStyle/>
                    <a:p>
                      <a:endParaRPr lang="zh-CN" altLang="en-US" dirty="0">
                        <a:latin typeface="Source Sans Pro" panose="020B0503030403020204" pitchFamily="34" charset="0"/>
                      </a:endParaRPr>
                    </a:p>
                  </a:txBody>
                  <a:tcP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zh-CN" altLang="en-US" dirty="0">
                          <a:latin typeface="Source Sans Pro" panose="020B0503030403020204" pitchFamily="34" charset="0"/>
                        </a:rPr>
                        <a:t>✔ </a:t>
                      </a:r>
                      <a:r>
                        <a:rPr lang="en-US" altLang="zh-CN" dirty="0">
                          <a:latin typeface="Source Sans Pro" panose="020B0503030403020204" pitchFamily="34" charset="0"/>
                          <a:ea typeface="Source Sans Pro" panose="020B0503030403020204" pitchFamily="34" charset="0"/>
                        </a:rPr>
                        <a:t>Google Maps ID retrieved.</a:t>
                      </a:r>
                      <a:endParaRPr lang="zh-CN" altLang="en-US" dirty="0">
                        <a:latin typeface="Source Sans Pro" panose="020B05030304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2937603"/>
                  </a:ext>
                </a:extLst>
              </a:tr>
              <a:tr h="370840">
                <a:tc gridSpan="2">
                  <a:txBody>
                    <a:bodyPr/>
                    <a:lstStyle/>
                    <a:p>
                      <a:pPr algn="l"/>
                      <a:r>
                        <a:rPr lang="en-US" altLang="zh-CN" dirty="0">
                          <a:latin typeface="Source Sans Pro" panose="020B0503030403020204" pitchFamily="34" charset="0"/>
                        </a:rPr>
                        <a:t>Together they give us better control</a:t>
                      </a:r>
                      <a:endParaRPr lang="zh-CN" altLang="en-US" dirty="0">
                        <a:latin typeface="Source Sans Pro" panose="020B05030304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latin typeface="Source Sans Pro" panose="020B0503030403020204" pitchFamily="34" charset="0"/>
                      </a:endParaRPr>
                    </a:p>
                  </a:txBody>
                  <a:tcP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907876462"/>
                  </a:ext>
                </a:extLst>
              </a:tr>
            </a:tbl>
          </a:graphicData>
        </a:graphic>
      </p:graphicFrame>
    </p:spTree>
    <p:extLst>
      <p:ext uri="{BB962C8B-B14F-4D97-AF65-F5344CB8AC3E}">
        <p14:creationId xmlns:p14="http://schemas.microsoft.com/office/powerpoint/2010/main" val="188230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1">
          <a:extLst>
            <a:ext uri="{FF2B5EF4-FFF2-40B4-BE49-F238E27FC236}">
              <a16:creationId xmlns:a16="http://schemas.microsoft.com/office/drawing/2014/main" id="{6072B948-28AF-9F91-2CB9-842E33A8B3FA}"/>
            </a:ext>
          </a:extLst>
        </p:cNvPr>
        <p:cNvGrpSpPr/>
        <p:nvPr/>
      </p:nvGrpSpPr>
      <p:grpSpPr>
        <a:xfrm>
          <a:off x="0" y="0"/>
          <a:ext cx="0" cy="0"/>
          <a:chOff x="0" y="0"/>
          <a:chExt cx="0" cy="0"/>
        </a:xfrm>
      </p:grpSpPr>
      <p:sp>
        <p:nvSpPr>
          <p:cNvPr id="952" name="Google Shape;952;p66">
            <a:extLst>
              <a:ext uri="{FF2B5EF4-FFF2-40B4-BE49-F238E27FC236}">
                <a16:creationId xmlns:a16="http://schemas.microsoft.com/office/drawing/2014/main" id="{BF047762-10D4-E132-9986-305FB806B409}"/>
              </a:ext>
            </a:extLst>
          </p:cNvPr>
          <p:cNvSpPr txBox="1">
            <a:spLocks noGrp="1"/>
          </p:cNvSpPr>
          <p:nvPr>
            <p:ph type="title"/>
          </p:nvPr>
        </p:nvSpPr>
        <p:spPr>
          <a:xfrm>
            <a:off x="713100" y="2268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Manrope" pitchFamily="2" charset="0"/>
              </a:rPr>
              <a:t>Further Improvements in URL Extraction: </a:t>
            </a:r>
            <a:r>
              <a:rPr lang="en" sz="2000" b="1" dirty="0" err="1">
                <a:latin typeface="Manrope" pitchFamily="2" charset="0"/>
              </a:rPr>
              <a:t>Serper</a:t>
            </a:r>
            <a:r>
              <a:rPr lang="en" sz="2000" b="1" dirty="0">
                <a:latin typeface="Manrope" pitchFamily="2" charset="0"/>
              </a:rPr>
              <a:t> API</a:t>
            </a:r>
            <a:endParaRPr sz="2000" b="1" dirty="0">
              <a:latin typeface="Manrope" pitchFamily="2" charset="0"/>
            </a:endParaRPr>
          </a:p>
        </p:txBody>
      </p:sp>
      <p:sp>
        <p:nvSpPr>
          <p:cNvPr id="961" name="Google Shape;961;p66">
            <a:extLst>
              <a:ext uri="{FF2B5EF4-FFF2-40B4-BE49-F238E27FC236}">
                <a16:creationId xmlns:a16="http://schemas.microsoft.com/office/drawing/2014/main" id="{78FC6088-5BE6-3EB8-C217-96CA06DA4277}"/>
              </a:ext>
            </a:extLst>
          </p:cNvPr>
          <p:cNvSpPr txBox="1">
            <a:spLocks noGrp="1"/>
          </p:cNvSpPr>
          <p:nvPr>
            <p:ph type="title" idx="9"/>
          </p:nvPr>
        </p:nvSpPr>
        <p:spPr>
          <a:xfrm>
            <a:off x="867698" y="2098711"/>
            <a:ext cx="3364693" cy="364200"/>
          </a:xfrm>
          <a:prstGeom prst="rect">
            <a:avLst/>
          </a:prstGeom>
        </p:spPr>
        <p:txBody>
          <a:bodyPr spcFirstLastPara="1" wrap="square" lIns="91425" tIns="91425" rIns="91425" bIns="91425" anchor="ctr" anchorCtr="0">
            <a:noAutofit/>
          </a:bodyPr>
          <a:lstStyle/>
          <a:p>
            <a:r>
              <a:rPr lang="en" altLang="zh-CN" sz="1600" dirty="0">
                <a:latin typeface="Manrope" pitchFamily="2" charset="0"/>
              </a:rPr>
              <a:t>Bonus: Additional extraction</a:t>
            </a:r>
          </a:p>
        </p:txBody>
      </p:sp>
      <p:sp>
        <p:nvSpPr>
          <p:cNvPr id="962" name="Google Shape;962;p66">
            <a:extLst>
              <a:ext uri="{FF2B5EF4-FFF2-40B4-BE49-F238E27FC236}">
                <a16:creationId xmlns:a16="http://schemas.microsoft.com/office/drawing/2014/main" id="{05302282-48F1-E025-FB11-1D90930FB1D1}"/>
              </a:ext>
            </a:extLst>
          </p:cNvPr>
          <p:cNvSpPr txBox="1">
            <a:spLocks noGrp="1"/>
          </p:cNvSpPr>
          <p:nvPr>
            <p:ph type="subTitle" idx="13"/>
          </p:nvPr>
        </p:nvSpPr>
        <p:spPr>
          <a:xfrm>
            <a:off x="867698" y="2299485"/>
            <a:ext cx="3012926" cy="159885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latin typeface="Source Sans Pro" panose="020B0503030403020204" pitchFamily="34" charset="0"/>
                <a:ea typeface="Source Sans Pro" panose="020B0503030403020204" pitchFamily="34" charset="0"/>
              </a:rPr>
              <a:t>Extracts addresses from Google Search, Answer box and Maps. The last two serve as fallback addresses. </a:t>
            </a:r>
          </a:p>
          <a:p>
            <a:pPr marL="285750" lvl="0" indent="-285750" algn="l" rtl="0">
              <a:spcBef>
                <a:spcPts val="0"/>
              </a:spcBef>
              <a:spcAft>
                <a:spcPts val="0"/>
              </a:spcAft>
              <a:buFont typeface="Arial" panose="020B0604020202020204" pitchFamily="34" charset="0"/>
              <a:buChar char="•"/>
            </a:pPr>
            <a:r>
              <a:rPr lang="en" dirty="0">
                <a:latin typeface="Source Sans Pro" panose="020B0503030403020204" pitchFamily="34" charset="0"/>
                <a:ea typeface="Source Sans Pro" panose="020B0503030403020204" pitchFamily="34" charset="0"/>
              </a:rPr>
              <a:t>The reason being, web-scraping tools like Beautiful Soup/ P</a:t>
            </a:r>
            <a:r>
              <a:rPr lang="en-US" dirty="0">
                <a:latin typeface="Source Sans Pro" panose="020B0503030403020204" pitchFamily="34" charset="0"/>
                <a:ea typeface="Source Sans Pro" panose="020B0503030403020204" pitchFamily="34" charset="0"/>
              </a:rPr>
              <a:t>l</a:t>
            </a:r>
            <a:r>
              <a:rPr lang="en" dirty="0" err="1">
                <a:latin typeface="Source Sans Pro" panose="020B0503030403020204" pitchFamily="34" charset="0"/>
                <a:ea typeface="Source Sans Pro" panose="020B0503030403020204" pitchFamily="34" charset="0"/>
              </a:rPr>
              <a:t>aywright</a:t>
            </a:r>
            <a:r>
              <a:rPr lang="en" dirty="0">
                <a:latin typeface="Source Sans Pro" panose="020B0503030403020204" pitchFamily="34" charset="0"/>
                <a:ea typeface="Source Sans Pro" panose="020B0503030403020204" pitchFamily="34" charset="0"/>
              </a:rPr>
              <a:t> sometimes struggle with address extraction. </a:t>
            </a:r>
          </a:p>
          <a:p>
            <a:pPr marL="285750" lvl="0" indent="-285750" algn="l" rtl="0">
              <a:spcBef>
                <a:spcPts val="0"/>
              </a:spcBef>
              <a:spcAft>
                <a:spcPts val="0"/>
              </a:spcAft>
              <a:buFont typeface="Arial" panose="020B0604020202020204" pitchFamily="34" charset="0"/>
              <a:buChar char="•"/>
            </a:pPr>
            <a:r>
              <a:rPr lang="en" dirty="0">
                <a:latin typeface="Source Sans Pro" panose="020B0503030403020204" pitchFamily="34" charset="0"/>
                <a:ea typeface="Source Sans Pro" panose="020B0503030403020204" pitchFamily="34" charset="0"/>
              </a:rPr>
              <a:t>But </a:t>
            </a:r>
            <a:r>
              <a:rPr lang="en" dirty="0" err="1">
                <a:latin typeface="Source Sans Pro" panose="020B0503030403020204" pitchFamily="34" charset="0"/>
                <a:ea typeface="Source Sans Pro" panose="020B0503030403020204" pitchFamily="34" charset="0"/>
              </a:rPr>
              <a:t>Serper</a:t>
            </a:r>
            <a:r>
              <a:rPr lang="en" dirty="0">
                <a:latin typeface="Source Sans Pro" panose="020B0503030403020204" pitchFamily="34" charset="0"/>
                <a:ea typeface="Source Sans Pro" panose="020B0503030403020204" pitchFamily="34" charset="0"/>
              </a:rPr>
              <a:t> API does not struggle.</a:t>
            </a:r>
          </a:p>
        </p:txBody>
      </p:sp>
      <p:sp>
        <p:nvSpPr>
          <p:cNvPr id="967" name="Google Shape;967;p66">
            <a:extLst>
              <a:ext uri="{FF2B5EF4-FFF2-40B4-BE49-F238E27FC236}">
                <a16:creationId xmlns:a16="http://schemas.microsoft.com/office/drawing/2014/main" id="{D048B0B9-7D92-06F3-CB0E-325E45F0B956}"/>
              </a:ext>
            </a:extLst>
          </p:cNvPr>
          <p:cNvSpPr/>
          <p:nvPr/>
        </p:nvSpPr>
        <p:spPr>
          <a:xfrm>
            <a:off x="140198" y="2061903"/>
            <a:ext cx="727500" cy="727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4" name="灯片编号占位符 3">
            <a:extLst>
              <a:ext uri="{FF2B5EF4-FFF2-40B4-BE49-F238E27FC236}">
                <a16:creationId xmlns:a16="http://schemas.microsoft.com/office/drawing/2014/main" id="{6EF9A353-2ED8-0223-9DB2-F6D3206CA8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grpSp>
        <p:nvGrpSpPr>
          <p:cNvPr id="12" name="Google Shape;971;p66">
            <a:extLst>
              <a:ext uri="{FF2B5EF4-FFF2-40B4-BE49-F238E27FC236}">
                <a16:creationId xmlns:a16="http://schemas.microsoft.com/office/drawing/2014/main" id="{A64CC971-DDC8-0EAF-5FCA-26C0B05AB47F}"/>
              </a:ext>
            </a:extLst>
          </p:cNvPr>
          <p:cNvGrpSpPr/>
          <p:nvPr/>
        </p:nvGrpSpPr>
        <p:grpSpPr>
          <a:xfrm>
            <a:off x="289193" y="2256295"/>
            <a:ext cx="429509" cy="338716"/>
            <a:chOff x="1993346" y="2131754"/>
            <a:chExt cx="429509" cy="338716"/>
          </a:xfrm>
        </p:grpSpPr>
        <p:sp>
          <p:nvSpPr>
            <p:cNvPr id="13" name="Google Shape;972;p66">
              <a:extLst>
                <a:ext uri="{FF2B5EF4-FFF2-40B4-BE49-F238E27FC236}">
                  <a16:creationId xmlns:a16="http://schemas.microsoft.com/office/drawing/2014/main" id="{27CCFF66-4AC3-F107-25A0-4C3990A0946B}"/>
                </a:ext>
              </a:extLst>
            </p:cNvPr>
            <p:cNvSpPr/>
            <p:nvPr/>
          </p:nvSpPr>
          <p:spPr>
            <a:xfrm>
              <a:off x="2107877" y="2184932"/>
              <a:ext cx="67090" cy="12298"/>
            </a:xfrm>
            <a:custGeom>
              <a:avLst/>
              <a:gdLst/>
              <a:ahLst/>
              <a:cxnLst/>
              <a:rect l="l" t="t" r="r" b="b"/>
              <a:pathLst>
                <a:path w="1953" h="358" extrusionOk="0">
                  <a:moveTo>
                    <a:pt x="191" y="0"/>
                  </a:moveTo>
                  <a:cubicBezTo>
                    <a:pt x="95" y="0"/>
                    <a:pt x="0" y="71"/>
                    <a:pt x="0" y="167"/>
                  </a:cubicBezTo>
                  <a:cubicBezTo>
                    <a:pt x="0" y="286"/>
                    <a:pt x="95" y="357"/>
                    <a:pt x="191" y="357"/>
                  </a:cubicBezTo>
                  <a:lnTo>
                    <a:pt x="1786" y="357"/>
                  </a:lnTo>
                  <a:cubicBezTo>
                    <a:pt x="1881" y="357"/>
                    <a:pt x="1953" y="286"/>
                    <a:pt x="1953" y="167"/>
                  </a:cubicBezTo>
                  <a:cubicBezTo>
                    <a:pt x="1953" y="71"/>
                    <a:pt x="1881"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73;p66">
              <a:extLst>
                <a:ext uri="{FF2B5EF4-FFF2-40B4-BE49-F238E27FC236}">
                  <a16:creationId xmlns:a16="http://schemas.microsoft.com/office/drawing/2014/main" id="{866ADB08-B335-FB25-FCF6-F9A4A5A9CAC5}"/>
                </a:ext>
              </a:extLst>
            </p:cNvPr>
            <p:cNvSpPr/>
            <p:nvPr/>
          </p:nvSpPr>
          <p:spPr>
            <a:xfrm>
              <a:off x="2052226" y="2391906"/>
              <a:ext cx="18035" cy="13123"/>
            </a:xfrm>
            <a:custGeom>
              <a:avLst/>
              <a:gdLst/>
              <a:ahLst/>
              <a:cxnLst/>
              <a:rect l="l" t="t" r="r" b="b"/>
              <a:pathLst>
                <a:path w="525" h="382" extrusionOk="0">
                  <a:moveTo>
                    <a:pt x="191" y="0"/>
                  </a:moveTo>
                  <a:cubicBezTo>
                    <a:pt x="96" y="0"/>
                    <a:pt x="1" y="95"/>
                    <a:pt x="1" y="191"/>
                  </a:cubicBezTo>
                  <a:cubicBezTo>
                    <a:pt x="1" y="286"/>
                    <a:pt x="96" y="381"/>
                    <a:pt x="191" y="381"/>
                  </a:cubicBezTo>
                  <a:lnTo>
                    <a:pt x="334" y="381"/>
                  </a:lnTo>
                  <a:cubicBezTo>
                    <a:pt x="453" y="381"/>
                    <a:pt x="525" y="286"/>
                    <a:pt x="525" y="191"/>
                  </a:cubicBezTo>
                  <a:cubicBezTo>
                    <a:pt x="525" y="95"/>
                    <a:pt x="453"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74;p66">
              <a:extLst>
                <a:ext uri="{FF2B5EF4-FFF2-40B4-BE49-F238E27FC236}">
                  <a16:creationId xmlns:a16="http://schemas.microsoft.com/office/drawing/2014/main" id="{F3B14DA7-194D-7F8C-2F54-88855A73903E}"/>
                </a:ext>
              </a:extLst>
            </p:cNvPr>
            <p:cNvSpPr/>
            <p:nvPr/>
          </p:nvSpPr>
          <p:spPr>
            <a:xfrm>
              <a:off x="1993346" y="2131754"/>
              <a:ext cx="429509" cy="338716"/>
            </a:xfrm>
            <a:custGeom>
              <a:avLst/>
              <a:gdLst/>
              <a:ahLst/>
              <a:cxnLst/>
              <a:rect l="l" t="t" r="r" b="b"/>
              <a:pathLst>
                <a:path w="12503" h="9860" extrusionOk="0">
                  <a:moveTo>
                    <a:pt x="3620" y="381"/>
                  </a:moveTo>
                  <a:lnTo>
                    <a:pt x="3620" y="572"/>
                  </a:lnTo>
                  <a:lnTo>
                    <a:pt x="2953" y="572"/>
                  </a:lnTo>
                  <a:lnTo>
                    <a:pt x="2953" y="381"/>
                  </a:lnTo>
                  <a:close/>
                  <a:moveTo>
                    <a:pt x="4644" y="381"/>
                  </a:moveTo>
                  <a:lnTo>
                    <a:pt x="4644" y="572"/>
                  </a:lnTo>
                  <a:lnTo>
                    <a:pt x="3977" y="572"/>
                  </a:lnTo>
                  <a:lnTo>
                    <a:pt x="3977" y="381"/>
                  </a:lnTo>
                  <a:close/>
                  <a:moveTo>
                    <a:pt x="5692" y="381"/>
                  </a:moveTo>
                  <a:lnTo>
                    <a:pt x="5692" y="572"/>
                  </a:lnTo>
                  <a:lnTo>
                    <a:pt x="5025" y="572"/>
                  </a:lnTo>
                  <a:lnTo>
                    <a:pt x="5025" y="381"/>
                  </a:lnTo>
                  <a:close/>
                  <a:moveTo>
                    <a:pt x="7263" y="2310"/>
                  </a:moveTo>
                  <a:lnTo>
                    <a:pt x="7573" y="2524"/>
                  </a:lnTo>
                  <a:lnTo>
                    <a:pt x="7573" y="2739"/>
                  </a:lnTo>
                  <a:lnTo>
                    <a:pt x="7263" y="2524"/>
                  </a:lnTo>
                  <a:lnTo>
                    <a:pt x="7263" y="2310"/>
                  </a:lnTo>
                  <a:close/>
                  <a:moveTo>
                    <a:pt x="7930" y="2786"/>
                  </a:moveTo>
                  <a:lnTo>
                    <a:pt x="8240" y="3001"/>
                  </a:lnTo>
                  <a:lnTo>
                    <a:pt x="8240" y="3215"/>
                  </a:lnTo>
                  <a:lnTo>
                    <a:pt x="7930" y="3001"/>
                  </a:lnTo>
                  <a:lnTo>
                    <a:pt x="7930" y="2786"/>
                  </a:lnTo>
                  <a:close/>
                  <a:moveTo>
                    <a:pt x="929" y="1215"/>
                  </a:moveTo>
                  <a:lnTo>
                    <a:pt x="929" y="3310"/>
                  </a:lnTo>
                  <a:lnTo>
                    <a:pt x="810" y="3310"/>
                  </a:lnTo>
                  <a:lnTo>
                    <a:pt x="810" y="1215"/>
                  </a:lnTo>
                  <a:close/>
                  <a:moveTo>
                    <a:pt x="1477" y="1215"/>
                  </a:moveTo>
                  <a:lnTo>
                    <a:pt x="1477" y="3310"/>
                  </a:lnTo>
                  <a:lnTo>
                    <a:pt x="1286" y="3310"/>
                  </a:lnTo>
                  <a:lnTo>
                    <a:pt x="1286" y="1215"/>
                  </a:lnTo>
                  <a:close/>
                  <a:moveTo>
                    <a:pt x="1953" y="1215"/>
                  </a:moveTo>
                  <a:lnTo>
                    <a:pt x="1953" y="3310"/>
                  </a:lnTo>
                  <a:lnTo>
                    <a:pt x="1834" y="3310"/>
                  </a:lnTo>
                  <a:lnTo>
                    <a:pt x="1834" y="1215"/>
                  </a:lnTo>
                  <a:close/>
                  <a:moveTo>
                    <a:pt x="8597" y="3263"/>
                  </a:moveTo>
                  <a:lnTo>
                    <a:pt x="8883" y="3477"/>
                  </a:lnTo>
                  <a:lnTo>
                    <a:pt x="8883" y="3691"/>
                  </a:lnTo>
                  <a:lnTo>
                    <a:pt x="8597" y="3477"/>
                  </a:lnTo>
                  <a:lnTo>
                    <a:pt x="8597" y="3263"/>
                  </a:lnTo>
                  <a:close/>
                  <a:moveTo>
                    <a:pt x="9264" y="3739"/>
                  </a:moveTo>
                  <a:lnTo>
                    <a:pt x="9550" y="3953"/>
                  </a:lnTo>
                  <a:lnTo>
                    <a:pt x="9550" y="4168"/>
                  </a:lnTo>
                  <a:lnTo>
                    <a:pt x="9264" y="3953"/>
                  </a:lnTo>
                  <a:lnTo>
                    <a:pt x="9264" y="3739"/>
                  </a:lnTo>
                  <a:close/>
                  <a:moveTo>
                    <a:pt x="4620" y="3953"/>
                  </a:moveTo>
                  <a:lnTo>
                    <a:pt x="4620" y="4215"/>
                  </a:lnTo>
                  <a:lnTo>
                    <a:pt x="4025" y="4215"/>
                  </a:lnTo>
                  <a:lnTo>
                    <a:pt x="4025" y="3953"/>
                  </a:lnTo>
                  <a:close/>
                  <a:moveTo>
                    <a:pt x="9907" y="4215"/>
                  </a:moveTo>
                  <a:lnTo>
                    <a:pt x="10216" y="4430"/>
                  </a:lnTo>
                  <a:lnTo>
                    <a:pt x="10216" y="4644"/>
                  </a:lnTo>
                  <a:lnTo>
                    <a:pt x="9907" y="4430"/>
                  </a:lnTo>
                  <a:lnTo>
                    <a:pt x="9907" y="4215"/>
                  </a:lnTo>
                  <a:close/>
                  <a:moveTo>
                    <a:pt x="10574" y="4692"/>
                  </a:moveTo>
                  <a:lnTo>
                    <a:pt x="10859" y="4906"/>
                  </a:lnTo>
                  <a:lnTo>
                    <a:pt x="10859" y="5120"/>
                  </a:lnTo>
                  <a:lnTo>
                    <a:pt x="10574" y="4906"/>
                  </a:lnTo>
                  <a:lnTo>
                    <a:pt x="10574" y="4692"/>
                  </a:lnTo>
                  <a:close/>
                  <a:moveTo>
                    <a:pt x="11240" y="5168"/>
                  </a:moveTo>
                  <a:lnTo>
                    <a:pt x="11526" y="5382"/>
                  </a:lnTo>
                  <a:lnTo>
                    <a:pt x="11526" y="5596"/>
                  </a:lnTo>
                  <a:lnTo>
                    <a:pt x="11240" y="5382"/>
                  </a:lnTo>
                  <a:lnTo>
                    <a:pt x="11240" y="5168"/>
                  </a:lnTo>
                  <a:close/>
                  <a:moveTo>
                    <a:pt x="1667" y="5739"/>
                  </a:moveTo>
                  <a:cubicBezTo>
                    <a:pt x="1691" y="5739"/>
                    <a:pt x="1715" y="5763"/>
                    <a:pt x="1715" y="5811"/>
                  </a:cubicBezTo>
                  <a:lnTo>
                    <a:pt x="1715" y="7025"/>
                  </a:lnTo>
                  <a:cubicBezTo>
                    <a:pt x="1715" y="7049"/>
                    <a:pt x="1691" y="7073"/>
                    <a:pt x="1667" y="7073"/>
                  </a:cubicBezTo>
                  <a:lnTo>
                    <a:pt x="381" y="7073"/>
                  </a:lnTo>
                  <a:lnTo>
                    <a:pt x="381" y="6549"/>
                  </a:lnTo>
                  <a:cubicBezTo>
                    <a:pt x="381" y="6501"/>
                    <a:pt x="405" y="6454"/>
                    <a:pt x="429" y="6406"/>
                  </a:cubicBezTo>
                  <a:lnTo>
                    <a:pt x="953" y="5739"/>
                  </a:lnTo>
                  <a:close/>
                  <a:moveTo>
                    <a:pt x="6859" y="5144"/>
                  </a:moveTo>
                  <a:lnTo>
                    <a:pt x="7621" y="5692"/>
                  </a:lnTo>
                  <a:lnTo>
                    <a:pt x="7621" y="7073"/>
                  </a:lnTo>
                  <a:lnTo>
                    <a:pt x="6859" y="7073"/>
                  </a:lnTo>
                  <a:lnTo>
                    <a:pt x="6859" y="5144"/>
                  </a:lnTo>
                  <a:close/>
                  <a:moveTo>
                    <a:pt x="6692" y="2548"/>
                  </a:moveTo>
                  <a:lnTo>
                    <a:pt x="12145" y="6501"/>
                  </a:lnTo>
                  <a:lnTo>
                    <a:pt x="12145" y="7311"/>
                  </a:lnTo>
                  <a:lnTo>
                    <a:pt x="6692" y="3358"/>
                  </a:lnTo>
                  <a:lnTo>
                    <a:pt x="6692" y="2548"/>
                  </a:lnTo>
                  <a:close/>
                  <a:moveTo>
                    <a:pt x="5215" y="3953"/>
                  </a:moveTo>
                  <a:lnTo>
                    <a:pt x="6478" y="4882"/>
                  </a:lnTo>
                  <a:lnTo>
                    <a:pt x="6478" y="7073"/>
                  </a:lnTo>
                  <a:lnTo>
                    <a:pt x="6287" y="7073"/>
                  </a:lnTo>
                  <a:cubicBezTo>
                    <a:pt x="6097" y="7073"/>
                    <a:pt x="5930" y="7240"/>
                    <a:pt x="5930" y="7430"/>
                  </a:cubicBezTo>
                  <a:lnTo>
                    <a:pt x="5930" y="7716"/>
                  </a:lnTo>
                  <a:lnTo>
                    <a:pt x="4501" y="7716"/>
                  </a:lnTo>
                  <a:lnTo>
                    <a:pt x="4501" y="4572"/>
                  </a:lnTo>
                  <a:lnTo>
                    <a:pt x="4691" y="4572"/>
                  </a:lnTo>
                  <a:cubicBezTo>
                    <a:pt x="4858" y="4572"/>
                    <a:pt x="4977" y="4453"/>
                    <a:pt x="4977" y="4287"/>
                  </a:cubicBezTo>
                  <a:lnTo>
                    <a:pt x="4977" y="3953"/>
                  </a:lnTo>
                  <a:close/>
                  <a:moveTo>
                    <a:pt x="8168" y="7430"/>
                  </a:moveTo>
                  <a:lnTo>
                    <a:pt x="8168" y="7716"/>
                  </a:lnTo>
                  <a:lnTo>
                    <a:pt x="6287" y="7716"/>
                  </a:lnTo>
                  <a:lnTo>
                    <a:pt x="6287" y="7430"/>
                  </a:lnTo>
                  <a:close/>
                  <a:moveTo>
                    <a:pt x="6620" y="3763"/>
                  </a:moveTo>
                  <a:lnTo>
                    <a:pt x="12145" y="7764"/>
                  </a:lnTo>
                  <a:lnTo>
                    <a:pt x="12145" y="8526"/>
                  </a:lnTo>
                  <a:lnTo>
                    <a:pt x="9883" y="6906"/>
                  </a:lnTo>
                  <a:cubicBezTo>
                    <a:pt x="9853" y="6876"/>
                    <a:pt x="9815" y="6863"/>
                    <a:pt x="9777" y="6863"/>
                  </a:cubicBezTo>
                  <a:cubicBezTo>
                    <a:pt x="9724" y="6863"/>
                    <a:pt x="9673" y="6889"/>
                    <a:pt x="9645" y="6930"/>
                  </a:cubicBezTo>
                  <a:cubicBezTo>
                    <a:pt x="9573" y="7025"/>
                    <a:pt x="9597" y="7144"/>
                    <a:pt x="9669" y="7192"/>
                  </a:cubicBezTo>
                  <a:lnTo>
                    <a:pt x="10383" y="7716"/>
                  </a:lnTo>
                  <a:lnTo>
                    <a:pt x="8549" y="7716"/>
                  </a:lnTo>
                  <a:lnTo>
                    <a:pt x="8549" y="7430"/>
                  </a:lnTo>
                  <a:cubicBezTo>
                    <a:pt x="8549" y="7240"/>
                    <a:pt x="8383" y="7073"/>
                    <a:pt x="8168" y="7073"/>
                  </a:cubicBezTo>
                  <a:lnTo>
                    <a:pt x="7978" y="7073"/>
                  </a:lnTo>
                  <a:lnTo>
                    <a:pt x="7978" y="5954"/>
                  </a:lnTo>
                  <a:lnTo>
                    <a:pt x="8954" y="6668"/>
                  </a:lnTo>
                  <a:cubicBezTo>
                    <a:pt x="8978" y="6692"/>
                    <a:pt x="9026" y="6692"/>
                    <a:pt x="9050" y="6692"/>
                  </a:cubicBezTo>
                  <a:cubicBezTo>
                    <a:pt x="9097" y="6692"/>
                    <a:pt x="9169" y="6668"/>
                    <a:pt x="9192" y="6620"/>
                  </a:cubicBezTo>
                  <a:cubicBezTo>
                    <a:pt x="9264" y="6549"/>
                    <a:pt x="9240" y="6430"/>
                    <a:pt x="9169" y="6359"/>
                  </a:cubicBezTo>
                  <a:lnTo>
                    <a:pt x="5835" y="3953"/>
                  </a:lnTo>
                  <a:lnTo>
                    <a:pt x="6287" y="3953"/>
                  </a:lnTo>
                  <a:cubicBezTo>
                    <a:pt x="6430" y="3953"/>
                    <a:pt x="6549" y="3882"/>
                    <a:pt x="6620" y="3763"/>
                  </a:cubicBezTo>
                  <a:close/>
                  <a:moveTo>
                    <a:pt x="10764" y="8073"/>
                  </a:moveTo>
                  <a:lnTo>
                    <a:pt x="10764" y="8526"/>
                  </a:lnTo>
                  <a:cubicBezTo>
                    <a:pt x="10764" y="8645"/>
                    <a:pt x="10669" y="8740"/>
                    <a:pt x="10550" y="8740"/>
                  </a:cubicBezTo>
                  <a:lnTo>
                    <a:pt x="10502" y="8740"/>
                  </a:lnTo>
                  <a:cubicBezTo>
                    <a:pt x="10383" y="8430"/>
                    <a:pt x="10097" y="8240"/>
                    <a:pt x="9764" y="8240"/>
                  </a:cubicBezTo>
                  <a:cubicBezTo>
                    <a:pt x="9407" y="8240"/>
                    <a:pt x="9121" y="8430"/>
                    <a:pt x="9002" y="8740"/>
                  </a:cubicBezTo>
                  <a:lnTo>
                    <a:pt x="8764" y="8740"/>
                  </a:lnTo>
                  <a:cubicBezTo>
                    <a:pt x="8645" y="8430"/>
                    <a:pt x="8359" y="8240"/>
                    <a:pt x="8002" y="8240"/>
                  </a:cubicBezTo>
                  <a:cubicBezTo>
                    <a:pt x="7668" y="8240"/>
                    <a:pt x="7383" y="8430"/>
                    <a:pt x="7263" y="8740"/>
                  </a:cubicBezTo>
                  <a:lnTo>
                    <a:pt x="5692" y="8740"/>
                  </a:lnTo>
                  <a:cubicBezTo>
                    <a:pt x="5573" y="8430"/>
                    <a:pt x="5287" y="8240"/>
                    <a:pt x="4930" y="8240"/>
                  </a:cubicBezTo>
                  <a:cubicBezTo>
                    <a:pt x="4596" y="8240"/>
                    <a:pt x="4287" y="8430"/>
                    <a:pt x="4168" y="8740"/>
                  </a:cubicBezTo>
                  <a:lnTo>
                    <a:pt x="3525" y="8740"/>
                  </a:lnTo>
                  <a:lnTo>
                    <a:pt x="3525" y="8073"/>
                  </a:lnTo>
                  <a:close/>
                  <a:moveTo>
                    <a:pt x="1905" y="8597"/>
                  </a:moveTo>
                  <a:cubicBezTo>
                    <a:pt x="2143" y="8597"/>
                    <a:pt x="2358" y="8788"/>
                    <a:pt x="2358" y="9050"/>
                  </a:cubicBezTo>
                  <a:cubicBezTo>
                    <a:pt x="2358" y="9288"/>
                    <a:pt x="2143" y="9478"/>
                    <a:pt x="1905" y="9478"/>
                  </a:cubicBezTo>
                  <a:cubicBezTo>
                    <a:pt x="1667" y="9478"/>
                    <a:pt x="1453" y="9288"/>
                    <a:pt x="1453" y="9050"/>
                  </a:cubicBezTo>
                  <a:cubicBezTo>
                    <a:pt x="1453" y="8788"/>
                    <a:pt x="1667" y="8597"/>
                    <a:pt x="1905" y="8597"/>
                  </a:cubicBezTo>
                  <a:close/>
                  <a:moveTo>
                    <a:pt x="4930" y="8597"/>
                  </a:moveTo>
                  <a:cubicBezTo>
                    <a:pt x="5168" y="8597"/>
                    <a:pt x="5382" y="8788"/>
                    <a:pt x="5382" y="9050"/>
                  </a:cubicBezTo>
                  <a:cubicBezTo>
                    <a:pt x="5382" y="9288"/>
                    <a:pt x="5168" y="9478"/>
                    <a:pt x="4930" y="9478"/>
                  </a:cubicBezTo>
                  <a:cubicBezTo>
                    <a:pt x="4691" y="9478"/>
                    <a:pt x="4477" y="9288"/>
                    <a:pt x="4477" y="9050"/>
                  </a:cubicBezTo>
                  <a:cubicBezTo>
                    <a:pt x="4477" y="8788"/>
                    <a:pt x="4691" y="8597"/>
                    <a:pt x="4930" y="8597"/>
                  </a:cubicBezTo>
                  <a:close/>
                  <a:moveTo>
                    <a:pt x="8002" y="8597"/>
                  </a:moveTo>
                  <a:cubicBezTo>
                    <a:pt x="8264" y="8597"/>
                    <a:pt x="8454" y="8788"/>
                    <a:pt x="8454" y="9050"/>
                  </a:cubicBezTo>
                  <a:cubicBezTo>
                    <a:pt x="8454" y="9288"/>
                    <a:pt x="8264" y="9478"/>
                    <a:pt x="8002" y="9478"/>
                  </a:cubicBezTo>
                  <a:cubicBezTo>
                    <a:pt x="7764" y="9478"/>
                    <a:pt x="7573" y="9288"/>
                    <a:pt x="7573" y="9050"/>
                  </a:cubicBezTo>
                  <a:cubicBezTo>
                    <a:pt x="7573" y="8788"/>
                    <a:pt x="7764" y="8597"/>
                    <a:pt x="8002" y="8597"/>
                  </a:cubicBezTo>
                  <a:close/>
                  <a:moveTo>
                    <a:pt x="9764" y="8597"/>
                  </a:moveTo>
                  <a:cubicBezTo>
                    <a:pt x="10002" y="8597"/>
                    <a:pt x="10193" y="8788"/>
                    <a:pt x="10193" y="9050"/>
                  </a:cubicBezTo>
                  <a:cubicBezTo>
                    <a:pt x="10193" y="9288"/>
                    <a:pt x="10002" y="9478"/>
                    <a:pt x="9764" y="9478"/>
                  </a:cubicBezTo>
                  <a:cubicBezTo>
                    <a:pt x="9502" y="9478"/>
                    <a:pt x="9311" y="9288"/>
                    <a:pt x="9311" y="9050"/>
                  </a:cubicBezTo>
                  <a:cubicBezTo>
                    <a:pt x="9311" y="8788"/>
                    <a:pt x="9502" y="8597"/>
                    <a:pt x="9764" y="8597"/>
                  </a:cubicBezTo>
                  <a:close/>
                  <a:moveTo>
                    <a:pt x="2381" y="0"/>
                  </a:moveTo>
                  <a:cubicBezTo>
                    <a:pt x="2286" y="0"/>
                    <a:pt x="2215" y="95"/>
                    <a:pt x="2215" y="191"/>
                  </a:cubicBezTo>
                  <a:cubicBezTo>
                    <a:pt x="2215" y="286"/>
                    <a:pt x="2286" y="381"/>
                    <a:pt x="2381" y="381"/>
                  </a:cubicBezTo>
                  <a:lnTo>
                    <a:pt x="2596" y="381"/>
                  </a:lnTo>
                  <a:lnTo>
                    <a:pt x="2596" y="572"/>
                  </a:lnTo>
                  <a:lnTo>
                    <a:pt x="2358" y="572"/>
                  </a:lnTo>
                  <a:cubicBezTo>
                    <a:pt x="2191" y="572"/>
                    <a:pt x="2024" y="691"/>
                    <a:pt x="1977" y="857"/>
                  </a:cubicBezTo>
                  <a:lnTo>
                    <a:pt x="1834" y="857"/>
                  </a:lnTo>
                  <a:lnTo>
                    <a:pt x="1834" y="786"/>
                  </a:lnTo>
                  <a:cubicBezTo>
                    <a:pt x="1834" y="691"/>
                    <a:pt x="1738" y="619"/>
                    <a:pt x="1643" y="619"/>
                  </a:cubicBezTo>
                  <a:cubicBezTo>
                    <a:pt x="1548" y="619"/>
                    <a:pt x="1477" y="691"/>
                    <a:pt x="1477" y="786"/>
                  </a:cubicBezTo>
                  <a:lnTo>
                    <a:pt x="1477" y="857"/>
                  </a:lnTo>
                  <a:lnTo>
                    <a:pt x="1286" y="857"/>
                  </a:lnTo>
                  <a:lnTo>
                    <a:pt x="1286" y="786"/>
                  </a:lnTo>
                  <a:cubicBezTo>
                    <a:pt x="1286" y="691"/>
                    <a:pt x="1215" y="619"/>
                    <a:pt x="1095" y="619"/>
                  </a:cubicBezTo>
                  <a:cubicBezTo>
                    <a:pt x="1000" y="619"/>
                    <a:pt x="929" y="691"/>
                    <a:pt x="929" y="786"/>
                  </a:cubicBezTo>
                  <a:lnTo>
                    <a:pt x="929" y="857"/>
                  </a:lnTo>
                  <a:lnTo>
                    <a:pt x="619" y="857"/>
                  </a:lnTo>
                  <a:cubicBezTo>
                    <a:pt x="524" y="857"/>
                    <a:pt x="429" y="929"/>
                    <a:pt x="429" y="1024"/>
                  </a:cubicBezTo>
                  <a:lnTo>
                    <a:pt x="429" y="3501"/>
                  </a:lnTo>
                  <a:cubicBezTo>
                    <a:pt x="429" y="3596"/>
                    <a:pt x="524" y="3691"/>
                    <a:pt x="619" y="3691"/>
                  </a:cubicBezTo>
                  <a:lnTo>
                    <a:pt x="929" y="3691"/>
                  </a:lnTo>
                  <a:lnTo>
                    <a:pt x="929" y="3739"/>
                  </a:lnTo>
                  <a:cubicBezTo>
                    <a:pt x="929" y="3834"/>
                    <a:pt x="1000" y="3929"/>
                    <a:pt x="1095" y="3929"/>
                  </a:cubicBezTo>
                  <a:cubicBezTo>
                    <a:pt x="1215" y="3929"/>
                    <a:pt x="1286" y="3834"/>
                    <a:pt x="1286" y="3739"/>
                  </a:cubicBezTo>
                  <a:lnTo>
                    <a:pt x="1286" y="3691"/>
                  </a:lnTo>
                  <a:lnTo>
                    <a:pt x="1477" y="3691"/>
                  </a:lnTo>
                  <a:lnTo>
                    <a:pt x="1477" y="3739"/>
                  </a:lnTo>
                  <a:cubicBezTo>
                    <a:pt x="1477" y="3834"/>
                    <a:pt x="1548" y="3929"/>
                    <a:pt x="1643" y="3929"/>
                  </a:cubicBezTo>
                  <a:cubicBezTo>
                    <a:pt x="1738" y="3929"/>
                    <a:pt x="1834" y="3834"/>
                    <a:pt x="1834" y="3739"/>
                  </a:cubicBezTo>
                  <a:lnTo>
                    <a:pt x="1834" y="3691"/>
                  </a:lnTo>
                  <a:lnTo>
                    <a:pt x="1977" y="3691"/>
                  </a:lnTo>
                  <a:cubicBezTo>
                    <a:pt x="2024" y="3834"/>
                    <a:pt x="2191" y="3953"/>
                    <a:pt x="2358" y="3953"/>
                  </a:cubicBezTo>
                  <a:lnTo>
                    <a:pt x="2620" y="3953"/>
                  </a:lnTo>
                  <a:cubicBezTo>
                    <a:pt x="2715" y="3953"/>
                    <a:pt x="2810" y="3882"/>
                    <a:pt x="2810" y="3787"/>
                  </a:cubicBezTo>
                  <a:cubicBezTo>
                    <a:pt x="2810" y="3668"/>
                    <a:pt x="2715" y="3596"/>
                    <a:pt x="2620" y="3596"/>
                  </a:cubicBezTo>
                  <a:lnTo>
                    <a:pt x="2358" y="3596"/>
                  </a:lnTo>
                  <a:cubicBezTo>
                    <a:pt x="2334" y="3596"/>
                    <a:pt x="2310" y="3572"/>
                    <a:pt x="2310" y="3548"/>
                  </a:cubicBezTo>
                  <a:lnTo>
                    <a:pt x="2310" y="976"/>
                  </a:lnTo>
                  <a:cubicBezTo>
                    <a:pt x="2310" y="953"/>
                    <a:pt x="2334" y="929"/>
                    <a:pt x="2358" y="929"/>
                  </a:cubicBezTo>
                  <a:lnTo>
                    <a:pt x="6287" y="929"/>
                  </a:lnTo>
                  <a:cubicBezTo>
                    <a:pt x="6311" y="929"/>
                    <a:pt x="6311" y="953"/>
                    <a:pt x="6311" y="976"/>
                  </a:cubicBezTo>
                  <a:lnTo>
                    <a:pt x="6311" y="3548"/>
                  </a:lnTo>
                  <a:cubicBezTo>
                    <a:pt x="6311" y="3572"/>
                    <a:pt x="6311" y="3596"/>
                    <a:pt x="6287" y="3596"/>
                  </a:cubicBezTo>
                  <a:lnTo>
                    <a:pt x="3358" y="3596"/>
                  </a:lnTo>
                  <a:cubicBezTo>
                    <a:pt x="3263" y="3596"/>
                    <a:pt x="3167" y="3668"/>
                    <a:pt x="3167" y="3787"/>
                  </a:cubicBezTo>
                  <a:cubicBezTo>
                    <a:pt x="3167" y="3882"/>
                    <a:pt x="3263" y="3953"/>
                    <a:pt x="3358" y="3953"/>
                  </a:cubicBezTo>
                  <a:lnTo>
                    <a:pt x="3667" y="3953"/>
                  </a:lnTo>
                  <a:lnTo>
                    <a:pt x="3667" y="4287"/>
                  </a:lnTo>
                  <a:cubicBezTo>
                    <a:pt x="3667" y="4453"/>
                    <a:pt x="3787" y="4572"/>
                    <a:pt x="3953" y="4572"/>
                  </a:cubicBezTo>
                  <a:lnTo>
                    <a:pt x="4144" y="4572"/>
                  </a:lnTo>
                  <a:lnTo>
                    <a:pt x="4144" y="7716"/>
                  </a:lnTo>
                  <a:lnTo>
                    <a:pt x="3525" y="7716"/>
                  </a:lnTo>
                  <a:lnTo>
                    <a:pt x="3525" y="5287"/>
                  </a:lnTo>
                  <a:cubicBezTo>
                    <a:pt x="3525" y="5025"/>
                    <a:pt x="3310" y="4834"/>
                    <a:pt x="3072" y="4834"/>
                  </a:cubicBezTo>
                  <a:lnTo>
                    <a:pt x="1500" y="4834"/>
                  </a:lnTo>
                  <a:cubicBezTo>
                    <a:pt x="1310" y="4834"/>
                    <a:pt x="1167" y="4906"/>
                    <a:pt x="1048" y="5049"/>
                  </a:cubicBezTo>
                  <a:lnTo>
                    <a:pt x="143" y="6192"/>
                  </a:lnTo>
                  <a:cubicBezTo>
                    <a:pt x="48" y="6287"/>
                    <a:pt x="0" y="6406"/>
                    <a:pt x="0" y="6549"/>
                  </a:cubicBezTo>
                  <a:lnTo>
                    <a:pt x="0" y="8216"/>
                  </a:lnTo>
                  <a:cubicBezTo>
                    <a:pt x="0" y="8335"/>
                    <a:pt x="95" y="8407"/>
                    <a:pt x="191" y="8407"/>
                  </a:cubicBezTo>
                  <a:cubicBezTo>
                    <a:pt x="286" y="8407"/>
                    <a:pt x="381" y="8335"/>
                    <a:pt x="381" y="8216"/>
                  </a:cubicBezTo>
                  <a:lnTo>
                    <a:pt x="381" y="7430"/>
                  </a:lnTo>
                  <a:lnTo>
                    <a:pt x="1667" y="7430"/>
                  </a:lnTo>
                  <a:cubicBezTo>
                    <a:pt x="1905" y="7430"/>
                    <a:pt x="2096" y="7240"/>
                    <a:pt x="2096" y="7025"/>
                  </a:cubicBezTo>
                  <a:lnTo>
                    <a:pt x="2096" y="5811"/>
                  </a:lnTo>
                  <a:cubicBezTo>
                    <a:pt x="2096" y="5573"/>
                    <a:pt x="1905" y="5382"/>
                    <a:pt x="1667" y="5382"/>
                  </a:cubicBezTo>
                  <a:lnTo>
                    <a:pt x="1262" y="5382"/>
                  </a:lnTo>
                  <a:lnTo>
                    <a:pt x="1334" y="5287"/>
                  </a:lnTo>
                  <a:cubicBezTo>
                    <a:pt x="1381" y="5239"/>
                    <a:pt x="1429" y="5215"/>
                    <a:pt x="1500" y="5215"/>
                  </a:cubicBezTo>
                  <a:lnTo>
                    <a:pt x="3072" y="5215"/>
                  </a:lnTo>
                  <a:cubicBezTo>
                    <a:pt x="3120" y="5215"/>
                    <a:pt x="3144" y="5239"/>
                    <a:pt x="3144" y="5287"/>
                  </a:cubicBezTo>
                  <a:lnTo>
                    <a:pt x="3144" y="8740"/>
                  </a:lnTo>
                  <a:lnTo>
                    <a:pt x="2667" y="8740"/>
                  </a:lnTo>
                  <a:cubicBezTo>
                    <a:pt x="2548" y="8430"/>
                    <a:pt x="2239" y="8240"/>
                    <a:pt x="1905" y="8240"/>
                  </a:cubicBezTo>
                  <a:cubicBezTo>
                    <a:pt x="1572" y="8240"/>
                    <a:pt x="1262" y="8430"/>
                    <a:pt x="1143" y="8740"/>
                  </a:cubicBezTo>
                  <a:lnTo>
                    <a:pt x="524" y="8740"/>
                  </a:lnTo>
                  <a:cubicBezTo>
                    <a:pt x="508" y="8736"/>
                    <a:pt x="491" y="8734"/>
                    <a:pt x="475" y="8734"/>
                  </a:cubicBezTo>
                  <a:cubicBezTo>
                    <a:pt x="398" y="8734"/>
                    <a:pt x="329" y="8780"/>
                    <a:pt x="310" y="8859"/>
                  </a:cubicBezTo>
                  <a:cubicBezTo>
                    <a:pt x="286" y="8954"/>
                    <a:pt x="333" y="9073"/>
                    <a:pt x="429" y="9097"/>
                  </a:cubicBezTo>
                  <a:lnTo>
                    <a:pt x="1095" y="9097"/>
                  </a:lnTo>
                  <a:cubicBezTo>
                    <a:pt x="1119" y="9526"/>
                    <a:pt x="1477" y="9859"/>
                    <a:pt x="1905" y="9859"/>
                  </a:cubicBezTo>
                  <a:cubicBezTo>
                    <a:pt x="2334" y="9859"/>
                    <a:pt x="2691" y="9526"/>
                    <a:pt x="2715" y="9097"/>
                  </a:cubicBezTo>
                  <a:lnTo>
                    <a:pt x="4120" y="9097"/>
                  </a:lnTo>
                  <a:cubicBezTo>
                    <a:pt x="4168" y="9526"/>
                    <a:pt x="4501" y="9859"/>
                    <a:pt x="4930" y="9859"/>
                  </a:cubicBezTo>
                  <a:cubicBezTo>
                    <a:pt x="5358" y="9859"/>
                    <a:pt x="5715" y="9526"/>
                    <a:pt x="5739" y="9097"/>
                  </a:cubicBezTo>
                  <a:lnTo>
                    <a:pt x="7192" y="9097"/>
                  </a:lnTo>
                  <a:cubicBezTo>
                    <a:pt x="7240" y="9526"/>
                    <a:pt x="7597" y="9859"/>
                    <a:pt x="8002" y="9859"/>
                  </a:cubicBezTo>
                  <a:cubicBezTo>
                    <a:pt x="8430" y="9859"/>
                    <a:pt x="8788" y="9526"/>
                    <a:pt x="8811" y="9097"/>
                  </a:cubicBezTo>
                  <a:lnTo>
                    <a:pt x="8954" y="9097"/>
                  </a:lnTo>
                  <a:cubicBezTo>
                    <a:pt x="8978" y="9526"/>
                    <a:pt x="9335" y="9859"/>
                    <a:pt x="9764" y="9859"/>
                  </a:cubicBezTo>
                  <a:cubicBezTo>
                    <a:pt x="10193" y="9859"/>
                    <a:pt x="10526" y="9526"/>
                    <a:pt x="10574" y="9097"/>
                  </a:cubicBezTo>
                  <a:cubicBezTo>
                    <a:pt x="10883" y="9097"/>
                    <a:pt x="11121" y="8835"/>
                    <a:pt x="11121" y="8526"/>
                  </a:cubicBezTo>
                  <a:lnTo>
                    <a:pt x="11121" y="8240"/>
                  </a:lnTo>
                  <a:lnTo>
                    <a:pt x="12217" y="9050"/>
                  </a:lnTo>
                  <a:cubicBezTo>
                    <a:pt x="12264" y="9073"/>
                    <a:pt x="12288" y="9073"/>
                    <a:pt x="12336" y="9073"/>
                  </a:cubicBezTo>
                  <a:cubicBezTo>
                    <a:pt x="12360" y="9073"/>
                    <a:pt x="12384" y="9073"/>
                    <a:pt x="12407" y="9050"/>
                  </a:cubicBezTo>
                  <a:cubicBezTo>
                    <a:pt x="12479" y="9026"/>
                    <a:pt x="12503" y="8954"/>
                    <a:pt x="12503" y="8883"/>
                  </a:cubicBezTo>
                  <a:lnTo>
                    <a:pt x="12503" y="6406"/>
                  </a:lnTo>
                  <a:cubicBezTo>
                    <a:pt x="12503" y="6359"/>
                    <a:pt x="12479" y="6287"/>
                    <a:pt x="12431" y="6263"/>
                  </a:cubicBezTo>
                  <a:lnTo>
                    <a:pt x="11883" y="5858"/>
                  </a:lnTo>
                  <a:lnTo>
                    <a:pt x="11883" y="5644"/>
                  </a:lnTo>
                  <a:lnTo>
                    <a:pt x="11979" y="5716"/>
                  </a:lnTo>
                  <a:cubicBezTo>
                    <a:pt x="12003" y="5739"/>
                    <a:pt x="12050" y="5739"/>
                    <a:pt x="12098" y="5739"/>
                  </a:cubicBezTo>
                  <a:cubicBezTo>
                    <a:pt x="12145" y="5739"/>
                    <a:pt x="12193" y="5716"/>
                    <a:pt x="12241" y="5668"/>
                  </a:cubicBezTo>
                  <a:cubicBezTo>
                    <a:pt x="12288" y="5596"/>
                    <a:pt x="12288" y="5477"/>
                    <a:pt x="12193" y="5430"/>
                  </a:cubicBezTo>
                  <a:lnTo>
                    <a:pt x="7073" y="1715"/>
                  </a:lnTo>
                  <a:cubicBezTo>
                    <a:pt x="7043" y="1685"/>
                    <a:pt x="7005" y="1672"/>
                    <a:pt x="6965" y="1672"/>
                  </a:cubicBezTo>
                  <a:cubicBezTo>
                    <a:pt x="6910" y="1672"/>
                    <a:pt x="6852" y="1697"/>
                    <a:pt x="6811" y="1739"/>
                  </a:cubicBezTo>
                  <a:cubicBezTo>
                    <a:pt x="6763" y="1834"/>
                    <a:pt x="6787" y="1953"/>
                    <a:pt x="6859" y="2001"/>
                  </a:cubicBezTo>
                  <a:lnTo>
                    <a:pt x="6906" y="2048"/>
                  </a:lnTo>
                  <a:lnTo>
                    <a:pt x="6906" y="2262"/>
                  </a:lnTo>
                  <a:lnTo>
                    <a:pt x="6692" y="2096"/>
                  </a:lnTo>
                  <a:lnTo>
                    <a:pt x="6692" y="976"/>
                  </a:lnTo>
                  <a:cubicBezTo>
                    <a:pt x="6692" y="762"/>
                    <a:pt x="6501" y="572"/>
                    <a:pt x="6287" y="572"/>
                  </a:cubicBezTo>
                  <a:lnTo>
                    <a:pt x="6049" y="572"/>
                  </a:lnTo>
                  <a:lnTo>
                    <a:pt x="6049" y="381"/>
                  </a:lnTo>
                  <a:lnTo>
                    <a:pt x="6263" y="381"/>
                  </a:lnTo>
                  <a:cubicBezTo>
                    <a:pt x="6358" y="381"/>
                    <a:pt x="6430" y="286"/>
                    <a:pt x="6430" y="191"/>
                  </a:cubicBezTo>
                  <a:cubicBezTo>
                    <a:pt x="6430" y="95"/>
                    <a:pt x="6358" y="0"/>
                    <a:pt x="6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A screenshot of a computer&#10;&#10;AI-generated content may be incorrect.">
            <a:extLst>
              <a:ext uri="{FF2B5EF4-FFF2-40B4-BE49-F238E27FC236}">
                <a16:creationId xmlns:a16="http://schemas.microsoft.com/office/drawing/2014/main" id="{41B6052D-043D-D975-97B8-F4EFD4743899}"/>
              </a:ext>
            </a:extLst>
          </p:cNvPr>
          <p:cNvPicPr>
            <a:picLocks noChangeAspect="1"/>
          </p:cNvPicPr>
          <p:nvPr/>
        </p:nvPicPr>
        <p:blipFill>
          <a:blip r:embed="rId3"/>
          <a:stretch>
            <a:fillRect/>
          </a:stretch>
        </p:blipFill>
        <p:spPr>
          <a:xfrm>
            <a:off x="3880624" y="1037165"/>
            <a:ext cx="5226206" cy="3490230"/>
          </a:xfrm>
          <a:prstGeom prst="rect">
            <a:avLst/>
          </a:prstGeom>
        </p:spPr>
      </p:pic>
      <p:sp>
        <p:nvSpPr>
          <p:cNvPr id="21" name="Rectangle 20">
            <a:extLst>
              <a:ext uri="{FF2B5EF4-FFF2-40B4-BE49-F238E27FC236}">
                <a16:creationId xmlns:a16="http://schemas.microsoft.com/office/drawing/2014/main" id="{CDDC6B6C-1515-CA95-A861-9484B34CCCB2}"/>
              </a:ext>
            </a:extLst>
          </p:cNvPr>
          <p:cNvSpPr/>
          <p:nvPr/>
        </p:nvSpPr>
        <p:spPr>
          <a:xfrm>
            <a:off x="4512528" y="1933954"/>
            <a:ext cx="1962614" cy="387411"/>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22" name="Rectangle 21">
            <a:extLst>
              <a:ext uri="{FF2B5EF4-FFF2-40B4-BE49-F238E27FC236}">
                <a16:creationId xmlns:a16="http://schemas.microsoft.com/office/drawing/2014/main" id="{957A4D58-CF9B-1AF6-B767-2E1F64891F5D}"/>
              </a:ext>
            </a:extLst>
          </p:cNvPr>
          <p:cNvSpPr/>
          <p:nvPr/>
        </p:nvSpPr>
        <p:spPr>
          <a:xfrm>
            <a:off x="5151865" y="2973658"/>
            <a:ext cx="1063082" cy="133815"/>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sp>
        <p:nvSpPr>
          <p:cNvPr id="23" name="Rectangle 22">
            <a:extLst>
              <a:ext uri="{FF2B5EF4-FFF2-40B4-BE49-F238E27FC236}">
                <a16:creationId xmlns:a16="http://schemas.microsoft.com/office/drawing/2014/main" id="{B66EAB1E-46E9-4C2B-4BAD-73E9746BA256}"/>
              </a:ext>
            </a:extLst>
          </p:cNvPr>
          <p:cNvSpPr/>
          <p:nvPr/>
        </p:nvSpPr>
        <p:spPr>
          <a:xfrm>
            <a:off x="7334483" y="3350159"/>
            <a:ext cx="1222220" cy="121588"/>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90204" pitchFamily="34" charset="0"/>
            </a:endParaRPr>
          </a:p>
        </p:txBody>
      </p:sp>
      <p:cxnSp>
        <p:nvCxnSpPr>
          <p:cNvPr id="25" name="Straight Arrow Connector 24">
            <a:extLst>
              <a:ext uri="{FF2B5EF4-FFF2-40B4-BE49-F238E27FC236}">
                <a16:creationId xmlns:a16="http://schemas.microsoft.com/office/drawing/2014/main" id="{5D437BA9-BFF2-3999-2C3F-4DA2F45913DD}"/>
              </a:ext>
            </a:extLst>
          </p:cNvPr>
          <p:cNvCxnSpPr/>
          <p:nvPr/>
        </p:nvCxnSpPr>
        <p:spPr>
          <a:xfrm flipH="1">
            <a:off x="6475142" y="1828800"/>
            <a:ext cx="418408" cy="105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C37F457-9FA6-B6E0-2BA8-1518F9D58EEA}"/>
              </a:ext>
            </a:extLst>
          </p:cNvPr>
          <p:cNvCxnSpPr/>
          <p:nvPr/>
        </p:nvCxnSpPr>
        <p:spPr>
          <a:xfrm flipV="1">
            <a:off x="4817327" y="3055434"/>
            <a:ext cx="334538" cy="52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6648B2B-F6F5-398A-6FE7-D1380D33FF96}"/>
              </a:ext>
            </a:extLst>
          </p:cNvPr>
          <p:cNvCxnSpPr/>
          <p:nvPr/>
        </p:nvCxnSpPr>
        <p:spPr>
          <a:xfrm>
            <a:off x="6893550" y="3345055"/>
            <a:ext cx="440933" cy="977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001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1">
          <a:extLst>
            <a:ext uri="{FF2B5EF4-FFF2-40B4-BE49-F238E27FC236}">
              <a16:creationId xmlns:a16="http://schemas.microsoft.com/office/drawing/2014/main" id="{32A3F121-F27E-0644-3CE2-73C86B5CF06B}"/>
            </a:ext>
          </a:extLst>
        </p:cNvPr>
        <p:cNvGrpSpPr/>
        <p:nvPr/>
      </p:nvGrpSpPr>
      <p:grpSpPr>
        <a:xfrm>
          <a:off x="0" y="0"/>
          <a:ext cx="0" cy="0"/>
          <a:chOff x="0" y="0"/>
          <a:chExt cx="0" cy="0"/>
        </a:xfrm>
      </p:grpSpPr>
      <p:sp>
        <p:nvSpPr>
          <p:cNvPr id="952" name="Google Shape;952;p66">
            <a:extLst>
              <a:ext uri="{FF2B5EF4-FFF2-40B4-BE49-F238E27FC236}">
                <a16:creationId xmlns:a16="http://schemas.microsoft.com/office/drawing/2014/main" id="{454FA68D-F436-1374-0699-0062709CF50B}"/>
              </a:ext>
            </a:extLst>
          </p:cNvPr>
          <p:cNvSpPr txBox="1">
            <a:spLocks noGrp="1"/>
          </p:cNvSpPr>
          <p:nvPr>
            <p:ph type="title"/>
          </p:nvPr>
        </p:nvSpPr>
        <p:spPr>
          <a:xfrm>
            <a:off x="713100" y="2268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Manrope" pitchFamily="2" charset="0"/>
              </a:rPr>
              <a:t>Further Improvements in URL Extraction: </a:t>
            </a:r>
            <a:r>
              <a:rPr lang="en" sz="1800" b="1" dirty="0" err="1">
                <a:latin typeface="Manrope" pitchFamily="2" charset="0"/>
              </a:rPr>
              <a:t>Serper</a:t>
            </a:r>
            <a:r>
              <a:rPr lang="en" sz="1800" b="1" dirty="0">
                <a:latin typeface="Manrope" pitchFamily="2" charset="0"/>
              </a:rPr>
              <a:t> API</a:t>
            </a:r>
            <a:endParaRPr sz="1800" b="1" dirty="0">
              <a:latin typeface="Manrope" pitchFamily="2" charset="0"/>
            </a:endParaRPr>
          </a:p>
        </p:txBody>
      </p:sp>
      <p:sp>
        <p:nvSpPr>
          <p:cNvPr id="961" name="Google Shape;961;p66">
            <a:extLst>
              <a:ext uri="{FF2B5EF4-FFF2-40B4-BE49-F238E27FC236}">
                <a16:creationId xmlns:a16="http://schemas.microsoft.com/office/drawing/2014/main" id="{0E46C64B-2156-608A-A392-C0D79036190E}"/>
              </a:ext>
            </a:extLst>
          </p:cNvPr>
          <p:cNvSpPr txBox="1">
            <a:spLocks noGrp="1"/>
          </p:cNvSpPr>
          <p:nvPr>
            <p:ph type="title" idx="9"/>
          </p:nvPr>
        </p:nvSpPr>
        <p:spPr>
          <a:xfrm>
            <a:off x="867698" y="1707726"/>
            <a:ext cx="3364693" cy="364200"/>
          </a:xfrm>
          <a:prstGeom prst="rect">
            <a:avLst/>
          </a:prstGeom>
        </p:spPr>
        <p:txBody>
          <a:bodyPr spcFirstLastPara="1" wrap="square" lIns="91425" tIns="91425" rIns="91425" bIns="91425" anchor="ctr" anchorCtr="0">
            <a:noAutofit/>
          </a:bodyPr>
          <a:lstStyle/>
          <a:p>
            <a:r>
              <a:rPr lang="en" altLang="zh-CN" sz="1600" dirty="0">
                <a:latin typeface="Manrope" pitchFamily="2" charset="0"/>
              </a:rPr>
              <a:t>Bonus: Additional extraction</a:t>
            </a:r>
          </a:p>
        </p:txBody>
      </p:sp>
      <p:sp>
        <p:nvSpPr>
          <p:cNvPr id="962" name="Google Shape;962;p66">
            <a:extLst>
              <a:ext uri="{FF2B5EF4-FFF2-40B4-BE49-F238E27FC236}">
                <a16:creationId xmlns:a16="http://schemas.microsoft.com/office/drawing/2014/main" id="{F3DCE636-B079-1B5E-8072-6A78725A963F}"/>
              </a:ext>
            </a:extLst>
          </p:cNvPr>
          <p:cNvSpPr txBox="1">
            <a:spLocks noGrp="1"/>
          </p:cNvSpPr>
          <p:nvPr>
            <p:ph type="subTitle" idx="13"/>
          </p:nvPr>
        </p:nvSpPr>
        <p:spPr>
          <a:xfrm>
            <a:off x="867698" y="2143279"/>
            <a:ext cx="3012926" cy="159885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latin typeface="Source Sans Pro" panose="020B0503030403020204" pitchFamily="34" charset="0"/>
                <a:ea typeface="Source Sans Pro" panose="020B0503030403020204" pitchFamily="34" charset="0"/>
              </a:rPr>
              <a:t>3 </a:t>
            </a:r>
            <a:r>
              <a:rPr lang="en-US" dirty="0">
                <a:latin typeface="Source Sans Pro" panose="020B0503030403020204" pitchFamily="34" charset="0"/>
                <a:ea typeface="Source Sans Pro" panose="020B0503030403020204" pitchFamily="34" charset="0"/>
              </a:rPr>
              <a:t>J</a:t>
            </a:r>
            <a:r>
              <a:rPr lang="en" dirty="0">
                <a:latin typeface="Source Sans Pro" panose="020B0503030403020204" pitchFamily="34" charset="0"/>
                <a:ea typeface="Source Sans Pro" panose="020B0503030403020204" pitchFamily="34" charset="0"/>
              </a:rPr>
              <a:t>son files, for each of the 3 created locally.</a:t>
            </a:r>
          </a:p>
          <a:p>
            <a:pPr marL="285750" lvl="0" indent="-285750" algn="l" rtl="0">
              <a:spcBef>
                <a:spcPts val="0"/>
              </a:spcBef>
              <a:spcAft>
                <a:spcPts val="0"/>
              </a:spcAft>
              <a:buFont typeface="Arial" panose="020B0604020202020204" pitchFamily="34" charset="0"/>
              <a:buChar char="•"/>
            </a:pPr>
            <a:r>
              <a:rPr lang="en" dirty="0">
                <a:latin typeface="Source Sans Pro" panose="020B0503030403020204" pitchFamily="34" charset="0"/>
                <a:ea typeface="Source Sans Pro" panose="020B0503030403020204" pitchFamily="34" charset="0"/>
              </a:rPr>
              <a:t>These JSON files contain additional information which can be leveraged to improve accuracy of extracted addresses.</a:t>
            </a:r>
          </a:p>
        </p:txBody>
      </p:sp>
      <p:sp>
        <p:nvSpPr>
          <p:cNvPr id="967" name="Google Shape;967;p66">
            <a:extLst>
              <a:ext uri="{FF2B5EF4-FFF2-40B4-BE49-F238E27FC236}">
                <a16:creationId xmlns:a16="http://schemas.microsoft.com/office/drawing/2014/main" id="{D43023D3-C30B-5F34-B5A9-93E4231EF03C}"/>
              </a:ext>
            </a:extLst>
          </p:cNvPr>
          <p:cNvSpPr/>
          <p:nvPr/>
        </p:nvSpPr>
        <p:spPr>
          <a:xfrm>
            <a:off x="140198" y="1905697"/>
            <a:ext cx="727500" cy="727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nvGrpSpPr>
          <p:cNvPr id="971" name="Google Shape;971;p66">
            <a:extLst>
              <a:ext uri="{FF2B5EF4-FFF2-40B4-BE49-F238E27FC236}">
                <a16:creationId xmlns:a16="http://schemas.microsoft.com/office/drawing/2014/main" id="{EBD1BC1C-7AF5-CA58-1472-23ACA59B50E0}"/>
              </a:ext>
            </a:extLst>
          </p:cNvPr>
          <p:cNvGrpSpPr/>
          <p:nvPr/>
        </p:nvGrpSpPr>
        <p:grpSpPr>
          <a:xfrm>
            <a:off x="301458" y="2953430"/>
            <a:ext cx="429509" cy="338716"/>
            <a:chOff x="1993346" y="2131754"/>
            <a:chExt cx="429509" cy="338716"/>
          </a:xfrm>
        </p:grpSpPr>
        <p:sp>
          <p:nvSpPr>
            <p:cNvPr id="972" name="Google Shape;972;p66">
              <a:extLst>
                <a:ext uri="{FF2B5EF4-FFF2-40B4-BE49-F238E27FC236}">
                  <a16:creationId xmlns:a16="http://schemas.microsoft.com/office/drawing/2014/main" id="{4E825977-739C-AE2A-BB3B-68B4EA257727}"/>
                </a:ext>
              </a:extLst>
            </p:cNvPr>
            <p:cNvSpPr/>
            <p:nvPr/>
          </p:nvSpPr>
          <p:spPr>
            <a:xfrm>
              <a:off x="2107877" y="2184932"/>
              <a:ext cx="67090" cy="12298"/>
            </a:xfrm>
            <a:custGeom>
              <a:avLst/>
              <a:gdLst/>
              <a:ahLst/>
              <a:cxnLst/>
              <a:rect l="l" t="t" r="r" b="b"/>
              <a:pathLst>
                <a:path w="1953" h="358" extrusionOk="0">
                  <a:moveTo>
                    <a:pt x="191" y="0"/>
                  </a:moveTo>
                  <a:cubicBezTo>
                    <a:pt x="95" y="0"/>
                    <a:pt x="0" y="71"/>
                    <a:pt x="0" y="167"/>
                  </a:cubicBezTo>
                  <a:cubicBezTo>
                    <a:pt x="0" y="286"/>
                    <a:pt x="95" y="357"/>
                    <a:pt x="191" y="357"/>
                  </a:cubicBezTo>
                  <a:lnTo>
                    <a:pt x="1786" y="357"/>
                  </a:lnTo>
                  <a:cubicBezTo>
                    <a:pt x="1881" y="357"/>
                    <a:pt x="1953" y="286"/>
                    <a:pt x="1953" y="167"/>
                  </a:cubicBezTo>
                  <a:cubicBezTo>
                    <a:pt x="1953" y="71"/>
                    <a:pt x="1881"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a:extLst>
                <a:ext uri="{FF2B5EF4-FFF2-40B4-BE49-F238E27FC236}">
                  <a16:creationId xmlns:a16="http://schemas.microsoft.com/office/drawing/2014/main" id="{23FE5BFC-514F-BF9A-250C-4AA1EEB50414}"/>
                </a:ext>
              </a:extLst>
            </p:cNvPr>
            <p:cNvSpPr/>
            <p:nvPr/>
          </p:nvSpPr>
          <p:spPr>
            <a:xfrm>
              <a:off x="2052226" y="2391906"/>
              <a:ext cx="18035" cy="13123"/>
            </a:xfrm>
            <a:custGeom>
              <a:avLst/>
              <a:gdLst/>
              <a:ahLst/>
              <a:cxnLst/>
              <a:rect l="l" t="t" r="r" b="b"/>
              <a:pathLst>
                <a:path w="525" h="382" extrusionOk="0">
                  <a:moveTo>
                    <a:pt x="191" y="0"/>
                  </a:moveTo>
                  <a:cubicBezTo>
                    <a:pt x="96" y="0"/>
                    <a:pt x="1" y="95"/>
                    <a:pt x="1" y="191"/>
                  </a:cubicBezTo>
                  <a:cubicBezTo>
                    <a:pt x="1" y="286"/>
                    <a:pt x="96" y="381"/>
                    <a:pt x="191" y="381"/>
                  </a:cubicBezTo>
                  <a:lnTo>
                    <a:pt x="334" y="381"/>
                  </a:lnTo>
                  <a:cubicBezTo>
                    <a:pt x="453" y="381"/>
                    <a:pt x="525" y="286"/>
                    <a:pt x="525" y="191"/>
                  </a:cubicBezTo>
                  <a:cubicBezTo>
                    <a:pt x="525" y="95"/>
                    <a:pt x="453"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a:extLst>
                <a:ext uri="{FF2B5EF4-FFF2-40B4-BE49-F238E27FC236}">
                  <a16:creationId xmlns:a16="http://schemas.microsoft.com/office/drawing/2014/main" id="{2E30C698-2B22-8F2E-C2E0-815392AEF625}"/>
                </a:ext>
              </a:extLst>
            </p:cNvPr>
            <p:cNvSpPr/>
            <p:nvPr/>
          </p:nvSpPr>
          <p:spPr>
            <a:xfrm>
              <a:off x="1993346" y="2131754"/>
              <a:ext cx="429509" cy="338716"/>
            </a:xfrm>
            <a:custGeom>
              <a:avLst/>
              <a:gdLst/>
              <a:ahLst/>
              <a:cxnLst/>
              <a:rect l="l" t="t" r="r" b="b"/>
              <a:pathLst>
                <a:path w="12503" h="9860" extrusionOk="0">
                  <a:moveTo>
                    <a:pt x="3620" y="381"/>
                  </a:moveTo>
                  <a:lnTo>
                    <a:pt x="3620" y="572"/>
                  </a:lnTo>
                  <a:lnTo>
                    <a:pt x="2953" y="572"/>
                  </a:lnTo>
                  <a:lnTo>
                    <a:pt x="2953" y="381"/>
                  </a:lnTo>
                  <a:close/>
                  <a:moveTo>
                    <a:pt x="4644" y="381"/>
                  </a:moveTo>
                  <a:lnTo>
                    <a:pt x="4644" y="572"/>
                  </a:lnTo>
                  <a:lnTo>
                    <a:pt x="3977" y="572"/>
                  </a:lnTo>
                  <a:lnTo>
                    <a:pt x="3977" y="381"/>
                  </a:lnTo>
                  <a:close/>
                  <a:moveTo>
                    <a:pt x="5692" y="381"/>
                  </a:moveTo>
                  <a:lnTo>
                    <a:pt x="5692" y="572"/>
                  </a:lnTo>
                  <a:lnTo>
                    <a:pt x="5025" y="572"/>
                  </a:lnTo>
                  <a:lnTo>
                    <a:pt x="5025" y="381"/>
                  </a:lnTo>
                  <a:close/>
                  <a:moveTo>
                    <a:pt x="7263" y="2310"/>
                  </a:moveTo>
                  <a:lnTo>
                    <a:pt x="7573" y="2524"/>
                  </a:lnTo>
                  <a:lnTo>
                    <a:pt x="7573" y="2739"/>
                  </a:lnTo>
                  <a:lnTo>
                    <a:pt x="7263" y="2524"/>
                  </a:lnTo>
                  <a:lnTo>
                    <a:pt x="7263" y="2310"/>
                  </a:lnTo>
                  <a:close/>
                  <a:moveTo>
                    <a:pt x="7930" y="2786"/>
                  </a:moveTo>
                  <a:lnTo>
                    <a:pt x="8240" y="3001"/>
                  </a:lnTo>
                  <a:lnTo>
                    <a:pt x="8240" y="3215"/>
                  </a:lnTo>
                  <a:lnTo>
                    <a:pt x="7930" y="3001"/>
                  </a:lnTo>
                  <a:lnTo>
                    <a:pt x="7930" y="2786"/>
                  </a:lnTo>
                  <a:close/>
                  <a:moveTo>
                    <a:pt x="929" y="1215"/>
                  </a:moveTo>
                  <a:lnTo>
                    <a:pt x="929" y="3310"/>
                  </a:lnTo>
                  <a:lnTo>
                    <a:pt x="810" y="3310"/>
                  </a:lnTo>
                  <a:lnTo>
                    <a:pt x="810" y="1215"/>
                  </a:lnTo>
                  <a:close/>
                  <a:moveTo>
                    <a:pt x="1477" y="1215"/>
                  </a:moveTo>
                  <a:lnTo>
                    <a:pt x="1477" y="3310"/>
                  </a:lnTo>
                  <a:lnTo>
                    <a:pt x="1286" y="3310"/>
                  </a:lnTo>
                  <a:lnTo>
                    <a:pt x="1286" y="1215"/>
                  </a:lnTo>
                  <a:close/>
                  <a:moveTo>
                    <a:pt x="1953" y="1215"/>
                  </a:moveTo>
                  <a:lnTo>
                    <a:pt x="1953" y="3310"/>
                  </a:lnTo>
                  <a:lnTo>
                    <a:pt x="1834" y="3310"/>
                  </a:lnTo>
                  <a:lnTo>
                    <a:pt x="1834" y="1215"/>
                  </a:lnTo>
                  <a:close/>
                  <a:moveTo>
                    <a:pt x="8597" y="3263"/>
                  </a:moveTo>
                  <a:lnTo>
                    <a:pt x="8883" y="3477"/>
                  </a:lnTo>
                  <a:lnTo>
                    <a:pt x="8883" y="3691"/>
                  </a:lnTo>
                  <a:lnTo>
                    <a:pt x="8597" y="3477"/>
                  </a:lnTo>
                  <a:lnTo>
                    <a:pt x="8597" y="3263"/>
                  </a:lnTo>
                  <a:close/>
                  <a:moveTo>
                    <a:pt x="9264" y="3739"/>
                  </a:moveTo>
                  <a:lnTo>
                    <a:pt x="9550" y="3953"/>
                  </a:lnTo>
                  <a:lnTo>
                    <a:pt x="9550" y="4168"/>
                  </a:lnTo>
                  <a:lnTo>
                    <a:pt x="9264" y="3953"/>
                  </a:lnTo>
                  <a:lnTo>
                    <a:pt x="9264" y="3739"/>
                  </a:lnTo>
                  <a:close/>
                  <a:moveTo>
                    <a:pt x="4620" y="3953"/>
                  </a:moveTo>
                  <a:lnTo>
                    <a:pt x="4620" y="4215"/>
                  </a:lnTo>
                  <a:lnTo>
                    <a:pt x="4025" y="4215"/>
                  </a:lnTo>
                  <a:lnTo>
                    <a:pt x="4025" y="3953"/>
                  </a:lnTo>
                  <a:close/>
                  <a:moveTo>
                    <a:pt x="9907" y="4215"/>
                  </a:moveTo>
                  <a:lnTo>
                    <a:pt x="10216" y="4430"/>
                  </a:lnTo>
                  <a:lnTo>
                    <a:pt x="10216" y="4644"/>
                  </a:lnTo>
                  <a:lnTo>
                    <a:pt x="9907" y="4430"/>
                  </a:lnTo>
                  <a:lnTo>
                    <a:pt x="9907" y="4215"/>
                  </a:lnTo>
                  <a:close/>
                  <a:moveTo>
                    <a:pt x="10574" y="4692"/>
                  </a:moveTo>
                  <a:lnTo>
                    <a:pt x="10859" y="4906"/>
                  </a:lnTo>
                  <a:lnTo>
                    <a:pt x="10859" y="5120"/>
                  </a:lnTo>
                  <a:lnTo>
                    <a:pt x="10574" y="4906"/>
                  </a:lnTo>
                  <a:lnTo>
                    <a:pt x="10574" y="4692"/>
                  </a:lnTo>
                  <a:close/>
                  <a:moveTo>
                    <a:pt x="11240" y="5168"/>
                  </a:moveTo>
                  <a:lnTo>
                    <a:pt x="11526" y="5382"/>
                  </a:lnTo>
                  <a:lnTo>
                    <a:pt x="11526" y="5596"/>
                  </a:lnTo>
                  <a:lnTo>
                    <a:pt x="11240" y="5382"/>
                  </a:lnTo>
                  <a:lnTo>
                    <a:pt x="11240" y="5168"/>
                  </a:lnTo>
                  <a:close/>
                  <a:moveTo>
                    <a:pt x="1667" y="5739"/>
                  </a:moveTo>
                  <a:cubicBezTo>
                    <a:pt x="1691" y="5739"/>
                    <a:pt x="1715" y="5763"/>
                    <a:pt x="1715" y="5811"/>
                  </a:cubicBezTo>
                  <a:lnTo>
                    <a:pt x="1715" y="7025"/>
                  </a:lnTo>
                  <a:cubicBezTo>
                    <a:pt x="1715" y="7049"/>
                    <a:pt x="1691" y="7073"/>
                    <a:pt x="1667" y="7073"/>
                  </a:cubicBezTo>
                  <a:lnTo>
                    <a:pt x="381" y="7073"/>
                  </a:lnTo>
                  <a:lnTo>
                    <a:pt x="381" y="6549"/>
                  </a:lnTo>
                  <a:cubicBezTo>
                    <a:pt x="381" y="6501"/>
                    <a:pt x="405" y="6454"/>
                    <a:pt x="429" y="6406"/>
                  </a:cubicBezTo>
                  <a:lnTo>
                    <a:pt x="953" y="5739"/>
                  </a:lnTo>
                  <a:close/>
                  <a:moveTo>
                    <a:pt x="6859" y="5144"/>
                  </a:moveTo>
                  <a:lnTo>
                    <a:pt x="7621" y="5692"/>
                  </a:lnTo>
                  <a:lnTo>
                    <a:pt x="7621" y="7073"/>
                  </a:lnTo>
                  <a:lnTo>
                    <a:pt x="6859" y="7073"/>
                  </a:lnTo>
                  <a:lnTo>
                    <a:pt x="6859" y="5144"/>
                  </a:lnTo>
                  <a:close/>
                  <a:moveTo>
                    <a:pt x="6692" y="2548"/>
                  </a:moveTo>
                  <a:lnTo>
                    <a:pt x="12145" y="6501"/>
                  </a:lnTo>
                  <a:lnTo>
                    <a:pt x="12145" y="7311"/>
                  </a:lnTo>
                  <a:lnTo>
                    <a:pt x="6692" y="3358"/>
                  </a:lnTo>
                  <a:lnTo>
                    <a:pt x="6692" y="2548"/>
                  </a:lnTo>
                  <a:close/>
                  <a:moveTo>
                    <a:pt x="5215" y="3953"/>
                  </a:moveTo>
                  <a:lnTo>
                    <a:pt x="6478" y="4882"/>
                  </a:lnTo>
                  <a:lnTo>
                    <a:pt x="6478" y="7073"/>
                  </a:lnTo>
                  <a:lnTo>
                    <a:pt x="6287" y="7073"/>
                  </a:lnTo>
                  <a:cubicBezTo>
                    <a:pt x="6097" y="7073"/>
                    <a:pt x="5930" y="7240"/>
                    <a:pt x="5930" y="7430"/>
                  </a:cubicBezTo>
                  <a:lnTo>
                    <a:pt x="5930" y="7716"/>
                  </a:lnTo>
                  <a:lnTo>
                    <a:pt x="4501" y="7716"/>
                  </a:lnTo>
                  <a:lnTo>
                    <a:pt x="4501" y="4572"/>
                  </a:lnTo>
                  <a:lnTo>
                    <a:pt x="4691" y="4572"/>
                  </a:lnTo>
                  <a:cubicBezTo>
                    <a:pt x="4858" y="4572"/>
                    <a:pt x="4977" y="4453"/>
                    <a:pt x="4977" y="4287"/>
                  </a:cubicBezTo>
                  <a:lnTo>
                    <a:pt x="4977" y="3953"/>
                  </a:lnTo>
                  <a:close/>
                  <a:moveTo>
                    <a:pt x="8168" y="7430"/>
                  </a:moveTo>
                  <a:lnTo>
                    <a:pt x="8168" y="7716"/>
                  </a:lnTo>
                  <a:lnTo>
                    <a:pt x="6287" y="7716"/>
                  </a:lnTo>
                  <a:lnTo>
                    <a:pt x="6287" y="7430"/>
                  </a:lnTo>
                  <a:close/>
                  <a:moveTo>
                    <a:pt x="6620" y="3763"/>
                  </a:moveTo>
                  <a:lnTo>
                    <a:pt x="12145" y="7764"/>
                  </a:lnTo>
                  <a:lnTo>
                    <a:pt x="12145" y="8526"/>
                  </a:lnTo>
                  <a:lnTo>
                    <a:pt x="9883" y="6906"/>
                  </a:lnTo>
                  <a:cubicBezTo>
                    <a:pt x="9853" y="6876"/>
                    <a:pt x="9815" y="6863"/>
                    <a:pt x="9777" y="6863"/>
                  </a:cubicBezTo>
                  <a:cubicBezTo>
                    <a:pt x="9724" y="6863"/>
                    <a:pt x="9673" y="6889"/>
                    <a:pt x="9645" y="6930"/>
                  </a:cubicBezTo>
                  <a:cubicBezTo>
                    <a:pt x="9573" y="7025"/>
                    <a:pt x="9597" y="7144"/>
                    <a:pt x="9669" y="7192"/>
                  </a:cubicBezTo>
                  <a:lnTo>
                    <a:pt x="10383" y="7716"/>
                  </a:lnTo>
                  <a:lnTo>
                    <a:pt x="8549" y="7716"/>
                  </a:lnTo>
                  <a:lnTo>
                    <a:pt x="8549" y="7430"/>
                  </a:lnTo>
                  <a:cubicBezTo>
                    <a:pt x="8549" y="7240"/>
                    <a:pt x="8383" y="7073"/>
                    <a:pt x="8168" y="7073"/>
                  </a:cubicBezTo>
                  <a:lnTo>
                    <a:pt x="7978" y="7073"/>
                  </a:lnTo>
                  <a:lnTo>
                    <a:pt x="7978" y="5954"/>
                  </a:lnTo>
                  <a:lnTo>
                    <a:pt x="8954" y="6668"/>
                  </a:lnTo>
                  <a:cubicBezTo>
                    <a:pt x="8978" y="6692"/>
                    <a:pt x="9026" y="6692"/>
                    <a:pt x="9050" y="6692"/>
                  </a:cubicBezTo>
                  <a:cubicBezTo>
                    <a:pt x="9097" y="6692"/>
                    <a:pt x="9169" y="6668"/>
                    <a:pt x="9192" y="6620"/>
                  </a:cubicBezTo>
                  <a:cubicBezTo>
                    <a:pt x="9264" y="6549"/>
                    <a:pt x="9240" y="6430"/>
                    <a:pt x="9169" y="6359"/>
                  </a:cubicBezTo>
                  <a:lnTo>
                    <a:pt x="5835" y="3953"/>
                  </a:lnTo>
                  <a:lnTo>
                    <a:pt x="6287" y="3953"/>
                  </a:lnTo>
                  <a:cubicBezTo>
                    <a:pt x="6430" y="3953"/>
                    <a:pt x="6549" y="3882"/>
                    <a:pt x="6620" y="3763"/>
                  </a:cubicBezTo>
                  <a:close/>
                  <a:moveTo>
                    <a:pt x="10764" y="8073"/>
                  </a:moveTo>
                  <a:lnTo>
                    <a:pt x="10764" y="8526"/>
                  </a:lnTo>
                  <a:cubicBezTo>
                    <a:pt x="10764" y="8645"/>
                    <a:pt x="10669" y="8740"/>
                    <a:pt x="10550" y="8740"/>
                  </a:cubicBezTo>
                  <a:lnTo>
                    <a:pt x="10502" y="8740"/>
                  </a:lnTo>
                  <a:cubicBezTo>
                    <a:pt x="10383" y="8430"/>
                    <a:pt x="10097" y="8240"/>
                    <a:pt x="9764" y="8240"/>
                  </a:cubicBezTo>
                  <a:cubicBezTo>
                    <a:pt x="9407" y="8240"/>
                    <a:pt x="9121" y="8430"/>
                    <a:pt x="9002" y="8740"/>
                  </a:cubicBezTo>
                  <a:lnTo>
                    <a:pt x="8764" y="8740"/>
                  </a:lnTo>
                  <a:cubicBezTo>
                    <a:pt x="8645" y="8430"/>
                    <a:pt x="8359" y="8240"/>
                    <a:pt x="8002" y="8240"/>
                  </a:cubicBezTo>
                  <a:cubicBezTo>
                    <a:pt x="7668" y="8240"/>
                    <a:pt x="7383" y="8430"/>
                    <a:pt x="7263" y="8740"/>
                  </a:cubicBezTo>
                  <a:lnTo>
                    <a:pt x="5692" y="8740"/>
                  </a:lnTo>
                  <a:cubicBezTo>
                    <a:pt x="5573" y="8430"/>
                    <a:pt x="5287" y="8240"/>
                    <a:pt x="4930" y="8240"/>
                  </a:cubicBezTo>
                  <a:cubicBezTo>
                    <a:pt x="4596" y="8240"/>
                    <a:pt x="4287" y="8430"/>
                    <a:pt x="4168" y="8740"/>
                  </a:cubicBezTo>
                  <a:lnTo>
                    <a:pt x="3525" y="8740"/>
                  </a:lnTo>
                  <a:lnTo>
                    <a:pt x="3525" y="8073"/>
                  </a:lnTo>
                  <a:close/>
                  <a:moveTo>
                    <a:pt x="1905" y="8597"/>
                  </a:moveTo>
                  <a:cubicBezTo>
                    <a:pt x="2143" y="8597"/>
                    <a:pt x="2358" y="8788"/>
                    <a:pt x="2358" y="9050"/>
                  </a:cubicBezTo>
                  <a:cubicBezTo>
                    <a:pt x="2358" y="9288"/>
                    <a:pt x="2143" y="9478"/>
                    <a:pt x="1905" y="9478"/>
                  </a:cubicBezTo>
                  <a:cubicBezTo>
                    <a:pt x="1667" y="9478"/>
                    <a:pt x="1453" y="9288"/>
                    <a:pt x="1453" y="9050"/>
                  </a:cubicBezTo>
                  <a:cubicBezTo>
                    <a:pt x="1453" y="8788"/>
                    <a:pt x="1667" y="8597"/>
                    <a:pt x="1905" y="8597"/>
                  </a:cubicBezTo>
                  <a:close/>
                  <a:moveTo>
                    <a:pt x="4930" y="8597"/>
                  </a:moveTo>
                  <a:cubicBezTo>
                    <a:pt x="5168" y="8597"/>
                    <a:pt x="5382" y="8788"/>
                    <a:pt x="5382" y="9050"/>
                  </a:cubicBezTo>
                  <a:cubicBezTo>
                    <a:pt x="5382" y="9288"/>
                    <a:pt x="5168" y="9478"/>
                    <a:pt x="4930" y="9478"/>
                  </a:cubicBezTo>
                  <a:cubicBezTo>
                    <a:pt x="4691" y="9478"/>
                    <a:pt x="4477" y="9288"/>
                    <a:pt x="4477" y="9050"/>
                  </a:cubicBezTo>
                  <a:cubicBezTo>
                    <a:pt x="4477" y="8788"/>
                    <a:pt x="4691" y="8597"/>
                    <a:pt x="4930" y="8597"/>
                  </a:cubicBezTo>
                  <a:close/>
                  <a:moveTo>
                    <a:pt x="8002" y="8597"/>
                  </a:moveTo>
                  <a:cubicBezTo>
                    <a:pt x="8264" y="8597"/>
                    <a:pt x="8454" y="8788"/>
                    <a:pt x="8454" y="9050"/>
                  </a:cubicBezTo>
                  <a:cubicBezTo>
                    <a:pt x="8454" y="9288"/>
                    <a:pt x="8264" y="9478"/>
                    <a:pt x="8002" y="9478"/>
                  </a:cubicBezTo>
                  <a:cubicBezTo>
                    <a:pt x="7764" y="9478"/>
                    <a:pt x="7573" y="9288"/>
                    <a:pt x="7573" y="9050"/>
                  </a:cubicBezTo>
                  <a:cubicBezTo>
                    <a:pt x="7573" y="8788"/>
                    <a:pt x="7764" y="8597"/>
                    <a:pt x="8002" y="8597"/>
                  </a:cubicBezTo>
                  <a:close/>
                  <a:moveTo>
                    <a:pt x="9764" y="8597"/>
                  </a:moveTo>
                  <a:cubicBezTo>
                    <a:pt x="10002" y="8597"/>
                    <a:pt x="10193" y="8788"/>
                    <a:pt x="10193" y="9050"/>
                  </a:cubicBezTo>
                  <a:cubicBezTo>
                    <a:pt x="10193" y="9288"/>
                    <a:pt x="10002" y="9478"/>
                    <a:pt x="9764" y="9478"/>
                  </a:cubicBezTo>
                  <a:cubicBezTo>
                    <a:pt x="9502" y="9478"/>
                    <a:pt x="9311" y="9288"/>
                    <a:pt x="9311" y="9050"/>
                  </a:cubicBezTo>
                  <a:cubicBezTo>
                    <a:pt x="9311" y="8788"/>
                    <a:pt x="9502" y="8597"/>
                    <a:pt x="9764" y="8597"/>
                  </a:cubicBezTo>
                  <a:close/>
                  <a:moveTo>
                    <a:pt x="2381" y="0"/>
                  </a:moveTo>
                  <a:cubicBezTo>
                    <a:pt x="2286" y="0"/>
                    <a:pt x="2215" y="95"/>
                    <a:pt x="2215" y="191"/>
                  </a:cubicBezTo>
                  <a:cubicBezTo>
                    <a:pt x="2215" y="286"/>
                    <a:pt x="2286" y="381"/>
                    <a:pt x="2381" y="381"/>
                  </a:cubicBezTo>
                  <a:lnTo>
                    <a:pt x="2596" y="381"/>
                  </a:lnTo>
                  <a:lnTo>
                    <a:pt x="2596" y="572"/>
                  </a:lnTo>
                  <a:lnTo>
                    <a:pt x="2358" y="572"/>
                  </a:lnTo>
                  <a:cubicBezTo>
                    <a:pt x="2191" y="572"/>
                    <a:pt x="2024" y="691"/>
                    <a:pt x="1977" y="857"/>
                  </a:cubicBezTo>
                  <a:lnTo>
                    <a:pt x="1834" y="857"/>
                  </a:lnTo>
                  <a:lnTo>
                    <a:pt x="1834" y="786"/>
                  </a:lnTo>
                  <a:cubicBezTo>
                    <a:pt x="1834" y="691"/>
                    <a:pt x="1738" y="619"/>
                    <a:pt x="1643" y="619"/>
                  </a:cubicBezTo>
                  <a:cubicBezTo>
                    <a:pt x="1548" y="619"/>
                    <a:pt x="1477" y="691"/>
                    <a:pt x="1477" y="786"/>
                  </a:cubicBezTo>
                  <a:lnTo>
                    <a:pt x="1477" y="857"/>
                  </a:lnTo>
                  <a:lnTo>
                    <a:pt x="1286" y="857"/>
                  </a:lnTo>
                  <a:lnTo>
                    <a:pt x="1286" y="786"/>
                  </a:lnTo>
                  <a:cubicBezTo>
                    <a:pt x="1286" y="691"/>
                    <a:pt x="1215" y="619"/>
                    <a:pt x="1095" y="619"/>
                  </a:cubicBezTo>
                  <a:cubicBezTo>
                    <a:pt x="1000" y="619"/>
                    <a:pt x="929" y="691"/>
                    <a:pt x="929" y="786"/>
                  </a:cubicBezTo>
                  <a:lnTo>
                    <a:pt x="929" y="857"/>
                  </a:lnTo>
                  <a:lnTo>
                    <a:pt x="619" y="857"/>
                  </a:lnTo>
                  <a:cubicBezTo>
                    <a:pt x="524" y="857"/>
                    <a:pt x="429" y="929"/>
                    <a:pt x="429" y="1024"/>
                  </a:cubicBezTo>
                  <a:lnTo>
                    <a:pt x="429" y="3501"/>
                  </a:lnTo>
                  <a:cubicBezTo>
                    <a:pt x="429" y="3596"/>
                    <a:pt x="524" y="3691"/>
                    <a:pt x="619" y="3691"/>
                  </a:cubicBezTo>
                  <a:lnTo>
                    <a:pt x="929" y="3691"/>
                  </a:lnTo>
                  <a:lnTo>
                    <a:pt x="929" y="3739"/>
                  </a:lnTo>
                  <a:cubicBezTo>
                    <a:pt x="929" y="3834"/>
                    <a:pt x="1000" y="3929"/>
                    <a:pt x="1095" y="3929"/>
                  </a:cubicBezTo>
                  <a:cubicBezTo>
                    <a:pt x="1215" y="3929"/>
                    <a:pt x="1286" y="3834"/>
                    <a:pt x="1286" y="3739"/>
                  </a:cubicBezTo>
                  <a:lnTo>
                    <a:pt x="1286" y="3691"/>
                  </a:lnTo>
                  <a:lnTo>
                    <a:pt x="1477" y="3691"/>
                  </a:lnTo>
                  <a:lnTo>
                    <a:pt x="1477" y="3739"/>
                  </a:lnTo>
                  <a:cubicBezTo>
                    <a:pt x="1477" y="3834"/>
                    <a:pt x="1548" y="3929"/>
                    <a:pt x="1643" y="3929"/>
                  </a:cubicBezTo>
                  <a:cubicBezTo>
                    <a:pt x="1738" y="3929"/>
                    <a:pt x="1834" y="3834"/>
                    <a:pt x="1834" y="3739"/>
                  </a:cubicBezTo>
                  <a:lnTo>
                    <a:pt x="1834" y="3691"/>
                  </a:lnTo>
                  <a:lnTo>
                    <a:pt x="1977" y="3691"/>
                  </a:lnTo>
                  <a:cubicBezTo>
                    <a:pt x="2024" y="3834"/>
                    <a:pt x="2191" y="3953"/>
                    <a:pt x="2358" y="3953"/>
                  </a:cubicBezTo>
                  <a:lnTo>
                    <a:pt x="2620" y="3953"/>
                  </a:lnTo>
                  <a:cubicBezTo>
                    <a:pt x="2715" y="3953"/>
                    <a:pt x="2810" y="3882"/>
                    <a:pt x="2810" y="3787"/>
                  </a:cubicBezTo>
                  <a:cubicBezTo>
                    <a:pt x="2810" y="3668"/>
                    <a:pt x="2715" y="3596"/>
                    <a:pt x="2620" y="3596"/>
                  </a:cubicBezTo>
                  <a:lnTo>
                    <a:pt x="2358" y="3596"/>
                  </a:lnTo>
                  <a:cubicBezTo>
                    <a:pt x="2334" y="3596"/>
                    <a:pt x="2310" y="3572"/>
                    <a:pt x="2310" y="3548"/>
                  </a:cubicBezTo>
                  <a:lnTo>
                    <a:pt x="2310" y="976"/>
                  </a:lnTo>
                  <a:cubicBezTo>
                    <a:pt x="2310" y="953"/>
                    <a:pt x="2334" y="929"/>
                    <a:pt x="2358" y="929"/>
                  </a:cubicBezTo>
                  <a:lnTo>
                    <a:pt x="6287" y="929"/>
                  </a:lnTo>
                  <a:cubicBezTo>
                    <a:pt x="6311" y="929"/>
                    <a:pt x="6311" y="953"/>
                    <a:pt x="6311" y="976"/>
                  </a:cubicBezTo>
                  <a:lnTo>
                    <a:pt x="6311" y="3548"/>
                  </a:lnTo>
                  <a:cubicBezTo>
                    <a:pt x="6311" y="3572"/>
                    <a:pt x="6311" y="3596"/>
                    <a:pt x="6287" y="3596"/>
                  </a:cubicBezTo>
                  <a:lnTo>
                    <a:pt x="3358" y="3596"/>
                  </a:lnTo>
                  <a:cubicBezTo>
                    <a:pt x="3263" y="3596"/>
                    <a:pt x="3167" y="3668"/>
                    <a:pt x="3167" y="3787"/>
                  </a:cubicBezTo>
                  <a:cubicBezTo>
                    <a:pt x="3167" y="3882"/>
                    <a:pt x="3263" y="3953"/>
                    <a:pt x="3358" y="3953"/>
                  </a:cubicBezTo>
                  <a:lnTo>
                    <a:pt x="3667" y="3953"/>
                  </a:lnTo>
                  <a:lnTo>
                    <a:pt x="3667" y="4287"/>
                  </a:lnTo>
                  <a:cubicBezTo>
                    <a:pt x="3667" y="4453"/>
                    <a:pt x="3787" y="4572"/>
                    <a:pt x="3953" y="4572"/>
                  </a:cubicBezTo>
                  <a:lnTo>
                    <a:pt x="4144" y="4572"/>
                  </a:lnTo>
                  <a:lnTo>
                    <a:pt x="4144" y="7716"/>
                  </a:lnTo>
                  <a:lnTo>
                    <a:pt x="3525" y="7716"/>
                  </a:lnTo>
                  <a:lnTo>
                    <a:pt x="3525" y="5287"/>
                  </a:lnTo>
                  <a:cubicBezTo>
                    <a:pt x="3525" y="5025"/>
                    <a:pt x="3310" y="4834"/>
                    <a:pt x="3072" y="4834"/>
                  </a:cubicBezTo>
                  <a:lnTo>
                    <a:pt x="1500" y="4834"/>
                  </a:lnTo>
                  <a:cubicBezTo>
                    <a:pt x="1310" y="4834"/>
                    <a:pt x="1167" y="4906"/>
                    <a:pt x="1048" y="5049"/>
                  </a:cubicBezTo>
                  <a:lnTo>
                    <a:pt x="143" y="6192"/>
                  </a:lnTo>
                  <a:cubicBezTo>
                    <a:pt x="48" y="6287"/>
                    <a:pt x="0" y="6406"/>
                    <a:pt x="0" y="6549"/>
                  </a:cubicBezTo>
                  <a:lnTo>
                    <a:pt x="0" y="8216"/>
                  </a:lnTo>
                  <a:cubicBezTo>
                    <a:pt x="0" y="8335"/>
                    <a:pt x="95" y="8407"/>
                    <a:pt x="191" y="8407"/>
                  </a:cubicBezTo>
                  <a:cubicBezTo>
                    <a:pt x="286" y="8407"/>
                    <a:pt x="381" y="8335"/>
                    <a:pt x="381" y="8216"/>
                  </a:cubicBezTo>
                  <a:lnTo>
                    <a:pt x="381" y="7430"/>
                  </a:lnTo>
                  <a:lnTo>
                    <a:pt x="1667" y="7430"/>
                  </a:lnTo>
                  <a:cubicBezTo>
                    <a:pt x="1905" y="7430"/>
                    <a:pt x="2096" y="7240"/>
                    <a:pt x="2096" y="7025"/>
                  </a:cubicBezTo>
                  <a:lnTo>
                    <a:pt x="2096" y="5811"/>
                  </a:lnTo>
                  <a:cubicBezTo>
                    <a:pt x="2096" y="5573"/>
                    <a:pt x="1905" y="5382"/>
                    <a:pt x="1667" y="5382"/>
                  </a:cubicBezTo>
                  <a:lnTo>
                    <a:pt x="1262" y="5382"/>
                  </a:lnTo>
                  <a:lnTo>
                    <a:pt x="1334" y="5287"/>
                  </a:lnTo>
                  <a:cubicBezTo>
                    <a:pt x="1381" y="5239"/>
                    <a:pt x="1429" y="5215"/>
                    <a:pt x="1500" y="5215"/>
                  </a:cubicBezTo>
                  <a:lnTo>
                    <a:pt x="3072" y="5215"/>
                  </a:lnTo>
                  <a:cubicBezTo>
                    <a:pt x="3120" y="5215"/>
                    <a:pt x="3144" y="5239"/>
                    <a:pt x="3144" y="5287"/>
                  </a:cubicBezTo>
                  <a:lnTo>
                    <a:pt x="3144" y="8740"/>
                  </a:lnTo>
                  <a:lnTo>
                    <a:pt x="2667" y="8740"/>
                  </a:lnTo>
                  <a:cubicBezTo>
                    <a:pt x="2548" y="8430"/>
                    <a:pt x="2239" y="8240"/>
                    <a:pt x="1905" y="8240"/>
                  </a:cubicBezTo>
                  <a:cubicBezTo>
                    <a:pt x="1572" y="8240"/>
                    <a:pt x="1262" y="8430"/>
                    <a:pt x="1143" y="8740"/>
                  </a:cubicBezTo>
                  <a:lnTo>
                    <a:pt x="524" y="8740"/>
                  </a:lnTo>
                  <a:cubicBezTo>
                    <a:pt x="508" y="8736"/>
                    <a:pt x="491" y="8734"/>
                    <a:pt x="475" y="8734"/>
                  </a:cubicBezTo>
                  <a:cubicBezTo>
                    <a:pt x="398" y="8734"/>
                    <a:pt x="329" y="8780"/>
                    <a:pt x="310" y="8859"/>
                  </a:cubicBezTo>
                  <a:cubicBezTo>
                    <a:pt x="286" y="8954"/>
                    <a:pt x="333" y="9073"/>
                    <a:pt x="429" y="9097"/>
                  </a:cubicBezTo>
                  <a:lnTo>
                    <a:pt x="1095" y="9097"/>
                  </a:lnTo>
                  <a:cubicBezTo>
                    <a:pt x="1119" y="9526"/>
                    <a:pt x="1477" y="9859"/>
                    <a:pt x="1905" y="9859"/>
                  </a:cubicBezTo>
                  <a:cubicBezTo>
                    <a:pt x="2334" y="9859"/>
                    <a:pt x="2691" y="9526"/>
                    <a:pt x="2715" y="9097"/>
                  </a:cubicBezTo>
                  <a:lnTo>
                    <a:pt x="4120" y="9097"/>
                  </a:lnTo>
                  <a:cubicBezTo>
                    <a:pt x="4168" y="9526"/>
                    <a:pt x="4501" y="9859"/>
                    <a:pt x="4930" y="9859"/>
                  </a:cubicBezTo>
                  <a:cubicBezTo>
                    <a:pt x="5358" y="9859"/>
                    <a:pt x="5715" y="9526"/>
                    <a:pt x="5739" y="9097"/>
                  </a:cubicBezTo>
                  <a:lnTo>
                    <a:pt x="7192" y="9097"/>
                  </a:lnTo>
                  <a:cubicBezTo>
                    <a:pt x="7240" y="9526"/>
                    <a:pt x="7597" y="9859"/>
                    <a:pt x="8002" y="9859"/>
                  </a:cubicBezTo>
                  <a:cubicBezTo>
                    <a:pt x="8430" y="9859"/>
                    <a:pt x="8788" y="9526"/>
                    <a:pt x="8811" y="9097"/>
                  </a:cubicBezTo>
                  <a:lnTo>
                    <a:pt x="8954" y="9097"/>
                  </a:lnTo>
                  <a:cubicBezTo>
                    <a:pt x="8978" y="9526"/>
                    <a:pt x="9335" y="9859"/>
                    <a:pt x="9764" y="9859"/>
                  </a:cubicBezTo>
                  <a:cubicBezTo>
                    <a:pt x="10193" y="9859"/>
                    <a:pt x="10526" y="9526"/>
                    <a:pt x="10574" y="9097"/>
                  </a:cubicBezTo>
                  <a:cubicBezTo>
                    <a:pt x="10883" y="9097"/>
                    <a:pt x="11121" y="8835"/>
                    <a:pt x="11121" y="8526"/>
                  </a:cubicBezTo>
                  <a:lnTo>
                    <a:pt x="11121" y="8240"/>
                  </a:lnTo>
                  <a:lnTo>
                    <a:pt x="12217" y="9050"/>
                  </a:lnTo>
                  <a:cubicBezTo>
                    <a:pt x="12264" y="9073"/>
                    <a:pt x="12288" y="9073"/>
                    <a:pt x="12336" y="9073"/>
                  </a:cubicBezTo>
                  <a:cubicBezTo>
                    <a:pt x="12360" y="9073"/>
                    <a:pt x="12384" y="9073"/>
                    <a:pt x="12407" y="9050"/>
                  </a:cubicBezTo>
                  <a:cubicBezTo>
                    <a:pt x="12479" y="9026"/>
                    <a:pt x="12503" y="8954"/>
                    <a:pt x="12503" y="8883"/>
                  </a:cubicBezTo>
                  <a:lnTo>
                    <a:pt x="12503" y="6406"/>
                  </a:lnTo>
                  <a:cubicBezTo>
                    <a:pt x="12503" y="6359"/>
                    <a:pt x="12479" y="6287"/>
                    <a:pt x="12431" y="6263"/>
                  </a:cubicBezTo>
                  <a:lnTo>
                    <a:pt x="11883" y="5858"/>
                  </a:lnTo>
                  <a:lnTo>
                    <a:pt x="11883" y="5644"/>
                  </a:lnTo>
                  <a:lnTo>
                    <a:pt x="11979" y="5716"/>
                  </a:lnTo>
                  <a:cubicBezTo>
                    <a:pt x="12003" y="5739"/>
                    <a:pt x="12050" y="5739"/>
                    <a:pt x="12098" y="5739"/>
                  </a:cubicBezTo>
                  <a:cubicBezTo>
                    <a:pt x="12145" y="5739"/>
                    <a:pt x="12193" y="5716"/>
                    <a:pt x="12241" y="5668"/>
                  </a:cubicBezTo>
                  <a:cubicBezTo>
                    <a:pt x="12288" y="5596"/>
                    <a:pt x="12288" y="5477"/>
                    <a:pt x="12193" y="5430"/>
                  </a:cubicBezTo>
                  <a:lnTo>
                    <a:pt x="7073" y="1715"/>
                  </a:lnTo>
                  <a:cubicBezTo>
                    <a:pt x="7043" y="1685"/>
                    <a:pt x="7005" y="1672"/>
                    <a:pt x="6965" y="1672"/>
                  </a:cubicBezTo>
                  <a:cubicBezTo>
                    <a:pt x="6910" y="1672"/>
                    <a:pt x="6852" y="1697"/>
                    <a:pt x="6811" y="1739"/>
                  </a:cubicBezTo>
                  <a:cubicBezTo>
                    <a:pt x="6763" y="1834"/>
                    <a:pt x="6787" y="1953"/>
                    <a:pt x="6859" y="2001"/>
                  </a:cubicBezTo>
                  <a:lnTo>
                    <a:pt x="6906" y="2048"/>
                  </a:lnTo>
                  <a:lnTo>
                    <a:pt x="6906" y="2262"/>
                  </a:lnTo>
                  <a:lnTo>
                    <a:pt x="6692" y="2096"/>
                  </a:lnTo>
                  <a:lnTo>
                    <a:pt x="6692" y="976"/>
                  </a:lnTo>
                  <a:cubicBezTo>
                    <a:pt x="6692" y="762"/>
                    <a:pt x="6501" y="572"/>
                    <a:pt x="6287" y="572"/>
                  </a:cubicBezTo>
                  <a:lnTo>
                    <a:pt x="6049" y="572"/>
                  </a:lnTo>
                  <a:lnTo>
                    <a:pt x="6049" y="381"/>
                  </a:lnTo>
                  <a:lnTo>
                    <a:pt x="6263" y="381"/>
                  </a:lnTo>
                  <a:cubicBezTo>
                    <a:pt x="6358" y="381"/>
                    <a:pt x="6430" y="286"/>
                    <a:pt x="6430" y="191"/>
                  </a:cubicBezTo>
                  <a:cubicBezTo>
                    <a:pt x="6430" y="95"/>
                    <a:pt x="6358" y="0"/>
                    <a:pt x="6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灯片编号占位符 3">
            <a:extLst>
              <a:ext uri="{FF2B5EF4-FFF2-40B4-BE49-F238E27FC236}">
                <a16:creationId xmlns:a16="http://schemas.microsoft.com/office/drawing/2014/main" id="{0D59B430-6935-F0D7-9DD1-C9C0F0B1A3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pSp>
        <p:nvGrpSpPr>
          <p:cNvPr id="12" name="Google Shape;971;p66">
            <a:extLst>
              <a:ext uri="{FF2B5EF4-FFF2-40B4-BE49-F238E27FC236}">
                <a16:creationId xmlns:a16="http://schemas.microsoft.com/office/drawing/2014/main" id="{57CD8502-32B4-47D4-53D7-1D6EECA83B00}"/>
              </a:ext>
            </a:extLst>
          </p:cNvPr>
          <p:cNvGrpSpPr/>
          <p:nvPr/>
        </p:nvGrpSpPr>
        <p:grpSpPr>
          <a:xfrm>
            <a:off x="289193" y="2100089"/>
            <a:ext cx="429509" cy="338716"/>
            <a:chOff x="1993346" y="2131754"/>
            <a:chExt cx="429509" cy="338716"/>
          </a:xfrm>
        </p:grpSpPr>
        <p:sp>
          <p:nvSpPr>
            <p:cNvPr id="13" name="Google Shape;972;p66">
              <a:extLst>
                <a:ext uri="{FF2B5EF4-FFF2-40B4-BE49-F238E27FC236}">
                  <a16:creationId xmlns:a16="http://schemas.microsoft.com/office/drawing/2014/main" id="{4FE57DFF-1B67-EA73-9CC2-AC8DF6E9AF7D}"/>
                </a:ext>
              </a:extLst>
            </p:cNvPr>
            <p:cNvSpPr/>
            <p:nvPr/>
          </p:nvSpPr>
          <p:spPr>
            <a:xfrm>
              <a:off x="2107877" y="2184932"/>
              <a:ext cx="67090" cy="12298"/>
            </a:xfrm>
            <a:custGeom>
              <a:avLst/>
              <a:gdLst/>
              <a:ahLst/>
              <a:cxnLst/>
              <a:rect l="l" t="t" r="r" b="b"/>
              <a:pathLst>
                <a:path w="1953" h="358" extrusionOk="0">
                  <a:moveTo>
                    <a:pt x="191" y="0"/>
                  </a:moveTo>
                  <a:cubicBezTo>
                    <a:pt x="95" y="0"/>
                    <a:pt x="0" y="71"/>
                    <a:pt x="0" y="167"/>
                  </a:cubicBezTo>
                  <a:cubicBezTo>
                    <a:pt x="0" y="286"/>
                    <a:pt x="95" y="357"/>
                    <a:pt x="191" y="357"/>
                  </a:cubicBezTo>
                  <a:lnTo>
                    <a:pt x="1786" y="357"/>
                  </a:lnTo>
                  <a:cubicBezTo>
                    <a:pt x="1881" y="357"/>
                    <a:pt x="1953" y="286"/>
                    <a:pt x="1953" y="167"/>
                  </a:cubicBezTo>
                  <a:cubicBezTo>
                    <a:pt x="1953" y="71"/>
                    <a:pt x="1881"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73;p66">
              <a:extLst>
                <a:ext uri="{FF2B5EF4-FFF2-40B4-BE49-F238E27FC236}">
                  <a16:creationId xmlns:a16="http://schemas.microsoft.com/office/drawing/2014/main" id="{A233FF5F-C416-A77C-6202-0AEDADF1E9BB}"/>
                </a:ext>
              </a:extLst>
            </p:cNvPr>
            <p:cNvSpPr/>
            <p:nvPr/>
          </p:nvSpPr>
          <p:spPr>
            <a:xfrm>
              <a:off x="2052226" y="2391906"/>
              <a:ext cx="18035" cy="13123"/>
            </a:xfrm>
            <a:custGeom>
              <a:avLst/>
              <a:gdLst/>
              <a:ahLst/>
              <a:cxnLst/>
              <a:rect l="l" t="t" r="r" b="b"/>
              <a:pathLst>
                <a:path w="525" h="382" extrusionOk="0">
                  <a:moveTo>
                    <a:pt x="191" y="0"/>
                  </a:moveTo>
                  <a:cubicBezTo>
                    <a:pt x="96" y="0"/>
                    <a:pt x="1" y="95"/>
                    <a:pt x="1" y="191"/>
                  </a:cubicBezTo>
                  <a:cubicBezTo>
                    <a:pt x="1" y="286"/>
                    <a:pt x="96" y="381"/>
                    <a:pt x="191" y="381"/>
                  </a:cubicBezTo>
                  <a:lnTo>
                    <a:pt x="334" y="381"/>
                  </a:lnTo>
                  <a:cubicBezTo>
                    <a:pt x="453" y="381"/>
                    <a:pt x="525" y="286"/>
                    <a:pt x="525" y="191"/>
                  </a:cubicBezTo>
                  <a:cubicBezTo>
                    <a:pt x="525" y="95"/>
                    <a:pt x="453"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74;p66">
              <a:extLst>
                <a:ext uri="{FF2B5EF4-FFF2-40B4-BE49-F238E27FC236}">
                  <a16:creationId xmlns:a16="http://schemas.microsoft.com/office/drawing/2014/main" id="{13B8B2E4-77C1-0E10-9C23-76B0DC8E1A55}"/>
                </a:ext>
              </a:extLst>
            </p:cNvPr>
            <p:cNvSpPr/>
            <p:nvPr/>
          </p:nvSpPr>
          <p:spPr>
            <a:xfrm>
              <a:off x="1993346" y="2131754"/>
              <a:ext cx="429509" cy="338716"/>
            </a:xfrm>
            <a:custGeom>
              <a:avLst/>
              <a:gdLst/>
              <a:ahLst/>
              <a:cxnLst/>
              <a:rect l="l" t="t" r="r" b="b"/>
              <a:pathLst>
                <a:path w="12503" h="9860" extrusionOk="0">
                  <a:moveTo>
                    <a:pt x="3620" y="381"/>
                  </a:moveTo>
                  <a:lnTo>
                    <a:pt x="3620" y="572"/>
                  </a:lnTo>
                  <a:lnTo>
                    <a:pt x="2953" y="572"/>
                  </a:lnTo>
                  <a:lnTo>
                    <a:pt x="2953" y="381"/>
                  </a:lnTo>
                  <a:close/>
                  <a:moveTo>
                    <a:pt x="4644" y="381"/>
                  </a:moveTo>
                  <a:lnTo>
                    <a:pt x="4644" y="572"/>
                  </a:lnTo>
                  <a:lnTo>
                    <a:pt x="3977" y="572"/>
                  </a:lnTo>
                  <a:lnTo>
                    <a:pt x="3977" y="381"/>
                  </a:lnTo>
                  <a:close/>
                  <a:moveTo>
                    <a:pt x="5692" y="381"/>
                  </a:moveTo>
                  <a:lnTo>
                    <a:pt x="5692" y="572"/>
                  </a:lnTo>
                  <a:lnTo>
                    <a:pt x="5025" y="572"/>
                  </a:lnTo>
                  <a:lnTo>
                    <a:pt x="5025" y="381"/>
                  </a:lnTo>
                  <a:close/>
                  <a:moveTo>
                    <a:pt x="7263" y="2310"/>
                  </a:moveTo>
                  <a:lnTo>
                    <a:pt x="7573" y="2524"/>
                  </a:lnTo>
                  <a:lnTo>
                    <a:pt x="7573" y="2739"/>
                  </a:lnTo>
                  <a:lnTo>
                    <a:pt x="7263" y="2524"/>
                  </a:lnTo>
                  <a:lnTo>
                    <a:pt x="7263" y="2310"/>
                  </a:lnTo>
                  <a:close/>
                  <a:moveTo>
                    <a:pt x="7930" y="2786"/>
                  </a:moveTo>
                  <a:lnTo>
                    <a:pt x="8240" y="3001"/>
                  </a:lnTo>
                  <a:lnTo>
                    <a:pt x="8240" y="3215"/>
                  </a:lnTo>
                  <a:lnTo>
                    <a:pt x="7930" y="3001"/>
                  </a:lnTo>
                  <a:lnTo>
                    <a:pt x="7930" y="2786"/>
                  </a:lnTo>
                  <a:close/>
                  <a:moveTo>
                    <a:pt x="929" y="1215"/>
                  </a:moveTo>
                  <a:lnTo>
                    <a:pt x="929" y="3310"/>
                  </a:lnTo>
                  <a:lnTo>
                    <a:pt x="810" y="3310"/>
                  </a:lnTo>
                  <a:lnTo>
                    <a:pt x="810" y="1215"/>
                  </a:lnTo>
                  <a:close/>
                  <a:moveTo>
                    <a:pt x="1477" y="1215"/>
                  </a:moveTo>
                  <a:lnTo>
                    <a:pt x="1477" y="3310"/>
                  </a:lnTo>
                  <a:lnTo>
                    <a:pt x="1286" y="3310"/>
                  </a:lnTo>
                  <a:lnTo>
                    <a:pt x="1286" y="1215"/>
                  </a:lnTo>
                  <a:close/>
                  <a:moveTo>
                    <a:pt x="1953" y="1215"/>
                  </a:moveTo>
                  <a:lnTo>
                    <a:pt x="1953" y="3310"/>
                  </a:lnTo>
                  <a:lnTo>
                    <a:pt x="1834" y="3310"/>
                  </a:lnTo>
                  <a:lnTo>
                    <a:pt x="1834" y="1215"/>
                  </a:lnTo>
                  <a:close/>
                  <a:moveTo>
                    <a:pt x="8597" y="3263"/>
                  </a:moveTo>
                  <a:lnTo>
                    <a:pt x="8883" y="3477"/>
                  </a:lnTo>
                  <a:lnTo>
                    <a:pt x="8883" y="3691"/>
                  </a:lnTo>
                  <a:lnTo>
                    <a:pt x="8597" y="3477"/>
                  </a:lnTo>
                  <a:lnTo>
                    <a:pt x="8597" y="3263"/>
                  </a:lnTo>
                  <a:close/>
                  <a:moveTo>
                    <a:pt x="9264" y="3739"/>
                  </a:moveTo>
                  <a:lnTo>
                    <a:pt x="9550" y="3953"/>
                  </a:lnTo>
                  <a:lnTo>
                    <a:pt x="9550" y="4168"/>
                  </a:lnTo>
                  <a:lnTo>
                    <a:pt x="9264" y="3953"/>
                  </a:lnTo>
                  <a:lnTo>
                    <a:pt x="9264" y="3739"/>
                  </a:lnTo>
                  <a:close/>
                  <a:moveTo>
                    <a:pt x="4620" y="3953"/>
                  </a:moveTo>
                  <a:lnTo>
                    <a:pt x="4620" y="4215"/>
                  </a:lnTo>
                  <a:lnTo>
                    <a:pt x="4025" y="4215"/>
                  </a:lnTo>
                  <a:lnTo>
                    <a:pt x="4025" y="3953"/>
                  </a:lnTo>
                  <a:close/>
                  <a:moveTo>
                    <a:pt x="9907" y="4215"/>
                  </a:moveTo>
                  <a:lnTo>
                    <a:pt x="10216" y="4430"/>
                  </a:lnTo>
                  <a:lnTo>
                    <a:pt x="10216" y="4644"/>
                  </a:lnTo>
                  <a:lnTo>
                    <a:pt x="9907" y="4430"/>
                  </a:lnTo>
                  <a:lnTo>
                    <a:pt x="9907" y="4215"/>
                  </a:lnTo>
                  <a:close/>
                  <a:moveTo>
                    <a:pt x="10574" y="4692"/>
                  </a:moveTo>
                  <a:lnTo>
                    <a:pt x="10859" y="4906"/>
                  </a:lnTo>
                  <a:lnTo>
                    <a:pt x="10859" y="5120"/>
                  </a:lnTo>
                  <a:lnTo>
                    <a:pt x="10574" y="4906"/>
                  </a:lnTo>
                  <a:lnTo>
                    <a:pt x="10574" y="4692"/>
                  </a:lnTo>
                  <a:close/>
                  <a:moveTo>
                    <a:pt x="11240" y="5168"/>
                  </a:moveTo>
                  <a:lnTo>
                    <a:pt x="11526" y="5382"/>
                  </a:lnTo>
                  <a:lnTo>
                    <a:pt x="11526" y="5596"/>
                  </a:lnTo>
                  <a:lnTo>
                    <a:pt x="11240" y="5382"/>
                  </a:lnTo>
                  <a:lnTo>
                    <a:pt x="11240" y="5168"/>
                  </a:lnTo>
                  <a:close/>
                  <a:moveTo>
                    <a:pt x="1667" y="5739"/>
                  </a:moveTo>
                  <a:cubicBezTo>
                    <a:pt x="1691" y="5739"/>
                    <a:pt x="1715" y="5763"/>
                    <a:pt x="1715" y="5811"/>
                  </a:cubicBezTo>
                  <a:lnTo>
                    <a:pt x="1715" y="7025"/>
                  </a:lnTo>
                  <a:cubicBezTo>
                    <a:pt x="1715" y="7049"/>
                    <a:pt x="1691" y="7073"/>
                    <a:pt x="1667" y="7073"/>
                  </a:cubicBezTo>
                  <a:lnTo>
                    <a:pt x="381" y="7073"/>
                  </a:lnTo>
                  <a:lnTo>
                    <a:pt x="381" y="6549"/>
                  </a:lnTo>
                  <a:cubicBezTo>
                    <a:pt x="381" y="6501"/>
                    <a:pt x="405" y="6454"/>
                    <a:pt x="429" y="6406"/>
                  </a:cubicBezTo>
                  <a:lnTo>
                    <a:pt x="953" y="5739"/>
                  </a:lnTo>
                  <a:close/>
                  <a:moveTo>
                    <a:pt x="6859" y="5144"/>
                  </a:moveTo>
                  <a:lnTo>
                    <a:pt x="7621" y="5692"/>
                  </a:lnTo>
                  <a:lnTo>
                    <a:pt x="7621" y="7073"/>
                  </a:lnTo>
                  <a:lnTo>
                    <a:pt x="6859" y="7073"/>
                  </a:lnTo>
                  <a:lnTo>
                    <a:pt x="6859" y="5144"/>
                  </a:lnTo>
                  <a:close/>
                  <a:moveTo>
                    <a:pt x="6692" y="2548"/>
                  </a:moveTo>
                  <a:lnTo>
                    <a:pt x="12145" y="6501"/>
                  </a:lnTo>
                  <a:lnTo>
                    <a:pt x="12145" y="7311"/>
                  </a:lnTo>
                  <a:lnTo>
                    <a:pt x="6692" y="3358"/>
                  </a:lnTo>
                  <a:lnTo>
                    <a:pt x="6692" y="2548"/>
                  </a:lnTo>
                  <a:close/>
                  <a:moveTo>
                    <a:pt x="5215" y="3953"/>
                  </a:moveTo>
                  <a:lnTo>
                    <a:pt x="6478" y="4882"/>
                  </a:lnTo>
                  <a:lnTo>
                    <a:pt x="6478" y="7073"/>
                  </a:lnTo>
                  <a:lnTo>
                    <a:pt x="6287" y="7073"/>
                  </a:lnTo>
                  <a:cubicBezTo>
                    <a:pt x="6097" y="7073"/>
                    <a:pt x="5930" y="7240"/>
                    <a:pt x="5930" y="7430"/>
                  </a:cubicBezTo>
                  <a:lnTo>
                    <a:pt x="5930" y="7716"/>
                  </a:lnTo>
                  <a:lnTo>
                    <a:pt x="4501" y="7716"/>
                  </a:lnTo>
                  <a:lnTo>
                    <a:pt x="4501" y="4572"/>
                  </a:lnTo>
                  <a:lnTo>
                    <a:pt x="4691" y="4572"/>
                  </a:lnTo>
                  <a:cubicBezTo>
                    <a:pt x="4858" y="4572"/>
                    <a:pt x="4977" y="4453"/>
                    <a:pt x="4977" y="4287"/>
                  </a:cubicBezTo>
                  <a:lnTo>
                    <a:pt x="4977" y="3953"/>
                  </a:lnTo>
                  <a:close/>
                  <a:moveTo>
                    <a:pt x="8168" y="7430"/>
                  </a:moveTo>
                  <a:lnTo>
                    <a:pt x="8168" y="7716"/>
                  </a:lnTo>
                  <a:lnTo>
                    <a:pt x="6287" y="7716"/>
                  </a:lnTo>
                  <a:lnTo>
                    <a:pt x="6287" y="7430"/>
                  </a:lnTo>
                  <a:close/>
                  <a:moveTo>
                    <a:pt x="6620" y="3763"/>
                  </a:moveTo>
                  <a:lnTo>
                    <a:pt x="12145" y="7764"/>
                  </a:lnTo>
                  <a:lnTo>
                    <a:pt x="12145" y="8526"/>
                  </a:lnTo>
                  <a:lnTo>
                    <a:pt x="9883" y="6906"/>
                  </a:lnTo>
                  <a:cubicBezTo>
                    <a:pt x="9853" y="6876"/>
                    <a:pt x="9815" y="6863"/>
                    <a:pt x="9777" y="6863"/>
                  </a:cubicBezTo>
                  <a:cubicBezTo>
                    <a:pt x="9724" y="6863"/>
                    <a:pt x="9673" y="6889"/>
                    <a:pt x="9645" y="6930"/>
                  </a:cubicBezTo>
                  <a:cubicBezTo>
                    <a:pt x="9573" y="7025"/>
                    <a:pt x="9597" y="7144"/>
                    <a:pt x="9669" y="7192"/>
                  </a:cubicBezTo>
                  <a:lnTo>
                    <a:pt x="10383" y="7716"/>
                  </a:lnTo>
                  <a:lnTo>
                    <a:pt x="8549" y="7716"/>
                  </a:lnTo>
                  <a:lnTo>
                    <a:pt x="8549" y="7430"/>
                  </a:lnTo>
                  <a:cubicBezTo>
                    <a:pt x="8549" y="7240"/>
                    <a:pt x="8383" y="7073"/>
                    <a:pt x="8168" y="7073"/>
                  </a:cubicBezTo>
                  <a:lnTo>
                    <a:pt x="7978" y="7073"/>
                  </a:lnTo>
                  <a:lnTo>
                    <a:pt x="7978" y="5954"/>
                  </a:lnTo>
                  <a:lnTo>
                    <a:pt x="8954" y="6668"/>
                  </a:lnTo>
                  <a:cubicBezTo>
                    <a:pt x="8978" y="6692"/>
                    <a:pt x="9026" y="6692"/>
                    <a:pt x="9050" y="6692"/>
                  </a:cubicBezTo>
                  <a:cubicBezTo>
                    <a:pt x="9097" y="6692"/>
                    <a:pt x="9169" y="6668"/>
                    <a:pt x="9192" y="6620"/>
                  </a:cubicBezTo>
                  <a:cubicBezTo>
                    <a:pt x="9264" y="6549"/>
                    <a:pt x="9240" y="6430"/>
                    <a:pt x="9169" y="6359"/>
                  </a:cubicBezTo>
                  <a:lnTo>
                    <a:pt x="5835" y="3953"/>
                  </a:lnTo>
                  <a:lnTo>
                    <a:pt x="6287" y="3953"/>
                  </a:lnTo>
                  <a:cubicBezTo>
                    <a:pt x="6430" y="3953"/>
                    <a:pt x="6549" y="3882"/>
                    <a:pt x="6620" y="3763"/>
                  </a:cubicBezTo>
                  <a:close/>
                  <a:moveTo>
                    <a:pt x="10764" y="8073"/>
                  </a:moveTo>
                  <a:lnTo>
                    <a:pt x="10764" y="8526"/>
                  </a:lnTo>
                  <a:cubicBezTo>
                    <a:pt x="10764" y="8645"/>
                    <a:pt x="10669" y="8740"/>
                    <a:pt x="10550" y="8740"/>
                  </a:cubicBezTo>
                  <a:lnTo>
                    <a:pt x="10502" y="8740"/>
                  </a:lnTo>
                  <a:cubicBezTo>
                    <a:pt x="10383" y="8430"/>
                    <a:pt x="10097" y="8240"/>
                    <a:pt x="9764" y="8240"/>
                  </a:cubicBezTo>
                  <a:cubicBezTo>
                    <a:pt x="9407" y="8240"/>
                    <a:pt x="9121" y="8430"/>
                    <a:pt x="9002" y="8740"/>
                  </a:cubicBezTo>
                  <a:lnTo>
                    <a:pt x="8764" y="8740"/>
                  </a:lnTo>
                  <a:cubicBezTo>
                    <a:pt x="8645" y="8430"/>
                    <a:pt x="8359" y="8240"/>
                    <a:pt x="8002" y="8240"/>
                  </a:cubicBezTo>
                  <a:cubicBezTo>
                    <a:pt x="7668" y="8240"/>
                    <a:pt x="7383" y="8430"/>
                    <a:pt x="7263" y="8740"/>
                  </a:cubicBezTo>
                  <a:lnTo>
                    <a:pt x="5692" y="8740"/>
                  </a:lnTo>
                  <a:cubicBezTo>
                    <a:pt x="5573" y="8430"/>
                    <a:pt x="5287" y="8240"/>
                    <a:pt x="4930" y="8240"/>
                  </a:cubicBezTo>
                  <a:cubicBezTo>
                    <a:pt x="4596" y="8240"/>
                    <a:pt x="4287" y="8430"/>
                    <a:pt x="4168" y="8740"/>
                  </a:cubicBezTo>
                  <a:lnTo>
                    <a:pt x="3525" y="8740"/>
                  </a:lnTo>
                  <a:lnTo>
                    <a:pt x="3525" y="8073"/>
                  </a:lnTo>
                  <a:close/>
                  <a:moveTo>
                    <a:pt x="1905" y="8597"/>
                  </a:moveTo>
                  <a:cubicBezTo>
                    <a:pt x="2143" y="8597"/>
                    <a:pt x="2358" y="8788"/>
                    <a:pt x="2358" y="9050"/>
                  </a:cubicBezTo>
                  <a:cubicBezTo>
                    <a:pt x="2358" y="9288"/>
                    <a:pt x="2143" y="9478"/>
                    <a:pt x="1905" y="9478"/>
                  </a:cubicBezTo>
                  <a:cubicBezTo>
                    <a:pt x="1667" y="9478"/>
                    <a:pt x="1453" y="9288"/>
                    <a:pt x="1453" y="9050"/>
                  </a:cubicBezTo>
                  <a:cubicBezTo>
                    <a:pt x="1453" y="8788"/>
                    <a:pt x="1667" y="8597"/>
                    <a:pt x="1905" y="8597"/>
                  </a:cubicBezTo>
                  <a:close/>
                  <a:moveTo>
                    <a:pt x="4930" y="8597"/>
                  </a:moveTo>
                  <a:cubicBezTo>
                    <a:pt x="5168" y="8597"/>
                    <a:pt x="5382" y="8788"/>
                    <a:pt x="5382" y="9050"/>
                  </a:cubicBezTo>
                  <a:cubicBezTo>
                    <a:pt x="5382" y="9288"/>
                    <a:pt x="5168" y="9478"/>
                    <a:pt x="4930" y="9478"/>
                  </a:cubicBezTo>
                  <a:cubicBezTo>
                    <a:pt x="4691" y="9478"/>
                    <a:pt x="4477" y="9288"/>
                    <a:pt x="4477" y="9050"/>
                  </a:cubicBezTo>
                  <a:cubicBezTo>
                    <a:pt x="4477" y="8788"/>
                    <a:pt x="4691" y="8597"/>
                    <a:pt x="4930" y="8597"/>
                  </a:cubicBezTo>
                  <a:close/>
                  <a:moveTo>
                    <a:pt x="8002" y="8597"/>
                  </a:moveTo>
                  <a:cubicBezTo>
                    <a:pt x="8264" y="8597"/>
                    <a:pt x="8454" y="8788"/>
                    <a:pt x="8454" y="9050"/>
                  </a:cubicBezTo>
                  <a:cubicBezTo>
                    <a:pt x="8454" y="9288"/>
                    <a:pt x="8264" y="9478"/>
                    <a:pt x="8002" y="9478"/>
                  </a:cubicBezTo>
                  <a:cubicBezTo>
                    <a:pt x="7764" y="9478"/>
                    <a:pt x="7573" y="9288"/>
                    <a:pt x="7573" y="9050"/>
                  </a:cubicBezTo>
                  <a:cubicBezTo>
                    <a:pt x="7573" y="8788"/>
                    <a:pt x="7764" y="8597"/>
                    <a:pt x="8002" y="8597"/>
                  </a:cubicBezTo>
                  <a:close/>
                  <a:moveTo>
                    <a:pt x="9764" y="8597"/>
                  </a:moveTo>
                  <a:cubicBezTo>
                    <a:pt x="10002" y="8597"/>
                    <a:pt x="10193" y="8788"/>
                    <a:pt x="10193" y="9050"/>
                  </a:cubicBezTo>
                  <a:cubicBezTo>
                    <a:pt x="10193" y="9288"/>
                    <a:pt x="10002" y="9478"/>
                    <a:pt x="9764" y="9478"/>
                  </a:cubicBezTo>
                  <a:cubicBezTo>
                    <a:pt x="9502" y="9478"/>
                    <a:pt x="9311" y="9288"/>
                    <a:pt x="9311" y="9050"/>
                  </a:cubicBezTo>
                  <a:cubicBezTo>
                    <a:pt x="9311" y="8788"/>
                    <a:pt x="9502" y="8597"/>
                    <a:pt x="9764" y="8597"/>
                  </a:cubicBezTo>
                  <a:close/>
                  <a:moveTo>
                    <a:pt x="2381" y="0"/>
                  </a:moveTo>
                  <a:cubicBezTo>
                    <a:pt x="2286" y="0"/>
                    <a:pt x="2215" y="95"/>
                    <a:pt x="2215" y="191"/>
                  </a:cubicBezTo>
                  <a:cubicBezTo>
                    <a:pt x="2215" y="286"/>
                    <a:pt x="2286" y="381"/>
                    <a:pt x="2381" y="381"/>
                  </a:cubicBezTo>
                  <a:lnTo>
                    <a:pt x="2596" y="381"/>
                  </a:lnTo>
                  <a:lnTo>
                    <a:pt x="2596" y="572"/>
                  </a:lnTo>
                  <a:lnTo>
                    <a:pt x="2358" y="572"/>
                  </a:lnTo>
                  <a:cubicBezTo>
                    <a:pt x="2191" y="572"/>
                    <a:pt x="2024" y="691"/>
                    <a:pt x="1977" y="857"/>
                  </a:cubicBezTo>
                  <a:lnTo>
                    <a:pt x="1834" y="857"/>
                  </a:lnTo>
                  <a:lnTo>
                    <a:pt x="1834" y="786"/>
                  </a:lnTo>
                  <a:cubicBezTo>
                    <a:pt x="1834" y="691"/>
                    <a:pt x="1738" y="619"/>
                    <a:pt x="1643" y="619"/>
                  </a:cubicBezTo>
                  <a:cubicBezTo>
                    <a:pt x="1548" y="619"/>
                    <a:pt x="1477" y="691"/>
                    <a:pt x="1477" y="786"/>
                  </a:cubicBezTo>
                  <a:lnTo>
                    <a:pt x="1477" y="857"/>
                  </a:lnTo>
                  <a:lnTo>
                    <a:pt x="1286" y="857"/>
                  </a:lnTo>
                  <a:lnTo>
                    <a:pt x="1286" y="786"/>
                  </a:lnTo>
                  <a:cubicBezTo>
                    <a:pt x="1286" y="691"/>
                    <a:pt x="1215" y="619"/>
                    <a:pt x="1095" y="619"/>
                  </a:cubicBezTo>
                  <a:cubicBezTo>
                    <a:pt x="1000" y="619"/>
                    <a:pt x="929" y="691"/>
                    <a:pt x="929" y="786"/>
                  </a:cubicBezTo>
                  <a:lnTo>
                    <a:pt x="929" y="857"/>
                  </a:lnTo>
                  <a:lnTo>
                    <a:pt x="619" y="857"/>
                  </a:lnTo>
                  <a:cubicBezTo>
                    <a:pt x="524" y="857"/>
                    <a:pt x="429" y="929"/>
                    <a:pt x="429" y="1024"/>
                  </a:cubicBezTo>
                  <a:lnTo>
                    <a:pt x="429" y="3501"/>
                  </a:lnTo>
                  <a:cubicBezTo>
                    <a:pt x="429" y="3596"/>
                    <a:pt x="524" y="3691"/>
                    <a:pt x="619" y="3691"/>
                  </a:cubicBezTo>
                  <a:lnTo>
                    <a:pt x="929" y="3691"/>
                  </a:lnTo>
                  <a:lnTo>
                    <a:pt x="929" y="3739"/>
                  </a:lnTo>
                  <a:cubicBezTo>
                    <a:pt x="929" y="3834"/>
                    <a:pt x="1000" y="3929"/>
                    <a:pt x="1095" y="3929"/>
                  </a:cubicBezTo>
                  <a:cubicBezTo>
                    <a:pt x="1215" y="3929"/>
                    <a:pt x="1286" y="3834"/>
                    <a:pt x="1286" y="3739"/>
                  </a:cubicBezTo>
                  <a:lnTo>
                    <a:pt x="1286" y="3691"/>
                  </a:lnTo>
                  <a:lnTo>
                    <a:pt x="1477" y="3691"/>
                  </a:lnTo>
                  <a:lnTo>
                    <a:pt x="1477" y="3739"/>
                  </a:lnTo>
                  <a:cubicBezTo>
                    <a:pt x="1477" y="3834"/>
                    <a:pt x="1548" y="3929"/>
                    <a:pt x="1643" y="3929"/>
                  </a:cubicBezTo>
                  <a:cubicBezTo>
                    <a:pt x="1738" y="3929"/>
                    <a:pt x="1834" y="3834"/>
                    <a:pt x="1834" y="3739"/>
                  </a:cubicBezTo>
                  <a:lnTo>
                    <a:pt x="1834" y="3691"/>
                  </a:lnTo>
                  <a:lnTo>
                    <a:pt x="1977" y="3691"/>
                  </a:lnTo>
                  <a:cubicBezTo>
                    <a:pt x="2024" y="3834"/>
                    <a:pt x="2191" y="3953"/>
                    <a:pt x="2358" y="3953"/>
                  </a:cubicBezTo>
                  <a:lnTo>
                    <a:pt x="2620" y="3953"/>
                  </a:lnTo>
                  <a:cubicBezTo>
                    <a:pt x="2715" y="3953"/>
                    <a:pt x="2810" y="3882"/>
                    <a:pt x="2810" y="3787"/>
                  </a:cubicBezTo>
                  <a:cubicBezTo>
                    <a:pt x="2810" y="3668"/>
                    <a:pt x="2715" y="3596"/>
                    <a:pt x="2620" y="3596"/>
                  </a:cubicBezTo>
                  <a:lnTo>
                    <a:pt x="2358" y="3596"/>
                  </a:lnTo>
                  <a:cubicBezTo>
                    <a:pt x="2334" y="3596"/>
                    <a:pt x="2310" y="3572"/>
                    <a:pt x="2310" y="3548"/>
                  </a:cubicBezTo>
                  <a:lnTo>
                    <a:pt x="2310" y="976"/>
                  </a:lnTo>
                  <a:cubicBezTo>
                    <a:pt x="2310" y="953"/>
                    <a:pt x="2334" y="929"/>
                    <a:pt x="2358" y="929"/>
                  </a:cubicBezTo>
                  <a:lnTo>
                    <a:pt x="6287" y="929"/>
                  </a:lnTo>
                  <a:cubicBezTo>
                    <a:pt x="6311" y="929"/>
                    <a:pt x="6311" y="953"/>
                    <a:pt x="6311" y="976"/>
                  </a:cubicBezTo>
                  <a:lnTo>
                    <a:pt x="6311" y="3548"/>
                  </a:lnTo>
                  <a:cubicBezTo>
                    <a:pt x="6311" y="3572"/>
                    <a:pt x="6311" y="3596"/>
                    <a:pt x="6287" y="3596"/>
                  </a:cubicBezTo>
                  <a:lnTo>
                    <a:pt x="3358" y="3596"/>
                  </a:lnTo>
                  <a:cubicBezTo>
                    <a:pt x="3263" y="3596"/>
                    <a:pt x="3167" y="3668"/>
                    <a:pt x="3167" y="3787"/>
                  </a:cubicBezTo>
                  <a:cubicBezTo>
                    <a:pt x="3167" y="3882"/>
                    <a:pt x="3263" y="3953"/>
                    <a:pt x="3358" y="3953"/>
                  </a:cubicBezTo>
                  <a:lnTo>
                    <a:pt x="3667" y="3953"/>
                  </a:lnTo>
                  <a:lnTo>
                    <a:pt x="3667" y="4287"/>
                  </a:lnTo>
                  <a:cubicBezTo>
                    <a:pt x="3667" y="4453"/>
                    <a:pt x="3787" y="4572"/>
                    <a:pt x="3953" y="4572"/>
                  </a:cubicBezTo>
                  <a:lnTo>
                    <a:pt x="4144" y="4572"/>
                  </a:lnTo>
                  <a:lnTo>
                    <a:pt x="4144" y="7716"/>
                  </a:lnTo>
                  <a:lnTo>
                    <a:pt x="3525" y="7716"/>
                  </a:lnTo>
                  <a:lnTo>
                    <a:pt x="3525" y="5287"/>
                  </a:lnTo>
                  <a:cubicBezTo>
                    <a:pt x="3525" y="5025"/>
                    <a:pt x="3310" y="4834"/>
                    <a:pt x="3072" y="4834"/>
                  </a:cubicBezTo>
                  <a:lnTo>
                    <a:pt x="1500" y="4834"/>
                  </a:lnTo>
                  <a:cubicBezTo>
                    <a:pt x="1310" y="4834"/>
                    <a:pt x="1167" y="4906"/>
                    <a:pt x="1048" y="5049"/>
                  </a:cubicBezTo>
                  <a:lnTo>
                    <a:pt x="143" y="6192"/>
                  </a:lnTo>
                  <a:cubicBezTo>
                    <a:pt x="48" y="6287"/>
                    <a:pt x="0" y="6406"/>
                    <a:pt x="0" y="6549"/>
                  </a:cubicBezTo>
                  <a:lnTo>
                    <a:pt x="0" y="8216"/>
                  </a:lnTo>
                  <a:cubicBezTo>
                    <a:pt x="0" y="8335"/>
                    <a:pt x="95" y="8407"/>
                    <a:pt x="191" y="8407"/>
                  </a:cubicBezTo>
                  <a:cubicBezTo>
                    <a:pt x="286" y="8407"/>
                    <a:pt x="381" y="8335"/>
                    <a:pt x="381" y="8216"/>
                  </a:cubicBezTo>
                  <a:lnTo>
                    <a:pt x="381" y="7430"/>
                  </a:lnTo>
                  <a:lnTo>
                    <a:pt x="1667" y="7430"/>
                  </a:lnTo>
                  <a:cubicBezTo>
                    <a:pt x="1905" y="7430"/>
                    <a:pt x="2096" y="7240"/>
                    <a:pt x="2096" y="7025"/>
                  </a:cubicBezTo>
                  <a:lnTo>
                    <a:pt x="2096" y="5811"/>
                  </a:lnTo>
                  <a:cubicBezTo>
                    <a:pt x="2096" y="5573"/>
                    <a:pt x="1905" y="5382"/>
                    <a:pt x="1667" y="5382"/>
                  </a:cubicBezTo>
                  <a:lnTo>
                    <a:pt x="1262" y="5382"/>
                  </a:lnTo>
                  <a:lnTo>
                    <a:pt x="1334" y="5287"/>
                  </a:lnTo>
                  <a:cubicBezTo>
                    <a:pt x="1381" y="5239"/>
                    <a:pt x="1429" y="5215"/>
                    <a:pt x="1500" y="5215"/>
                  </a:cubicBezTo>
                  <a:lnTo>
                    <a:pt x="3072" y="5215"/>
                  </a:lnTo>
                  <a:cubicBezTo>
                    <a:pt x="3120" y="5215"/>
                    <a:pt x="3144" y="5239"/>
                    <a:pt x="3144" y="5287"/>
                  </a:cubicBezTo>
                  <a:lnTo>
                    <a:pt x="3144" y="8740"/>
                  </a:lnTo>
                  <a:lnTo>
                    <a:pt x="2667" y="8740"/>
                  </a:lnTo>
                  <a:cubicBezTo>
                    <a:pt x="2548" y="8430"/>
                    <a:pt x="2239" y="8240"/>
                    <a:pt x="1905" y="8240"/>
                  </a:cubicBezTo>
                  <a:cubicBezTo>
                    <a:pt x="1572" y="8240"/>
                    <a:pt x="1262" y="8430"/>
                    <a:pt x="1143" y="8740"/>
                  </a:cubicBezTo>
                  <a:lnTo>
                    <a:pt x="524" y="8740"/>
                  </a:lnTo>
                  <a:cubicBezTo>
                    <a:pt x="508" y="8736"/>
                    <a:pt x="491" y="8734"/>
                    <a:pt x="475" y="8734"/>
                  </a:cubicBezTo>
                  <a:cubicBezTo>
                    <a:pt x="398" y="8734"/>
                    <a:pt x="329" y="8780"/>
                    <a:pt x="310" y="8859"/>
                  </a:cubicBezTo>
                  <a:cubicBezTo>
                    <a:pt x="286" y="8954"/>
                    <a:pt x="333" y="9073"/>
                    <a:pt x="429" y="9097"/>
                  </a:cubicBezTo>
                  <a:lnTo>
                    <a:pt x="1095" y="9097"/>
                  </a:lnTo>
                  <a:cubicBezTo>
                    <a:pt x="1119" y="9526"/>
                    <a:pt x="1477" y="9859"/>
                    <a:pt x="1905" y="9859"/>
                  </a:cubicBezTo>
                  <a:cubicBezTo>
                    <a:pt x="2334" y="9859"/>
                    <a:pt x="2691" y="9526"/>
                    <a:pt x="2715" y="9097"/>
                  </a:cubicBezTo>
                  <a:lnTo>
                    <a:pt x="4120" y="9097"/>
                  </a:lnTo>
                  <a:cubicBezTo>
                    <a:pt x="4168" y="9526"/>
                    <a:pt x="4501" y="9859"/>
                    <a:pt x="4930" y="9859"/>
                  </a:cubicBezTo>
                  <a:cubicBezTo>
                    <a:pt x="5358" y="9859"/>
                    <a:pt x="5715" y="9526"/>
                    <a:pt x="5739" y="9097"/>
                  </a:cubicBezTo>
                  <a:lnTo>
                    <a:pt x="7192" y="9097"/>
                  </a:lnTo>
                  <a:cubicBezTo>
                    <a:pt x="7240" y="9526"/>
                    <a:pt x="7597" y="9859"/>
                    <a:pt x="8002" y="9859"/>
                  </a:cubicBezTo>
                  <a:cubicBezTo>
                    <a:pt x="8430" y="9859"/>
                    <a:pt x="8788" y="9526"/>
                    <a:pt x="8811" y="9097"/>
                  </a:cubicBezTo>
                  <a:lnTo>
                    <a:pt x="8954" y="9097"/>
                  </a:lnTo>
                  <a:cubicBezTo>
                    <a:pt x="8978" y="9526"/>
                    <a:pt x="9335" y="9859"/>
                    <a:pt x="9764" y="9859"/>
                  </a:cubicBezTo>
                  <a:cubicBezTo>
                    <a:pt x="10193" y="9859"/>
                    <a:pt x="10526" y="9526"/>
                    <a:pt x="10574" y="9097"/>
                  </a:cubicBezTo>
                  <a:cubicBezTo>
                    <a:pt x="10883" y="9097"/>
                    <a:pt x="11121" y="8835"/>
                    <a:pt x="11121" y="8526"/>
                  </a:cubicBezTo>
                  <a:lnTo>
                    <a:pt x="11121" y="8240"/>
                  </a:lnTo>
                  <a:lnTo>
                    <a:pt x="12217" y="9050"/>
                  </a:lnTo>
                  <a:cubicBezTo>
                    <a:pt x="12264" y="9073"/>
                    <a:pt x="12288" y="9073"/>
                    <a:pt x="12336" y="9073"/>
                  </a:cubicBezTo>
                  <a:cubicBezTo>
                    <a:pt x="12360" y="9073"/>
                    <a:pt x="12384" y="9073"/>
                    <a:pt x="12407" y="9050"/>
                  </a:cubicBezTo>
                  <a:cubicBezTo>
                    <a:pt x="12479" y="9026"/>
                    <a:pt x="12503" y="8954"/>
                    <a:pt x="12503" y="8883"/>
                  </a:cubicBezTo>
                  <a:lnTo>
                    <a:pt x="12503" y="6406"/>
                  </a:lnTo>
                  <a:cubicBezTo>
                    <a:pt x="12503" y="6359"/>
                    <a:pt x="12479" y="6287"/>
                    <a:pt x="12431" y="6263"/>
                  </a:cubicBezTo>
                  <a:lnTo>
                    <a:pt x="11883" y="5858"/>
                  </a:lnTo>
                  <a:lnTo>
                    <a:pt x="11883" y="5644"/>
                  </a:lnTo>
                  <a:lnTo>
                    <a:pt x="11979" y="5716"/>
                  </a:lnTo>
                  <a:cubicBezTo>
                    <a:pt x="12003" y="5739"/>
                    <a:pt x="12050" y="5739"/>
                    <a:pt x="12098" y="5739"/>
                  </a:cubicBezTo>
                  <a:cubicBezTo>
                    <a:pt x="12145" y="5739"/>
                    <a:pt x="12193" y="5716"/>
                    <a:pt x="12241" y="5668"/>
                  </a:cubicBezTo>
                  <a:cubicBezTo>
                    <a:pt x="12288" y="5596"/>
                    <a:pt x="12288" y="5477"/>
                    <a:pt x="12193" y="5430"/>
                  </a:cubicBezTo>
                  <a:lnTo>
                    <a:pt x="7073" y="1715"/>
                  </a:lnTo>
                  <a:cubicBezTo>
                    <a:pt x="7043" y="1685"/>
                    <a:pt x="7005" y="1672"/>
                    <a:pt x="6965" y="1672"/>
                  </a:cubicBezTo>
                  <a:cubicBezTo>
                    <a:pt x="6910" y="1672"/>
                    <a:pt x="6852" y="1697"/>
                    <a:pt x="6811" y="1739"/>
                  </a:cubicBezTo>
                  <a:cubicBezTo>
                    <a:pt x="6763" y="1834"/>
                    <a:pt x="6787" y="1953"/>
                    <a:pt x="6859" y="2001"/>
                  </a:cubicBezTo>
                  <a:lnTo>
                    <a:pt x="6906" y="2048"/>
                  </a:lnTo>
                  <a:lnTo>
                    <a:pt x="6906" y="2262"/>
                  </a:lnTo>
                  <a:lnTo>
                    <a:pt x="6692" y="2096"/>
                  </a:lnTo>
                  <a:lnTo>
                    <a:pt x="6692" y="976"/>
                  </a:lnTo>
                  <a:cubicBezTo>
                    <a:pt x="6692" y="762"/>
                    <a:pt x="6501" y="572"/>
                    <a:pt x="6287" y="572"/>
                  </a:cubicBezTo>
                  <a:lnTo>
                    <a:pt x="6049" y="572"/>
                  </a:lnTo>
                  <a:lnTo>
                    <a:pt x="6049" y="381"/>
                  </a:lnTo>
                  <a:lnTo>
                    <a:pt x="6263" y="381"/>
                  </a:lnTo>
                  <a:cubicBezTo>
                    <a:pt x="6358" y="381"/>
                    <a:pt x="6430" y="286"/>
                    <a:pt x="6430" y="191"/>
                  </a:cubicBezTo>
                  <a:cubicBezTo>
                    <a:pt x="6430" y="95"/>
                    <a:pt x="6358" y="0"/>
                    <a:pt x="6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shot of a computer&#10;&#10;AI-generated content may be incorrect.">
            <a:extLst>
              <a:ext uri="{FF2B5EF4-FFF2-40B4-BE49-F238E27FC236}">
                <a16:creationId xmlns:a16="http://schemas.microsoft.com/office/drawing/2014/main" id="{5D15E423-3A74-71AC-F29B-972ACA8EF3A8}"/>
              </a:ext>
            </a:extLst>
          </p:cNvPr>
          <p:cNvPicPr>
            <a:picLocks noChangeAspect="1"/>
          </p:cNvPicPr>
          <p:nvPr/>
        </p:nvPicPr>
        <p:blipFill>
          <a:blip r:embed="rId3"/>
          <a:srcRect b="20941"/>
          <a:stretch/>
        </p:blipFill>
        <p:spPr>
          <a:xfrm>
            <a:off x="4572000" y="2373364"/>
            <a:ext cx="3966277" cy="1120726"/>
          </a:xfrm>
          <a:prstGeom prst="rect">
            <a:avLst/>
          </a:prstGeom>
        </p:spPr>
      </p:pic>
      <p:sp>
        <p:nvSpPr>
          <p:cNvPr id="7" name="TextBox 6">
            <a:extLst>
              <a:ext uri="{FF2B5EF4-FFF2-40B4-BE49-F238E27FC236}">
                <a16:creationId xmlns:a16="http://schemas.microsoft.com/office/drawing/2014/main" id="{7C1D3A65-CDAD-1A73-9465-36969398C1BF}"/>
              </a:ext>
            </a:extLst>
          </p:cNvPr>
          <p:cNvSpPr txBox="1"/>
          <p:nvPr/>
        </p:nvSpPr>
        <p:spPr>
          <a:xfrm>
            <a:off x="4570203" y="2047475"/>
            <a:ext cx="3172622" cy="246221"/>
          </a:xfrm>
          <a:prstGeom prst="rect">
            <a:avLst/>
          </a:prstGeom>
          <a:solidFill>
            <a:srgbClr val="0070C0"/>
          </a:solidFill>
        </p:spPr>
        <p:txBody>
          <a:bodyPr wrap="square" rtlCol="0">
            <a:spAutoFit/>
          </a:bodyPr>
          <a:lstStyle/>
          <a:p>
            <a:r>
              <a:rPr lang="en-US" sz="1000" dirty="0">
                <a:solidFill>
                  <a:schemeClr val="bg1"/>
                </a:solidFill>
              </a:rPr>
              <a:t>Screenshot of Sample JSON files created locally</a:t>
            </a:r>
          </a:p>
        </p:txBody>
      </p:sp>
    </p:spTree>
    <p:extLst>
      <p:ext uri="{BB962C8B-B14F-4D97-AF65-F5344CB8AC3E}">
        <p14:creationId xmlns:p14="http://schemas.microsoft.com/office/powerpoint/2010/main" val="35245941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Airline Business Plan by Slidesgo">
  <a:themeElements>
    <a:clrScheme name="Simple Light">
      <a:dk1>
        <a:srgbClr val="302C3E"/>
      </a:dk1>
      <a:lt1>
        <a:srgbClr val="F6F6F6"/>
      </a:lt1>
      <a:dk2>
        <a:srgbClr val="157DD9"/>
      </a:dk2>
      <a:lt2>
        <a:srgbClr val="FFFFFF"/>
      </a:lt2>
      <a:accent1>
        <a:srgbClr val="FFFFFF"/>
      </a:accent1>
      <a:accent2>
        <a:srgbClr val="FFFFFF"/>
      </a:accent2>
      <a:accent3>
        <a:srgbClr val="FFFFFF"/>
      </a:accent3>
      <a:accent4>
        <a:srgbClr val="FFFFFF"/>
      </a:accent4>
      <a:accent5>
        <a:srgbClr val="FFFFFF"/>
      </a:accent5>
      <a:accent6>
        <a:srgbClr val="FFFFFF"/>
      </a:accent6>
      <a:hlink>
        <a:srgbClr val="302C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irline Business Plan by Slidesgo">
  <a:themeElements>
    <a:clrScheme name="Simple Light">
      <a:dk1>
        <a:srgbClr val="302C3E"/>
      </a:dk1>
      <a:lt1>
        <a:srgbClr val="F6F6F6"/>
      </a:lt1>
      <a:dk2>
        <a:srgbClr val="157DD9"/>
      </a:dk2>
      <a:lt2>
        <a:srgbClr val="FFFFFF"/>
      </a:lt2>
      <a:accent1>
        <a:srgbClr val="FFFFFF"/>
      </a:accent1>
      <a:accent2>
        <a:srgbClr val="FFFFFF"/>
      </a:accent2>
      <a:accent3>
        <a:srgbClr val="FFFFFF"/>
      </a:accent3>
      <a:accent4>
        <a:srgbClr val="FFFFFF"/>
      </a:accent4>
      <a:accent5>
        <a:srgbClr val="FFFFFF"/>
      </a:accent5>
      <a:accent6>
        <a:srgbClr val="FFFFFF"/>
      </a:accent6>
      <a:hlink>
        <a:srgbClr val="302C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3.xml><?xml version="1.0" encoding="utf-8"?>
<a:theme xmlns:a="http://schemas.openxmlformats.org/drawingml/2006/main" name="第一PPT，www.1ppt.com">
  <a:themeElements>
    <a:clrScheme name="自定义 237">
      <a:dk1>
        <a:srgbClr val="000000"/>
      </a:dk1>
      <a:lt1>
        <a:srgbClr val="FFFFFF"/>
      </a:lt1>
      <a:dk2>
        <a:srgbClr val="1F497D"/>
      </a:dk2>
      <a:lt2>
        <a:srgbClr val="EEECE1"/>
      </a:lt2>
      <a:accent1>
        <a:srgbClr val="17375E"/>
      </a:accent1>
      <a:accent2>
        <a:srgbClr val="FFC000"/>
      </a:accent2>
      <a:accent3>
        <a:srgbClr val="17375E"/>
      </a:accent3>
      <a:accent4>
        <a:srgbClr val="FCB806"/>
      </a:accent4>
      <a:accent5>
        <a:srgbClr val="17375E"/>
      </a:accent5>
      <a:accent6>
        <a:srgbClr val="FCB806"/>
      </a:accent6>
      <a:hlink>
        <a:srgbClr val="17375E"/>
      </a:hlink>
      <a:folHlink>
        <a:srgbClr val="FCB8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3006</TotalTime>
  <Words>2519</Words>
  <Application>Microsoft Macintosh PowerPoint</Application>
  <PresentationFormat>On-screen Show (16:9)</PresentationFormat>
  <Paragraphs>352</Paragraphs>
  <Slides>26</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26</vt:i4>
      </vt:variant>
    </vt:vector>
  </HeadingPairs>
  <TitlesOfParts>
    <vt:vector size="35" baseType="lpstr">
      <vt:lpstr>Quattrocento Sans</vt:lpstr>
      <vt:lpstr>Manrope</vt:lpstr>
      <vt:lpstr>微软雅黑</vt:lpstr>
      <vt:lpstr>Arial</vt:lpstr>
      <vt:lpstr>Source Sans Pro</vt:lpstr>
      <vt:lpstr>Calibri</vt:lpstr>
      <vt:lpstr>Airline Business Plan by Slidesgo</vt:lpstr>
      <vt:lpstr>1_Airline Business Plan by Slidesgo</vt:lpstr>
      <vt:lpstr>第一PPT，www.1ppt.com</vt:lpstr>
      <vt:lpstr>PowerPoint Presentation</vt:lpstr>
      <vt:lpstr>Team Members and Responsibilities</vt:lpstr>
      <vt:lpstr>Thousands of agencies exist, but nearly a third of them have no known address</vt:lpstr>
      <vt:lpstr>Without complete address data, service expansion stalls and workload surges</vt:lpstr>
      <vt:lpstr>PowerPoint Presentation</vt:lpstr>
      <vt:lpstr>PowerPoint Presentation</vt:lpstr>
      <vt:lpstr>Further Improvements in URL Extraction: Serper API</vt:lpstr>
      <vt:lpstr>Further Improvements in URL Extraction: Serper API</vt:lpstr>
      <vt:lpstr>Further Improvements in URL Extraction: Serper API</vt:lpstr>
      <vt:lpstr>Further Improvements in URL Extraction: Serper API</vt:lpstr>
      <vt:lpstr>Further Improvements in URL Extraction: Serper API</vt:lpstr>
      <vt:lpstr>To address this, we built an intelligent pipeline to automatically complete missing addresses</vt:lpstr>
      <vt:lpstr>Then, we taught a bot to ‘read’ websites like a smart assistant</vt:lpstr>
      <vt:lpstr>The bot succeeded in over half of cases—but challenges remained</vt:lpstr>
      <vt:lpstr>PowerPoint Presentation</vt:lpstr>
      <vt:lpstr>Filtering for Agencies with Complete Address Records in the Database</vt:lpstr>
      <vt:lpstr>Identification of correct airport</vt:lpstr>
      <vt:lpstr>Identification of correct airport</vt:lpstr>
      <vt:lpstr>Distance—from address to airport—to identify the best match</vt:lpstr>
      <vt:lpstr>Closest address to the destination airport is most reliable guess</vt:lpstr>
      <vt:lpstr>Validation of Current Proposed Web-scrapping Pipeline</vt:lpstr>
      <vt:lpstr>Validation of Current Proposed Web-scrapping Pipeline | Numbers</vt:lpstr>
      <vt:lpstr>Validation of Current Proposed Web-scrapping Pipeline</vt:lpstr>
      <vt:lpstr>Combined, these tools form a smart and scalable address-completion pipeline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Shreya Chandra</cp:lastModifiedBy>
  <cp:revision>58</cp:revision>
  <dcterms:created xsi:type="dcterms:W3CDTF">2025-02-28T22:32:05Z</dcterms:created>
  <dcterms:modified xsi:type="dcterms:W3CDTF">2025-06-03T21:46:09Z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3A099E3F672F69916539C2673195C5B2_42</vt:lpwstr>
  </property>
  <property fmtid="{D5CDD505-2E9C-101B-9397-08002B2CF9AE}" pid="3" name="KSOProductBuildVer">
    <vt:lpwstr>2052-6.10.1.8873</vt:lpwstr>
  </property>
</Properties>
</file>